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2"/>
  </p:notesMasterIdLst>
  <p:sldIdLst>
    <p:sldId id="256" r:id="rId2"/>
    <p:sldId id="257" r:id="rId3"/>
    <p:sldId id="258" r:id="rId4"/>
    <p:sldId id="280" r:id="rId5"/>
    <p:sldId id="259" r:id="rId6"/>
    <p:sldId id="261" r:id="rId7"/>
    <p:sldId id="287" r:id="rId8"/>
    <p:sldId id="284" r:id="rId9"/>
    <p:sldId id="285" r:id="rId10"/>
    <p:sldId id="288" r:id="rId11"/>
    <p:sldId id="289" r:id="rId12"/>
    <p:sldId id="286" r:id="rId13"/>
    <p:sldId id="290" r:id="rId14"/>
    <p:sldId id="291" r:id="rId15"/>
    <p:sldId id="293" r:id="rId16"/>
    <p:sldId id="292" r:id="rId17"/>
    <p:sldId id="294" r:id="rId18"/>
    <p:sldId id="295" r:id="rId19"/>
    <p:sldId id="296" r:id="rId20"/>
    <p:sldId id="300" r:id="rId21"/>
    <p:sldId id="299" r:id="rId22"/>
    <p:sldId id="302" r:id="rId23"/>
    <p:sldId id="303" r:id="rId24"/>
    <p:sldId id="301" r:id="rId25"/>
    <p:sldId id="304" r:id="rId26"/>
    <p:sldId id="305" r:id="rId27"/>
    <p:sldId id="281" r:id="rId28"/>
    <p:sldId id="306" r:id="rId29"/>
    <p:sldId id="307" r:id="rId30"/>
    <p:sldId id="308" r:id="rId31"/>
    <p:sldId id="309" r:id="rId32"/>
    <p:sldId id="310" r:id="rId33"/>
    <p:sldId id="311" r:id="rId34"/>
    <p:sldId id="312" r:id="rId35"/>
    <p:sldId id="313" r:id="rId36"/>
    <p:sldId id="314" r:id="rId37"/>
    <p:sldId id="315" r:id="rId38"/>
    <p:sldId id="316" r:id="rId39"/>
    <p:sldId id="317" r:id="rId40"/>
    <p:sldId id="318" r:id="rId41"/>
    <p:sldId id="319" r:id="rId42"/>
    <p:sldId id="320" r:id="rId43"/>
    <p:sldId id="321" r:id="rId44"/>
    <p:sldId id="322" r:id="rId45"/>
    <p:sldId id="323" r:id="rId46"/>
    <p:sldId id="324" r:id="rId47"/>
    <p:sldId id="327" r:id="rId48"/>
    <p:sldId id="328" r:id="rId49"/>
    <p:sldId id="326" r:id="rId50"/>
    <p:sldId id="329" r:id="rId51"/>
    <p:sldId id="330" r:id="rId52"/>
    <p:sldId id="331" r:id="rId53"/>
    <p:sldId id="332" r:id="rId54"/>
    <p:sldId id="333" r:id="rId55"/>
    <p:sldId id="334" r:id="rId56"/>
    <p:sldId id="336" r:id="rId57"/>
    <p:sldId id="337" r:id="rId58"/>
    <p:sldId id="339" r:id="rId59"/>
    <p:sldId id="340" r:id="rId60"/>
    <p:sldId id="341" r:id="rId61"/>
    <p:sldId id="342" r:id="rId62"/>
    <p:sldId id="338" r:id="rId63"/>
    <p:sldId id="343" r:id="rId64"/>
    <p:sldId id="344" r:id="rId65"/>
    <p:sldId id="347" r:id="rId66"/>
    <p:sldId id="348" r:id="rId67"/>
    <p:sldId id="349" r:id="rId68"/>
    <p:sldId id="345" r:id="rId69"/>
    <p:sldId id="346" r:id="rId70"/>
    <p:sldId id="278" r:id="rId71"/>
  </p:sldIdLst>
  <p:sldSz cx="9144000" cy="5143500" type="screen16x9"/>
  <p:notesSz cx="6858000" cy="9144000"/>
  <p:embeddedFontLst>
    <p:embeddedFont>
      <p:font typeface="Mongolian Baiti" panose="03000500000000000000" pitchFamily="66" charset="0"/>
      <p:regular r:id="rId73"/>
    </p:embeddedFont>
    <p:embeddedFont>
      <p:font typeface="Consolas" panose="020B0609020204030204" pitchFamily="49" charset="0"/>
      <p:regular r:id="rId74"/>
      <p:bold r:id="rId75"/>
      <p:italic r:id="rId76"/>
      <p:boldItalic r:id="rId77"/>
    </p:embeddedFont>
    <p:embeddedFont>
      <p:font typeface="Montserrat SemiBold" panose="020B0604020202020204" charset="0"/>
      <p:regular r:id="rId78"/>
      <p:bold r:id="rId79"/>
      <p:italic r:id="rId80"/>
      <p:boldItalic r:id="rId81"/>
    </p:embeddedFont>
    <p:embeddedFont>
      <p:font typeface="Montserrat" panose="020B0604020202020204" charset="0"/>
      <p:regular r:id="rId82"/>
      <p:bold r:id="rId83"/>
      <p:italic r:id="rId84"/>
      <p:boldItalic r:id="rId85"/>
    </p:embeddedFont>
    <p:embeddedFont>
      <p:font typeface="Cambria Math" panose="02040503050406030204" pitchFamily="18" charset="0"/>
      <p:regular r:id="rId86"/>
    </p:embeddedFont>
    <p:embeddedFont>
      <p:font typeface="Montserrat Medium" panose="020B060402020202020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16C"/>
    <a:srgbClr val="3A52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70448" autoAdjust="0"/>
  </p:normalViewPr>
  <p:slideViewPr>
    <p:cSldViewPr snapToGrid="0">
      <p:cViewPr varScale="1">
        <p:scale>
          <a:sx n="120" d="100"/>
          <a:sy n="120" d="100"/>
        </p:scale>
        <p:origin x="82"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font" Target="fonts/font1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0DE09E-D998-4C36-9E60-3D1A54FBD215}"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AD026E2C-A724-4A47-B7D2-8335B524557C}">
      <dgm:prSet phldrT="[Text]" custT="1"/>
      <dgm:spPr/>
      <dgm:t>
        <a:bodyPr/>
        <a:lstStyle/>
        <a:p>
          <a:pPr>
            <a:buFont typeface="Courier New" panose="02070309020205020404" pitchFamily="49" charset="0"/>
            <a:buChar char="o"/>
          </a:pPr>
          <a:r>
            <a:rPr lang="en-US" sz="1800">
              <a:latin typeface="Montserrat" panose="00000500000000000000" pitchFamily="2" charset="0"/>
            </a:rPr>
            <a:t>Đưa ra diễn giải về các chỉ số tài chính đã tính toán</a:t>
          </a:r>
        </a:p>
      </dgm:t>
    </dgm:pt>
    <dgm:pt modelId="{E9C5922A-DA6C-4B59-9432-EDF5F1DE58AD}" type="parTrans" cxnId="{43922EC1-DA3D-4C98-9AE3-6AE2B2B01B42}">
      <dgm:prSet/>
      <dgm:spPr/>
      <dgm:t>
        <a:bodyPr/>
        <a:lstStyle/>
        <a:p>
          <a:endParaRPr lang="en-US" sz="1800">
            <a:latin typeface="Montserrat" panose="00000500000000000000" pitchFamily="2" charset="0"/>
          </a:endParaRPr>
        </a:p>
      </dgm:t>
    </dgm:pt>
    <dgm:pt modelId="{AB367A6C-BC2B-4E6E-B485-2D7BC9C2C585}" type="sibTrans" cxnId="{43922EC1-DA3D-4C98-9AE3-6AE2B2B01B42}">
      <dgm:prSet/>
      <dgm:spPr/>
      <dgm:t>
        <a:bodyPr/>
        <a:lstStyle/>
        <a:p>
          <a:endParaRPr lang="en-US" sz="1800">
            <a:latin typeface="Montserrat" panose="00000500000000000000" pitchFamily="2" charset="0"/>
          </a:endParaRPr>
        </a:p>
      </dgm:t>
    </dgm:pt>
    <dgm:pt modelId="{06E7002D-18AF-411A-99DD-7DA51A8B6A1D}">
      <dgm:prSet phldrT="[Text]" custT="1"/>
      <dgm:spPr/>
      <dgm:t>
        <a:bodyPr/>
        <a:lstStyle/>
        <a:p>
          <a:pPr>
            <a:buFont typeface="Courier New" panose="02070309020205020404" pitchFamily="49" charset="0"/>
            <a:buChar char="o"/>
          </a:pPr>
          <a:r>
            <a:rPr lang="en-US" sz="1800">
              <a:latin typeface="Montserrat" panose="00000500000000000000" pitchFamily="2" charset="0"/>
            </a:rPr>
            <a:t>Dựa trên dữ liệu định lượng và các phân tích trước đó, đưa ra dự đoán liệu lợi nhuận của công ty có tăng hay giảm trong kỳ tiếp theo và giải thích lý do chi tiết</a:t>
          </a:r>
        </a:p>
      </dgm:t>
    </dgm:pt>
    <dgm:pt modelId="{83C8CE8A-4951-4157-9ADC-2E883E49CF2E}" type="parTrans" cxnId="{FFB5B0BC-81F6-47B6-8598-9B35342668AD}">
      <dgm:prSet/>
      <dgm:spPr/>
      <dgm:t>
        <a:bodyPr/>
        <a:lstStyle/>
        <a:p>
          <a:endParaRPr lang="en-US" sz="1800">
            <a:latin typeface="Montserrat" panose="00000500000000000000" pitchFamily="2" charset="0"/>
          </a:endParaRPr>
        </a:p>
      </dgm:t>
    </dgm:pt>
    <dgm:pt modelId="{25A09E24-918F-4484-A603-3A9AD1402C22}" type="sibTrans" cxnId="{FFB5B0BC-81F6-47B6-8598-9B35342668AD}">
      <dgm:prSet/>
      <dgm:spPr/>
      <dgm:t>
        <a:bodyPr/>
        <a:lstStyle/>
        <a:p>
          <a:endParaRPr lang="en-US" sz="1800">
            <a:latin typeface="Montserrat" panose="00000500000000000000" pitchFamily="2" charset="0"/>
          </a:endParaRPr>
        </a:p>
      </dgm:t>
    </dgm:pt>
    <dgm:pt modelId="{4AB6853D-4870-49FA-81E3-54B01984049B}">
      <dgm:prSet phldrT="[Text]" custT="1"/>
      <dgm:spPr/>
      <dgm:t>
        <a:bodyPr/>
        <a:lstStyle/>
        <a:p>
          <a:pPr algn="l">
            <a:buFont typeface="Courier New" panose="02070309020205020404" pitchFamily="49" charset="0"/>
            <a:buChar char="o"/>
          </a:pPr>
          <a:r>
            <a:rPr lang="en-US" sz="1800">
              <a:latin typeface="Montserrat" panose="00000500000000000000" pitchFamily="2" charset="0"/>
            </a:rPr>
            <a:t>Nhận diện các biến động đáng chú ý trong các hạng mục của báo cáo tài chính</a:t>
          </a:r>
        </a:p>
      </dgm:t>
    </dgm:pt>
    <dgm:pt modelId="{FF97BC9B-440B-47A7-A7C4-92C866ACE4BE}" type="parTrans" cxnId="{0E4137F8-356B-4191-9982-353EC754C810}">
      <dgm:prSet/>
      <dgm:spPr/>
      <dgm:t>
        <a:bodyPr/>
        <a:lstStyle/>
        <a:p>
          <a:endParaRPr lang="en-US" sz="1800">
            <a:latin typeface="Montserrat" panose="00000500000000000000" pitchFamily="2" charset="0"/>
          </a:endParaRPr>
        </a:p>
      </dgm:t>
    </dgm:pt>
    <dgm:pt modelId="{B1A5EBDF-BB7B-4F88-A90F-E115CCD467E5}" type="sibTrans" cxnId="{0E4137F8-356B-4191-9982-353EC754C810}">
      <dgm:prSet/>
      <dgm:spPr/>
      <dgm:t>
        <a:bodyPr/>
        <a:lstStyle/>
        <a:p>
          <a:endParaRPr lang="en-US" sz="1800">
            <a:latin typeface="Montserrat" panose="00000500000000000000" pitchFamily="2" charset="0"/>
          </a:endParaRPr>
        </a:p>
      </dgm:t>
    </dgm:pt>
    <dgm:pt modelId="{B6773C44-2FA7-4479-AE46-244E90DF8CB2}">
      <dgm:prSet phldrT="[Text]" custT="1"/>
      <dgm:spPr/>
      <dgm:t>
        <a:bodyPr/>
        <a:lstStyle/>
        <a:p>
          <a:pPr>
            <a:buFont typeface="Courier New" panose="02070309020205020404" pitchFamily="49" charset="0"/>
            <a:buChar char="o"/>
          </a:pPr>
          <a:r>
            <a:rPr lang="en-US" sz="1800">
              <a:latin typeface="Montserrat" panose="00000500000000000000" pitchFamily="2" charset="0"/>
            </a:rPr>
            <a:t>Tính toán các chỉ số tài chính một cách linh hoạt, không bị giới hạn bởi một danh sách cần làm cố định</a:t>
          </a:r>
        </a:p>
      </dgm:t>
    </dgm:pt>
    <dgm:pt modelId="{64C61634-F4CB-4AAD-8D20-59B921C9516A}" type="parTrans" cxnId="{83346822-EF84-454E-8177-011AB859411C}">
      <dgm:prSet/>
      <dgm:spPr/>
      <dgm:t>
        <a:bodyPr/>
        <a:lstStyle/>
        <a:p>
          <a:endParaRPr lang="en-US" sz="1800">
            <a:latin typeface="Montserrat" panose="00000500000000000000" pitchFamily="2" charset="0"/>
          </a:endParaRPr>
        </a:p>
      </dgm:t>
    </dgm:pt>
    <dgm:pt modelId="{534CB4E4-D0F9-470A-BCFF-937861EA02EC}" type="sibTrans" cxnId="{83346822-EF84-454E-8177-011AB859411C}">
      <dgm:prSet/>
      <dgm:spPr/>
      <dgm:t>
        <a:bodyPr/>
        <a:lstStyle/>
        <a:p>
          <a:endParaRPr lang="en-US" sz="1800">
            <a:latin typeface="Montserrat" panose="00000500000000000000" pitchFamily="2" charset="0"/>
          </a:endParaRPr>
        </a:p>
      </dgm:t>
    </dgm:pt>
    <dgm:pt modelId="{B8E97829-CC3A-4174-937A-694827CA3A8F}" type="pres">
      <dgm:prSet presAssocID="{550DE09E-D998-4C36-9E60-3D1A54FBD215}" presName="vert0" presStyleCnt="0">
        <dgm:presLayoutVars>
          <dgm:dir/>
          <dgm:animOne val="branch"/>
          <dgm:animLvl val="lvl"/>
        </dgm:presLayoutVars>
      </dgm:prSet>
      <dgm:spPr/>
      <dgm:t>
        <a:bodyPr/>
        <a:lstStyle/>
        <a:p>
          <a:endParaRPr lang="en-US"/>
        </a:p>
      </dgm:t>
    </dgm:pt>
    <dgm:pt modelId="{2FB920EB-0A96-4C72-97F0-B70591F5C47F}" type="pres">
      <dgm:prSet presAssocID="{4AB6853D-4870-49FA-81E3-54B01984049B}" presName="thickLine" presStyleLbl="alignNode1" presStyleIdx="0" presStyleCnt="4"/>
      <dgm:spPr/>
    </dgm:pt>
    <dgm:pt modelId="{82607063-6617-4DAC-87CA-4F6E78589D50}" type="pres">
      <dgm:prSet presAssocID="{4AB6853D-4870-49FA-81E3-54B01984049B}" presName="horz1" presStyleCnt="0"/>
      <dgm:spPr/>
    </dgm:pt>
    <dgm:pt modelId="{37875FD3-FE11-4B32-8CA2-6174454D7DA1}" type="pres">
      <dgm:prSet presAssocID="{4AB6853D-4870-49FA-81E3-54B01984049B}" presName="tx1" presStyleLbl="revTx" presStyleIdx="0" presStyleCnt="4"/>
      <dgm:spPr/>
      <dgm:t>
        <a:bodyPr/>
        <a:lstStyle/>
        <a:p>
          <a:endParaRPr lang="en-US"/>
        </a:p>
      </dgm:t>
    </dgm:pt>
    <dgm:pt modelId="{576D1AFF-72F4-4F6F-87C6-FDF051838164}" type="pres">
      <dgm:prSet presAssocID="{4AB6853D-4870-49FA-81E3-54B01984049B}" presName="vert1" presStyleCnt="0"/>
      <dgm:spPr/>
    </dgm:pt>
    <dgm:pt modelId="{14212026-CFF8-4CFC-A1E0-F6B50637762E}" type="pres">
      <dgm:prSet presAssocID="{B6773C44-2FA7-4479-AE46-244E90DF8CB2}" presName="thickLine" presStyleLbl="alignNode1" presStyleIdx="1" presStyleCnt="4"/>
      <dgm:spPr/>
    </dgm:pt>
    <dgm:pt modelId="{EFA361A4-5186-49D2-89B8-90696FDFFF9D}" type="pres">
      <dgm:prSet presAssocID="{B6773C44-2FA7-4479-AE46-244E90DF8CB2}" presName="horz1" presStyleCnt="0"/>
      <dgm:spPr/>
    </dgm:pt>
    <dgm:pt modelId="{6D1531C4-C157-44C1-AEF5-6AB835CE8265}" type="pres">
      <dgm:prSet presAssocID="{B6773C44-2FA7-4479-AE46-244E90DF8CB2}" presName="tx1" presStyleLbl="revTx" presStyleIdx="1" presStyleCnt="4"/>
      <dgm:spPr/>
      <dgm:t>
        <a:bodyPr/>
        <a:lstStyle/>
        <a:p>
          <a:endParaRPr lang="en-US"/>
        </a:p>
      </dgm:t>
    </dgm:pt>
    <dgm:pt modelId="{8742BA16-1082-4AC2-ADC5-0FDD326B28C4}" type="pres">
      <dgm:prSet presAssocID="{B6773C44-2FA7-4479-AE46-244E90DF8CB2}" presName="vert1" presStyleCnt="0"/>
      <dgm:spPr/>
    </dgm:pt>
    <dgm:pt modelId="{BDFB5DBB-0CB6-41D7-B8C0-4582A2C674F4}" type="pres">
      <dgm:prSet presAssocID="{AD026E2C-A724-4A47-B7D2-8335B524557C}" presName="thickLine" presStyleLbl="alignNode1" presStyleIdx="2" presStyleCnt="4"/>
      <dgm:spPr/>
    </dgm:pt>
    <dgm:pt modelId="{26B49D64-3FAC-4997-A58D-44E7F8F9D1BE}" type="pres">
      <dgm:prSet presAssocID="{AD026E2C-A724-4A47-B7D2-8335B524557C}" presName="horz1" presStyleCnt="0"/>
      <dgm:spPr/>
    </dgm:pt>
    <dgm:pt modelId="{2CDDD14D-D040-4B2D-8212-64FE0F033EDC}" type="pres">
      <dgm:prSet presAssocID="{AD026E2C-A724-4A47-B7D2-8335B524557C}" presName="tx1" presStyleLbl="revTx" presStyleIdx="2" presStyleCnt="4"/>
      <dgm:spPr/>
      <dgm:t>
        <a:bodyPr/>
        <a:lstStyle/>
        <a:p>
          <a:endParaRPr lang="en-US"/>
        </a:p>
      </dgm:t>
    </dgm:pt>
    <dgm:pt modelId="{9D372461-9E03-48D6-9844-F63D676CFDB2}" type="pres">
      <dgm:prSet presAssocID="{AD026E2C-A724-4A47-B7D2-8335B524557C}" presName="vert1" presStyleCnt="0"/>
      <dgm:spPr/>
    </dgm:pt>
    <dgm:pt modelId="{415C553D-2594-49A1-A19F-2D0B265605A0}" type="pres">
      <dgm:prSet presAssocID="{06E7002D-18AF-411A-99DD-7DA51A8B6A1D}" presName="thickLine" presStyleLbl="alignNode1" presStyleIdx="3" presStyleCnt="4"/>
      <dgm:spPr/>
    </dgm:pt>
    <dgm:pt modelId="{FCF11126-E7BA-4BED-A723-E03778287377}" type="pres">
      <dgm:prSet presAssocID="{06E7002D-18AF-411A-99DD-7DA51A8B6A1D}" presName="horz1" presStyleCnt="0"/>
      <dgm:spPr/>
    </dgm:pt>
    <dgm:pt modelId="{2DBF7010-2943-4F2D-84EA-A72F785A4C9A}" type="pres">
      <dgm:prSet presAssocID="{06E7002D-18AF-411A-99DD-7DA51A8B6A1D}" presName="tx1" presStyleLbl="revTx" presStyleIdx="3" presStyleCnt="4"/>
      <dgm:spPr/>
      <dgm:t>
        <a:bodyPr/>
        <a:lstStyle/>
        <a:p>
          <a:endParaRPr lang="en-US"/>
        </a:p>
      </dgm:t>
    </dgm:pt>
    <dgm:pt modelId="{CEF028DD-51E3-44AD-BB3E-4CB738981C86}" type="pres">
      <dgm:prSet presAssocID="{06E7002D-18AF-411A-99DD-7DA51A8B6A1D}" presName="vert1" presStyleCnt="0"/>
      <dgm:spPr/>
    </dgm:pt>
  </dgm:ptLst>
  <dgm:cxnLst>
    <dgm:cxn modelId="{FFB5B0BC-81F6-47B6-8598-9B35342668AD}" srcId="{550DE09E-D998-4C36-9E60-3D1A54FBD215}" destId="{06E7002D-18AF-411A-99DD-7DA51A8B6A1D}" srcOrd="3" destOrd="0" parTransId="{83C8CE8A-4951-4157-9ADC-2E883E49CF2E}" sibTransId="{25A09E24-918F-4484-A603-3A9AD1402C22}"/>
    <dgm:cxn modelId="{A16D8CB3-D0D3-4CC9-9C20-DFB1975FE5F8}" type="presOf" srcId="{550DE09E-D998-4C36-9E60-3D1A54FBD215}" destId="{B8E97829-CC3A-4174-937A-694827CA3A8F}" srcOrd="0" destOrd="0" presId="urn:microsoft.com/office/officeart/2008/layout/LinedList"/>
    <dgm:cxn modelId="{EDCCFA93-4904-461C-81F1-D5DAF49CC86A}" type="presOf" srcId="{B6773C44-2FA7-4479-AE46-244E90DF8CB2}" destId="{6D1531C4-C157-44C1-AEF5-6AB835CE8265}" srcOrd="0" destOrd="0" presId="urn:microsoft.com/office/officeart/2008/layout/LinedList"/>
    <dgm:cxn modelId="{A72B7C67-CB3F-4224-85AA-5C8F403E3DB9}" type="presOf" srcId="{AD026E2C-A724-4A47-B7D2-8335B524557C}" destId="{2CDDD14D-D040-4B2D-8212-64FE0F033EDC}" srcOrd="0" destOrd="0" presId="urn:microsoft.com/office/officeart/2008/layout/LinedList"/>
    <dgm:cxn modelId="{83346822-EF84-454E-8177-011AB859411C}" srcId="{550DE09E-D998-4C36-9E60-3D1A54FBD215}" destId="{B6773C44-2FA7-4479-AE46-244E90DF8CB2}" srcOrd="1" destOrd="0" parTransId="{64C61634-F4CB-4AAD-8D20-59B921C9516A}" sibTransId="{534CB4E4-D0F9-470A-BCFF-937861EA02EC}"/>
    <dgm:cxn modelId="{F00E6BDA-DCC4-4295-BCD5-81A2397C6ECE}" type="presOf" srcId="{4AB6853D-4870-49FA-81E3-54B01984049B}" destId="{37875FD3-FE11-4B32-8CA2-6174454D7DA1}" srcOrd="0" destOrd="0" presId="urn:microsoft.com/office/officeart/2008/layout/LinedList"/>
    <dgm:cxn modelId="{0E4137F8-356B-4191-9982-353EC754C810}" srcId="{550DE09E-D998-4C36-9E60-3D1A54FBD215}" destId="{4AB6853D-4870-49FA-81E3-54B01984049B}" srcOrd="0" destOrd="0" parTransId="{FF97BC9B-440B-47A7-A7C4-92C866ACE4BE}" sibTransId="{B1A5EBDF-BB7B-4F88-A90F-E115CCD467E5}"/>
    <dgm:cxn modelId="{43922EC1-DA3D-4C98-9AE3-6AE2B2B01B42}" srcId="{550DE09E-D998-4C36-9E60-3D1A54FBD215}" destId="{AD026E2C-A724-4A47-B7D2-8335B524557C}" srcOrd="2" destOrd="0" parTransId="{E9C5922A-DA6C-4B59-9432-EDF5F1DE58AD}" sibTransId="{AB367A6C-BC2B-4E6E-B485-2D7BC9C2C585}"/>
    <dgm:cxn modelId="{701C4251-022C-44F1-BF07-BE544A6E90CA}" type="presOf" srcId="{06E7002D-18AF-411A-99DD-7DA51A8B6A1D}" destId="{2DBF7010-2943-4F2D-84EA-A72F785A4C9A}" srcOrd="0" destOrd="0" presId="urn:microsoft.com/office/officeart/2008/layout/LinedList"/>
    <dgm:cxn modelId="{90C66D4F-5FA1-48BF-83EC-99DD4EB9E875}" type="presParOf" srcId="{B8E97829-CC3A-4174-937A-694827CA3A8F}" destId="{2FB920EB-0A96-4C72-97F0-B70591F5C47F}" srcOrd="0" destOrd="0" presId="urn:microsoft.com/office/officeart/2008/layout/LinedList"/>
    <dgm:cxn modelId="{BB80FC0B-9960-46AE-B70A-B16F1DDC7ABD}" type="presParOf" srcId="{B8E97829-CC3A-4174-937A-694827CA3A8F}" destId="{82607063-6617-4DAC-87CA-4F6E78589D50}" srcOrd="1" destOrd="0" presId="urn:microsoft.com/office/officeart/2008/layout/LinedList"/>
    <dgm:cxn modelId="{D0AD4DCA-EAB9-4E03-9265-633836805BE3}" type="presParOf" srcId="{82607063-6617-4DAC-87CA-4F6E78589D50}" destId="{37875FD3-FE11-4B32-8CA2-6174454D7DA1}" srcOrd="0" destOrd="0" presId="urn:microsoft.com/office/officeart/2008/layout/LinedList"/>
    <dgm:cxn modelId="{BB888910-1D3D-4145-AF67-7B841720A209}" type="presParOf" srcId="{82607063-6617-4DAC-87CA-4F6E78589D50}" destId="{576D1AFF-72F4-4F6F-87C6-FDF051838164}" srcOrd="1" destOrd="0" presId="urn:microsoft.com/office/officeart/2008/layout/LinedList"/>
    <dgm:cxn modelId="{9EFA9FF3-6CA0-4083-A2C1-C243881A4E34}" type="presParOf" srcId="{B8E97829-CC3A-4174-937A-694827CA3A8F}" destId="{14212026-CFF8-4CFC-A1E0-F6B50637762E}" srcOrd="2" destOrd="0" presId="urn:microsoft.com/office/officeart/2008/layout/LinedList"/>
    <dgm:cxn modelId="{12D7341F-1D19-4BE6-A07B-420F3E12C6EC}" type="presParOf" srcId="{B8E97829-CC3A-4174-937A-694827CA3A8F}" destId="{EFA361A4-5186-49D2-89B8-90696FDFFF9D}" srcOrd="3" destOrd="0" presId="urn:microsoft.com/office/officeart/2008/layout/LinedList"/>
    <dgm:cxn modelId="{AE3C56E8-0C92-42F6-ABB5-ED90ABF717C1}" type="presParOf" srcId="{EFA361A4-5186-49D2-89B8-90696FDFFF9D}" destId="{6D1531C4-C157-44C1-AEF5-6AB835CE8265}" srcOrd="0" destOrd="0" presId="urn:microsoft.com/office/officeart/2008/layout/LinedList"/>
    <dgm:cxn modelId="{76368EC9-28A4-4444-9253-B9E831F091FA}" type="presParOf" srcId="{EFA361A4-5186-49D2-89B8-90696FDFFF9D}" destId="{8742BA16-1082-4AC2-ADC5-0FDD326B28C4}" srcOrd="1" destOrd="0" presId="urn:microsoft.com/office/officeart/2008/layout/LinedList"/>
    <dgm:cxn modelId="{3A176133-B5C6-4E2E-87A4-482534128FBF}" type="presParOf" srcId="{B8E97829-CC3A-4174-937A-694827CA3A8F}" destId="{BDFB5DBB-0CB6-41D7-B8C0-4582A2C674F4}" srcOrd="4" destOrd="0" presId="urn:microsoft.com/office/officeart/2008/layout/LinedList"/>
    <dgm:cxn modelId="{2E14A9E5-6C02-4284-8094-56099F9344E7}" type="presParOf" srcId="{B8E97829-CC3A-4174-937A-694827CA3A8F}" destId="{26B49D64-3FAC-4997-A58D-44E7F8F9D1BE}" srcOrd="5" destOrd="0" presId="urn:microsoft.com/office/officeart/2008/layout/LinedList"/>
    <dgm:cxn modelId="{52369A51-36E5-475D-8A3B-FD0279EC7CB9}" type="presParOf" srcId="{26B49D64-3FAC-4997-A58D-44E7F8F9D1BE}" destId="{2CDDD14D-D040-4B2D-8212-64FE0F033EDC}" srcOrd="0" destOrd="0" presId="urn:microsoft.com/office/officeart/2008/layout/LinedList"/>
    <dgm:cxn modelId="{C2717088-9F5B-41A1-B6FA-18DE0D14DE19}" type="presParOf" srcId="{26B49D64-3FAC-4997-A58D-44E7F8F9D1BE}" destId="{9D372461-9E03-48D6-9844-F63D676CFDB2}" srcOrd="1" destOrd="0" presId="urn:microsoft.com/office/officeart/2008/layout/LinedList"/>
    <dgm:cxn modelId="{2E8B230D-EBCB-48BD-B06B-1DAF66663A73}" type="presParOf" srcId="{B8E97829-CC3A-4174-937A-694827CA3A8F}" destId="{415C553D-2594-49A1-A19F-2D0B265605A0}" srcOrd="6" destOrd="0" presId="urn:microsoft.com/office/officeart/2008/layout/LinedList"/>
    <dgm:cxn modelId="{91DB152F-C1CD-4A73-9FB7-63056E60DCC3}" type="presParOf" srcId="{B8E97829-CC3A-4174-937A-694827CA3A8F}" destId="{FCF11126-E7BA-4BED-A723-E03778287377}" srcOrd="7" destOrd="0" presId="urn:microsoft.com/office/officeart/2008/layout/LinedList"/>
    <dgm:cxn modelId="{D0B2F4E2-A638-4F7A-9701-3B5FC1402797}" type="presParOf" srcId="{FCF11126-E7BA-4BED-A723-E03778287377}" destId="{2DBF7010-2943-4F2D-84EA-A72F785A4C9A}" srcOrd="0" destOrd="0" presId="urn:microsoft.com/office/officeart/2008/layout/LinedList"/>
    <dgm:cxn modelId="{D4B42D3B-B792-4301-921C-15AA1D213772}" type="presParOf" srcId="{FCF11126-E7BA-4BED-A723-E03778287377}" destId="{CEF028DD-51E3-44AD-BB3E-4CB738981C8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EEA09B-82D4-499E-9576-2D2E0753E25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D1FCA31C-CAD8-4783-9B40-B98D3B953073}">
      <dgm:prSet phldrT="[Text]"/>
      <dgm:spPr>
        <a:ln>
          <a:solidFill>
            <a:schemeClr val="accent1"/>
          </a:solidFill>
        </a:ln>
      </dgm:spPr>
      <dgm:t>
        <a:bodyPr/>
        <a:lstStyle/>
        <a:p>
          <a:r>
            <a:rPr lang="en-US">
              <a:latin typeface="Montserrat" panose="00000500000000000000" pitchFamily="2" charset="0"/>
            </a:rPr>
            <a:t>Dữ liệu tài chính hàng năm của Compustat từ 1968 - 2021</a:t>
          </a:r>
        </a:p>
      </dgm:t>
    </dgm:pt>
    <dgm:pt modelId="{F59EA514-564F-4CFB-B9AB-41396EDDF135}" type="parTrans" cxnId="{82BFA4FA-2205-42B6-85E3-956BA5DE7C88}">
      <dgm:prSet/>
      <dgm:spPr/>
      <dgm:t>
        <a:bodyPr/>
        <a:lstStyle/>
        <a:p>
          <a:endParaRPr lang="en-US"/>
        </a:p>
      </dgm:t>
    </dgm:pt>
    <dgm:pt modelId="{8E96B1C5-FEBF-4A89-BC29-0B4ED7E047AF}" type="sibTrans" cxnId="{82BFA4FA-2205-42B6-85E3-956BA5DE7C88}">
      <dgm:prSet/>
      <dgm:spPr/>
      <dgm:t>
        <a:bodyPr/>
        <a:lstStyle/>
        <a:p>
          <a:endParaRPr lang="en-US"/>
        </a:p>
      </dgm:t>
    </dgm:pt>
    <dgm:pt modelId="{E6092C47-4646-4378-AA1B-052B7FC6F45D}">
      <dgm:prSet phldrT="[Text]"/>
      <dgm:spPr/>
      <dgm:t>
        <a:bodyPr/>
        <a:lstStyle/>
        <a:p>
          <a:r>
            <a:rPr lang="en-US">
              <a:latin typeface="Montserrat" panose="00000500000000000000" pitchFamily="2" charset="0"/>
            </a:rPr>
            <a:t>Test</a:t>
          </a:r>
        </a:p>
      </dgm:t>
    </dgm:pt>
    <dgm:pt modelId="{51AE4EDA-68D7-4D28-A0A3-1A96440CA2D7}" type="parTrans" cxnId="{373C65D1-2B73-4A12-9990-6D2AED4082D1}">
      <dgm:prSet/>
      <dgm:spPr/>
      <dgm:t>
        <a:bodyPr/>
        <a:lstStyle/>
        <a:p>
          <a:endParaRPr lang="en-US"/>
        </a:p>
      </dgm:t>
    </dgm:pt>
    <dgm:pt modelId="{072C0AB9-ED47-4A36-8A61-4827BFC89667}" type="sibTrans" cxnId="{373C65D1-2B73-4A12-9990-6D2AED4082D1}">
      <dgm:prSet/>
      <dgm:spPr/>
      <dgm:t>
        <a:bodyPr/>
        <a:lstStyle/>
        <a:p>
          <a:endParaRPr lang="en-US"/>
        </a:p>
      </dgm:t>
    </dgm:pt>
    <dgm:pt modelId="{356D24BE-0DA2-4642-9500-DAF3BFBFF77A}">
      <dgm:prSet phldrT="[Text]"/>
      <dgm:spPr/>
      <dgm:t>
        <a:bodyPr/>
        <a:lstStyle/>
        <a:p>
          <a:r>
            <a:rPr lang="en-US">
              <a:latin typeface="Montserrat" panose="00000500000000000000" pitchFamily="2" charset="0"/>
            </a:rPr>
            <a:t>Lấy dữ liệu của năm 2022 để dự đoán năm 2023</a:t>
          </a:r>
        </a:p>
      </dgm:t>
    </dgm:pt>
    <dgm:pt modelId="{DE6380C9-DB15-4A49-AA7E-3B4229401B0D}" type="parTrans" cxnId="{98DAF505-3189-4A2D-8E47-80FF571C08A7}">
      <dgm:prSet/>
      <dgm:spPr/>
      <dgm:t>
        <a:bodyPr/>
        <a:lstStyle/>
        <a:p>
          <a:endParaRPr lang="en-US"/>
        </a:p>
      </dgm:t>
    </dgm:pt>
    <dgm:pt modelId="{9462DD04-7FB5-46DE-8C1C-2D3A19DA6E10}" type="sibTrans" cxnId="{98DAF505-3189-4A2D-8E47-80FF571C08A7}">
      <dgm:prSet/>
      <dgm:spPr/>
      <dgm:t>
        <a:bodyPr/>
        <a:lstStyle/>
        <a:p>
          <a:endParaRPr lang="en-US"/>
        </a:p>
      </dgm:t>
    </dgm:pt>
    <dgm:pt modelId="{AD0C64C6-BDCC-49F2-A668-6AAD305C9853}">
      <dgm:prSet phldrT="[Text]"/>
      <dgm:spPr/>
      <dgm:t>
        <a:bodyPr/>
        <a:lstStyle/>
        <a:p>
          <a:r>
            <a:rPr lang="en-US">
              <a:latin typeface="Montserrat" panose="00000500000000000000" pitchFamily="2" charset="0"/>
            </a:rPr>
            <a:t>Data</a:t>
          </a:r>
        </a:p>
      </dgm:t>
    </dgm:pt>
    <dgm:pt modelId="{A3A1976A-D6D0-4B67-B668-11A137241973}" type="parTrans" cxnId="{F03A906F-4A0A-4252-A199-392F16C5B3C3}">
      <dgm:prSet/>
      <dgm:spPr/>
      <dgm:t>
        <a:bodyPr/>
        <a:lstStyle/>
        <a:p>
          <a:endParaRPr lang="en-US"/>
        </a:p>
      </dgm:t>
    </dgm:pt>
    <dgm:pt modelId="{685E2F88-229A-40A3-9CA5-8E5C91E5684B}" type="sibTrans" cxnId="{F03A906F-4A0A-4252-A199-392F16C5B3C3}">
      <dgm:prSet/>
      <dgm:spPr/>
      <dgm:t>
        <a:bodyPr/>
        <a:lstStyle/>
        <a:p>
          <a:endParaRPr lang="en-US"/>
        </a:p>
      </dgm:t>
    </dgm:pt>
    <dgm:pt modelId="{481F49DC-7409-49B4-9252-5287153F0C7C}">
      <dgm:prSet phldrT="[Text]" custT="1"/>
      <dgm:spPr/>
      <dgm:t>
        <a:bodyPr/>
        <a:lstStyle/>
        <a:p>
          <a:r>
            <a:rPr lang="en-US" sz="2100" kern="1200">
              <a:solidFill>
                <a:srgbClr val="000000">
                  <a:hueOff val="0"/>
                  <a:satOff val="0"/>
                  <a:lumOff val="0"/>
                  <a:alphaOff val="0"/>
                </a:srgbClr>
              </a:solidFill>
              <a:latin typeface="Montserrat" panose="00000500000000000000" pitchFamily="2" charset="0"/>
              <a:ea typeface="+mn-ea"/>
              <a:cs typeface="+mn-cs"/>
            </a:rPr>
            <a:t>Gồm</a:t>
          </a:r>
          <a:r>
            <a:rPr lang="en-US" sz="2100" b="1" kern="1200">
              <a:solidFill>
                <a:srgbClr val="C00000"/>
              </a:solidFill>
              <a:latin typeface="Consolas" panose="020B0609020204030204" pitchFamily="49" charset="0"/>
            </a:rPr>
            <a:t> </a:t>
          </a:r>
          <a:r>
            <a:rPr lang="en-US" sz="2400" b="1" kern="1200">
              <a:solidFill>
                <a:srgbClr val="C00000"/>
              </a:solidFill>
              <a:latin typeface="Consolas" panose="020B0609020204030204" pitchFamily="49" charset="0"/>
            </a:rPr>
            <a:t>150.678</a:t>
          </a:r>
          <a:r>
            <a:rPr lang="en-US" sz="2100" kern="1200">
              <a:latin typeface="Montserrat" panose="00000500000000000000" pitchFamily="2" charset="0"/>
            </a:rPr>
            <a:t> quan sát từ </a:t>
          </a:r>
          <a:r>
            <a:rPr lang="en-US" sz="2400" b="1" kern="1200">
              <a:solidFill>
                <a:srgbClr val="C00000"/>
              </a:solidFill>
              <a:latin typeface="Consolas" panose="020B0609020204030204" pitchFamily="49" charset="0"/>
            </a:rPr>
            <a:t>15.401</a:t>
          </a:r>
          <a:r>
            <a:rPr lang="en-US" sz="2100" kern="1200">
              <a:latin typeface="Montserrat" panose="00000500000000000000" pitchFamily="2" charset="0"/>
            </a:rPr>
            <a:t> công ty riêng biệt</a:t>
          </a:r>
        </a:p>
      </dgm:t>
    </dgm:pt>
    <dgm:pt modelId="{E0D5DD69-1B61-4532-A866-1A16E19235D7}" type="parTrans" cxnId="{C870B6C4-C9D2-4543-A871-38503FDA997D}">
      <dgm:prSet/>
      <dgm:spPr/>
      <dgm:t>
        <a:bodyPr/>
        <a:lstStyle/>
        <a:p>
          <a:endParaRPr lang="en-US"/>
        </a:p>
      </dgm:t>
    </dgm:pt>
    <dgm:pt modelId="{2127F2BC-C193-41D7-B41B-8E2624B0F6E2}" type="sibTrans" cxnId="{C870B6C4-C9D2-4543-A871-38503FDA997D}">
      <dgm:prSet/>
      <dgm:spPr/>
      <dgm:t>
        <a:bodyPr/>
        <a:lstStyle/>
        <a:p>
          <a:endParaRPr lang="en-US"/>
        </a:p>
      </dgm:t>
    </dgm:pt>
    <dgm:pt modelId="{9ACE4CF9-E876-4BA9-A9AC-2291E8F5FFAB}">
      <dgm:prSet phldrT="[Text]"/>
      <dgm:spPr/>
      <dgm:t>
        <a:bodyPr/>
        <a:lstStyle/>
        <a:p>
          <a:r>
            <a:rPr lang="en-US">
              <a:latin typeface="Montserrat" panose="00000500000000000000" pitchFamily="2" charset="0"/>
            </a:rPr>
            <a:t>Train</a:t>
          </a:r>
        </a:p>
      </dgm:t>
    </dgm:pt>
    <dgm:pt modelId="{7B4CBC0A-4A9D-4568-BDEC-E612C4156FEF}" type="parTrans" cxnId="{B372C16D-1F7B-4803-97E5-B5297EC8EED1}">
      <dgm:prSet/>
      <dgm:spPr/>
      <dgm:t>
        <a:bodyPr/>
        <a:lstStyle/>
        <a:p>
          <a:endParaRPr lang="en-US"/>
        </a:p>
      </dgm:t>
    </dgm:pt>
    <dgm:pt modelId="{E08D975D-4DD2-48BF-AD3B-D87E9B524A96}" type="sibTrans" cxnId="{B372C16D-1F7B-4803-97E5-B5297EC8EED1}">
      <dgm:prSet/>
      <dgm:spPr/>
      <dgm:t>
        <a:bodyPr/>
        <a:lstStyle/>
        <a:p>
          <a:endParaRPr lang="en-US"/>
        </a:p>
      </dgm:t>
    </dgm:pt>
    <dgm:pt modelId="{336757C8-9460-49FE-A02C-3437DE7AF507}" type="pres">
      <dgm:prSet presAssocID="{20EEA09B-82D4-499E-9576-2D2E0753E250}" presName="linearFlow" presStyleCnt="0">
        <dgm:presLayoutVars>
          <dgm:dir/>
          <dgm:animLvl val="lvl"/>
          <dgm:resizeHandles val="exact"/>
        </dgm:presLayoutVars>
      </dgm:prSet>
      <dgm:spPr/>
      <dgm:t>
        <a:bodyPr/>
        <a:lstStyle/>
        <a:p>
          <a:endParaRPr lang="en-US"/>
        </a:p>
      </dgm:t>
    </dgm:pt>
    <dgm:pt modelId="{6D731C32-5166-46B4-9BDD-44A28524B517}" type="pres">
      <dgm:prSet presAssocID="{9ACE4CF9-E876-4BA9-A9AC-2291E8F5FFAB}" presName="composite" presStyleCnt="0"/>
      <dgm:spPr/>
    </dgm:pt>
    <dgm:pt modelId="{A7C2B884-5D0A-427D-A88A-155912EF9159}" type="pres">
      <dgm:prSet presAssocID="{9ACE4CF9-E876-4BA9-A9AC-2291E8F5FFAB}" presName="parentText" presStyleLbl="alignNode1" presStyleIdx="0" presStyleCnt="3">
        <dgm:presLayoutVars>
          <dgm:chMax val="1"/>
          <dgm:bulletEnabled val="1"/>
        </dgm:presLayoutVars>
      </dgm:prSet>
      <dgm:spPr/>
      <dgm:t>
        <a:bodyPr/>
        <a:lstStyle/>
        <a:p>
          <a:endParaRPr lang="en-US"/>
        </a:p>
      </dgm:t>
    </dgm:pt>
    <dgm:pt modelId="{D5E10F03-5EE1-4C56-A764-66B6B1E70744}" type="pres">
      <dgm:prSet presAssocID="{9ACE4CF9-E876-4BA9-A9AC-2291E8F5FFAB}" presName="descendantText" presStyleLbl="alignAcc1" presStyleIdx="0" presStyleCnt="3">
        <dgm:presLayoutVars>
          <dgm:bulletEnabled val="1"/>
        </dgm:presLayoutVars>
      </dgm:prSet>
      <dgm:spPr/>
      <dgm:t>
        <a:bodyPr/>
        <a:lstStyle/>
        <a:p>
          <a:endParaRPr lang="en-US"/>
        </a:p>
      </dgm:t>
    </dgm:pt>
    <dgm:pt modelId="{5C6C2BAB-E274-46F9-85DC-06191D2D1519}" type="pres">
      <dgm:prSet presAssocID="{E08D975D-4DD2-48BF-AD3B-D87E9B524A96}" presName="sp" presStyleCnt="0"/>
      <dgm:spPr/>
    </dgm:pt>
    <dgm:pt modelId="{BCDF16F0-2AEB-452D-9078-E8B590609970}" type="pres">
      <dgm:prSet presAssocID="{E6092C47-4646-4378-AA1B-052B7FC6F45D}" presName="composite" presStyleCnt="0"/>
      <dgm:spPr/>
    </dgm:pt>
    <dgm:pt modelId="{E2072A90-958D-4598-9E3E-C377AFD839C3}" type="pres">
      <dgm:prSet presAssocID="{E6092C47-4646-4378-AA1B-052B7FC6F45D}" presName="parentText" presStyleLbl="alignNode1" presStyleIdx="1" presStyleCnt="3">
        <dgm:presLayoutVars>
          <dgm:chMax val="1"/>
          <dgm:bulletEnabled val="1"/>
        </dgm:presLayoutVars>
      </dgm:prSet>
      <dgm:spPr/>
      <dgm:t>
        <a:bodyPr/>
        <a:lstStyle/>
        <a:p>
          <a:endParaRPr lang="en-US"/>
        </a:p>
      </dgm:t>
    </dgm:pt>
    <dgm:pt modelId="{64F08C86-B5B1-4C72-97B8-CACD20AD91F3}" type="pres">
      <dgm:prSet presAssocID="{E6092C47-4646-4378-AA1B-052B7FC6F45D}" presName="descendantText" presStyleLbl="alignAcc1" presStyleIdx="1" presStyleCnt="3">
        <dgm:presLayoutVars>
          <dgm:bulletEnabled val="1"/>
        </dgm:presLayoutVars>
      </dgm:prSet>
      <dgm:spPr/>
      <dgm:t>
        <a:bodyPr/>
        <a:lstStyle/>
        <a:p>
          <a:endParaRPr lang="en-US"/>
        </a:p>
      </dgm:t>
    </dgm:pt>
    <dgm:pt modelId="{8E0FFD72-707F-4813-B906-30FE3CE7FA78}" type="pres">
      <dgm:prSet presAssocID="{072C0AB9-ED47-4A36-8A61-4827BFC89667}" presName="sp" presStyleCnt="0"/>
      <dgm:spPr/>
    </dgm:pt>
    <dgm:pt modelId="{748113F1-969E-4E64-8248-BDC6FDE12F66}" type="pres">
      <dgm:prSet presAssocID="{AD0C64C6-BDCC-49F2-A668-6AAD305C9853}" presName="composite" presStyleCnt="0"/>
      <dgm:spPr/>
    </dgm:pt>
    <dgm:pt modelId="{4CB03EB1-0E02-4A75-9275-2C7ADE387CE3}" type="pres">
      <dgm:prSet presAssocID="{AD0C64C6-BDCC-49F2-A668-6AAD305C9853}" presName="parentText" presStyleLbl="alignNode1" presStyleIdx="2" presStyleCnt="3">
        <dgm:presLayoutVars>
          <dgm:chMax val="1"/>
          <dgm:bulletEnabled val="1"/>
        </dgm:presLayoutVars>
      </dgm:prSet>
      <dgm:spPr/>
      <dgm:t>
        <a:bodyPr/>
        <a:lstStyle/>
        <a:p>
          <a:endParaRPr lang="en-US"/>
        </a:p>
      </dgm:t>
    </dgm:pt>
    <dgm:pt modelId="{3EB75C0B-4CE4-4EB6-8CD3-2A2F1B3EFD5D}" type="pres">
      <dgm:prSet presAssocID="{AD0C64C6-BDCC-49F2-A668-6AAD305C9853}" presName="descendantText" presStyleLbl="alignAcc1" presStyleIdx="2" presStyleCnt="3">
        <dgm:presLayoutVars>
          <dgm:bulletEnabled val="1"/>
        </dgm:presLayoutVars>
      </dgm:prSet>
      <dgm:spPr/>
      <dgm:t>
        <a:bodyPr/>
        <a:lstStyle/>
        <a:p>
          <a:endParaRPr lang="en-US"/>
        </a:p>
      </dgm:t>
    </dgm:pt>
  </dgm:ptLst>
  <dgm:cxnLst>
    <dgm:cxn modelId="{C870B6C4-C9D2-4543-A871-38503FDA997D}" srcId="{AD0C64C6-BDCC-49F2-A668-6AAD305C9853}" destId="{481F49DC-7409-49B4-9252-5287153F0C7C}" srcOrd="0" destOrd="0" parTransId="{E0D5DD69-1B61-4532-A866-1A16E19235D7}" sibTransId="{2127F2BC-C193-41D7-B41B-8E2624B0F6E2}"/>
    <dgm:cxn modelId="{F03A906F-4A0A-4252-A199-392F16C5B3C3}" srcId="{20EEA09B-82D4-499E-9576-2D2E0753E250}" destId="{AD0C64C6-BDCC-49F2-A668-6AAD305C9853}" srcOrd="2" destOrd="0" parTransId="{A3A1976A-D6D0-4B67-B668-11A137241973}" sibTransId="{685E2F88-229A-40A3-9CA5-8E5C91E5684B}"/>
    <dgm:cxn modelId="{B372C16D-1F7B-4803-97E5-B5297EC8EED1}" srcId="{20EEA09B-82D4-499E-9576-2D2E0753E250}" destId="{9ACE4CF9-E876-4BA9-A9AC-2291E8F5FFAB}" srcOrd="0" destOrd="0" parTransId="{7B4CBC0A-4A9D-4568-BDEC-E612C4156FEF}" sibTransId="{E08D975D-4DD2-48BF-AD3B-D87E9B524A96}"/>
    <dgm:cxn modelId="{0FDF2544-4DE1-40F5-899E-A4927B12DABD}" type="presOf" srcId="{356D24BE-0DA2-4642-9500-DAF3BFBFF77A}" destId="{64F08C86-B5B1-4C72-97B8-CACD20AD91F3}" srcOrd="0" destOrd="0" presId="urn:microsoft.com/office/officeart/2005/8/layout/chevron2"/>
    <dgm:cxn modelId="{FA634451-C434-4895-AD9E-89ACED11DEB4}" type="presOf" srcId="{D1FCA31C-CAD8-4783-9B40-B98D3B953073}" destId="{D5E10F03-5EE1-4C56-A764-66B6B1E70744}" srcOrd="0" destOrd="0" presId="urn:microsoft.com/office/officeart/2005/8/layout/chevron2"/>
    <dgm:cxn modelId="{E26001F7-73C3-405C-93B8-F3AF54E923EC}" type="presOf" srcId="{20EEA09B-82D4-499E-9576-2D2E0753E250}" destId="{336757C8-9460-49FE-A02C-3437DE7AF507}" srcOrd="0" destOrd="0" presId="urn:microsoft.com/office/officeart/2005/8/layout/chevron2"/>
    <dgm:cxn modelId="{82BFA4FA-2205-42B6-85E3-956BA5DE7C88}" srcId="{9ACE4CF9-E876-4BA9-A9AC-2291E8F5FFAB}" destId="{D1FCA31C-CAD8-4783-9B40-B98D3B953073}" srcOrd="0" destOrd="0" parTransId="{F59EA514-564F-4CFB-B9AB-41396EDDF135}" sibTransId="{8E96B1C5-FEBF-4A89-BC29-0B4ED7E047AF}"/>
    <dgm:cxn modelId="{A113328C-2AE9-43D2-8D7D-837A8707751D}" type="presOf" srcId="{9ACE4CF9-E876-4BA9-A9AC-2291E8F5FFAB}" destId="{A7C2B884-5D0A-427D-A88A-155912EF9159}" srcOrd="0" destOrd="0" presId="urn:microsoft.com/office/officeart/2005/8/layout/chevron2"/>
    <dgm:cxn modelId="{0FCEE6E6-628A-4A95-B408-5C5F55FBF659}" type="presOf" srcId="{481F49DC-7409-49B4-9252-5287153F0C7C}" destId="{3EB75C0B-4CE4-4EB6-8CD3-2A2F1B3EFD5D}" srcOrd="0" destOrd="0" presId="urn:microsoft.com/office/officeart/2005/8/layout/chevron2"/>
    <dgm:cxn modelId="{5E00BED8-ED14-438E-9F0E-818E2AA81C6D}" type="presOf" srcId="{AD0C64C6-BDCC-49F2-A668-6AAD305C9853}" destId="{4CB03EB1-0E02-4A75-9275-2C7ADE387CE3}" srcOrd="0" destOrd="0" presId="urn:microsoft.com/office/officeart/2005/8/layout/chevron2"/>
    <dgm:cxn modelId="{98DAF505-3189-4A2D-8E47-80FF571C08A7}" srcId="{E6092C47-4646-4378-AA1B-052B7FC6F45D}" destId="{356D24BE-0DA2-4642-9500-DAF3BFBFF77A}" srcOrd="0" destOrd="0" parTransId="{DE6380C9-DB15-4A49-AA7E-3B4229401B0D}" sibTransId="{9462DD04-7FB5-46DE-8C1C-2D3A19DA6E10}"/>
    <dgm:cxn modelId="{F5D58743-526D-410D-9C89-25AF6730C430}" type="presOf" srcId="{E6092C47-4646-4378-AA1B-052B7FC6F45D}" destId="{E2072A90-958D-4598-9E3E-C377AFD839C3}" srcOrd="0" destOrd="0" presId="urn:microsoft.com/office/officeart/2005/8/layout/chevron2"/>
    <dgm:cxn modelId="{373C65D1-2B73-4A12-9990-6D2AED4082D1}" srcId="{20EEA09B-82D4-499E-9576-2D2E0753E250}" destId="{E6092C47-4646-4378-AA1B-052B7FC6F45D}" srcOrd="1" destOrd="0" parTransId="{51AE4EDA-68D7-4D28-A0A3-1A96440CA2D7}" sibTransId="{072C0AB9-ED47-4A36-8A61-4827BFC89667}"/>
    <dgm:cxn modelId="{4292FBCD-06D5-4CAD-8324-04F79E7AC9D0}" type="presParOf" srcId="{336757C8-9460-49FE-A02C-3437DE7AF507}" destId="{6D731C32-5166-46B4-9BDD-44A28524B517}" srcOrd="0" destOrd="0" presId="urn:microsoft.com/office/officeart/2005/8/layout/chevron2"/>
    <dgm:cxn modelId="{4BC7D15C-1F85-4089-AAE5-4B55F1F999B4}" type="presParOf" srcId="{6D731C32-5166-46B4-9BDD-44A28524B517}" destId="{A7C2B884-5D0A-427D-A88A-155912EF9159}" srcOrd="0" destOrd="0" presId="urn:microsoft.com/office/officeart/2005/8/layout/chevron2"/>
    <dgm:cxn modelId="{0236F191-68C4-40C0-B597-2DA3C8A16AD2}" type="presParOf" srcId="{6D731C32-5166-46B4-9BDD-44A28524B517}" destId="{D5E10F03-5EE1-4C56-A764-66B6B1E70744}" srcOrd="1" destOrd="0" presId="urn:microsoft.com/office/officeart/2005/8/layout/chevron2"/>
    <dgm:cxn modelId="{992511A6-C8E8-4D30-ABED-A50AA88520AC}" type="presParOf" srcId="{336757C8-9460-49FE-A02C-3437DE7AF507}" destId="{5C6C2BAB-E274-46F9-85DC-06191D2D1519}" srcOrd="1" destOrd="0" presId="urn:microsoft.com/office/officeart/2005/8/layout/chevron2"/>
    <dgm:cxn modelId="{AB89682B-0BAE-4A4A-A8A9-F9340445B261}" type="presParOf" srcId="{336757C8-9460-49FE-A02C-3437DE7AF507}" destId="{BCDF16F0-2AEB-452D-9078-E8B590609970}" srcOrd="2" destOrd="0" presId="urn:microsoft.com/office/officeart/2005/8/layout/chevron2"/>
    <dgm:cxn modelId="{5A2DF809-BDF5-44F2-99F6-7ABB06DC831E}" type="presParOf" srcId="{BCDF16F0-2AEB-452D-9078-E8B590609970}" destId="{E2072A90-958D-4598-9E3E-C377AFD839C3}" srcOrd="0" destOrd="0" presId="urn:microsoft.com/office/officeart/2005/8/layout/chevron2"/>
    <dgm:cxn modelId="{F0F58A17-C398-4ADD-951E-9EE2E61966C3}" type="presParOf" srcId="{BCDF16F0-2AEB-452D-9078-E8B590609970}" destId="{64F08C86-B5B1-4C72-97B8-CACD20AD91F3}" srcOrd="1" destOrd="0" presId="urn:microsoft.com/office/officeart/2005/8/layout/chevron2"/>
    <dgm:cxn modelId="{5D43AA02-09D1-427F-B1DB-7ED3D7FAF1A9}" type="presParOf" srcId="{336757C8-9460-49FE-A02C-3437DE7AF507}" destId="{8E0FFD72-707F-4813-B906-30FE3CE7FA78}" srcOrd="3" destOrd="0" presId="urn:microsoft.com/office/officeart/2005/8/layout/chevron2"/>
    <dgm:cxn modelId="{85B8F328-E728-4AD5-8498-DE9D5E75A3A6}" type="presParOf" srcId="{336757C8-9460-49FE-A02C-3437DE7AF507}" destId="{748113F1-969E-4E64-8248-BDC6FDE12F66}" srcOrd="4" destOrd="0" presId="urn:microsoft.com/office/officeart/2005/8/layout/chevron2"/>
    <dgm:cxn modelId="{774E9DB9-BD16-4A7C-B1F8-F42CA777D8BD}" type="presParOf" srcId="{748113F1-969E-4E64-8248-BDC6FDE12F66}" destId="{4CB03EB1-0E02-4A75-9275-2C7ADE387CE3}" srcOrd="0" destOrd="0" presId="urn:microsoft.com/office/officeart/2005/8/layout/chevron2"/>
    <dgm:cxn modelId="{1AE4C701-1DB8-402A-B529-E8C930FF76F3}" type="presParOf" srcId="{748113F1-969E-4E64-8248-BDC6FDE12F66}" destId="{3EB75C0B-4CE4-4EB6-8CD3-2A2F1B3EFD5D}" srcOrd="1" destOrd="0" presId="urn:microsoft.com/office/officeart/2005/8/layout/chevron2"/>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EEA09B-82D4-499E-9576-2D2E0753E25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D1FCA31C-CAD8-4783-9B40-B98D3B953073}">
      <dgm:prSet phldrT="[Text]"/>
      <dgm:spPr>
        <a:ln>
          <a:solidFill>
            <a:schemeClr val="accent1"/>
          </a:solidFill>
        </a:ln>
      </dgm:spPr>
      <dgm:t>
        <a:bodyPr/>
        <a:lstStyle/>
        <a:p>
          <a:r>
            <a:rPr lang="en-US">
              <a:latin typeface="Montserrat" panose="00000500000000000000" pitchFamily="2" charset="0"/>
            </a:rPr>
            <a:t>Dữ liệu tài chính hàng năm của Compustat từ 1968 - 2021</a:t>
          </a:r>
        </a:p>
      </dgm:t>
    </dgm:pt>
    <dgm:pt modelId="{F59EA514-564F-4CFB-B9AB-41396EDDF135}" type="parTrans" cxnId="{82BFA4FA-2205-42B6-85E3-956BA5DE7C88}">
      <dgm:prSet/>
      <dgm:spPr/>
      <dgm:t>
        <a:bodyPr/>
        <a:lstStyle/>
        <a:p>
          <a:endParaRPr lang="en-US"/>
        </a:p>
      </dgm:t>
    </dgm:pt>
    <dgm:pt modelId="{8E96B1C5-FEBF-4A89-BC29-0B4ED7E047AF}" type="sibTrans" cxnId="{82BFA4FA-2205-42B6-85E3-956BA5DE7C88}">
      <dgm:prSet/>
      <dgm:spPr/>
      <dgm:t>
        <a:bodyPr/>
        <a:lstStyle/>
        <a:p>
          <a:endParaRPr lang="en-US"/>
        </a:p>
      </dgm:t>
    </dgm:pt>
    <dgm:pt modelId="{67D1F3BD-D64A-47FA-8831-99AB1E52683E}">
      <dgm:prSet phldrT="[Text]"/>
      <dgm:spPr/>
      <dgm:t>
        <a:bodyPr/>
        <a:lstStyle/>
        <a:p>
          <a:r>
            <a:rPr lang="en-US">
              <a:latin typeface="Montserrat" panose="00000500000000000000" pitchFamily="2" charset="0"/>
            </a:rPr>
            <a:t>Train</a:t>
          </a:r>
        </a:p>
      </dgm:t>
    </dgm:pt>
    <dgm:pt modelId="{7CBE0173-A42A-4682-934B-2DCBCFF00755}" type="parTrans" cxnId="{CDFAC319-ADC3-4C5E-BAE2-EABE2C8E104C}">
      <dgm:prSet/>
      <dgm:spPr/>
      <dgm:t>
        <a:bodyPr/>
        <a:lstStyle/>
        <a:p>
          <a:endParaRPr lang="en-US"/>
        </a:p>
      </dgm:t>
    </dgm:pt>
    <dgm:pt modelId="{68BB321A-A581-4D4C-B89E-03981CAE863E}" type="sibTrans" cxnId="{CDFAC319-ADC3-4C5E-BAE2-EABE2C8E104C}">
      <dgm:prSet/>
      <dgm:spPr/>
      <dgm:t>
        <a:bodyPr/>
        <a:lstStyle/>
        <a:p>
          <a:endParaRPr lang="en-US"/>
        </a:p>
      </dgm:t>
    </dgm:pt>
    <dgm:pt modelId="{336757C8-9460-49FE-A02C-3437DE7AF507}" type="pres">
      <dgm:prSet presAssocID="{20EEA09B-82D4-499E-9576-2D2E0753E250}" presName="linearFlow" presStyleCnt="0">
        <dgm:presLayoutVars>
          <dgm:dir/>
          <dgm:animLvl val="lvl"/>
          <dgm:resizeHandles val="exact"/>
        </dgm:presLayoutVars>
      </dgm:prSet>
      <dgm:spPr/>
      <dgm:t>
        <a:bodyPr/>
        <a:lstStyle/>
        <a:p>
          <a:endParaRPr lang="en-US"/>
        </a:p>
      </dgm:t>
    </dgm:pt>
    <dgm:pt modelId="{45F8E01F-D1E1-478F-99B5-5C561A87CE06}" type="pres">
      <dgm:prSet presAssocID="{67D1F3BD-D64A-47FA-8831-99AB1E52683E}" presName="composite" presStyleCnt="0"/>
      <dgm:spPr/>
    </dgm:pt>
    <dgm:pt modelId="{35189188-C797-4C9C-A6B4-64ADB99020AA}" type="pres">
      <dgm:prSet presAssocID="{67D1F3BD-D64A-47FA-8831-99AB1E52683E}" presName="parentText" presStyleLbl="alignNode1" presStyleIdx="0" presStyleCnt="1">
        <dgm:presLayoutVars>
          <dgm:chMax val="1"/>
          <dgm:bulletEnabled val="1"/>
        </dgm:presLayoutVars>
      </dgm:prSet>
      <dgm:spPr/>
      <dgm:t>
        <a:bodyPr/>
        <a:lstStyle/>
        <a:p>
          <a:endParaRPr lang="en-US"/>
        </a:p>
      </dgm:t>
    </dgm:pt>
    <dgm:pt modelId="{DEAD401B-CC9F-4A9B-95D9-11B1FF1D9594}" type="pres">
      <dgm:prSet presAssocID="{67D1F3BD-D64A-47FA-8831-99AB1E52683E}" presName="descendantText" presStyleLbl="alignAcc1" presStyleIdx="0" presStyleCnt="1">
        <dgm:presLayoutVars>
          <dgm:bulletEnabled val="1"/>
        </dgm:presLayoutVars>
      </dgm:prSet>
      <dgm:spPr/>
      <dgm:t>
        <a:bodyPr/>
        <a:lstStyle/>
        <a:p>
          <a:endParaRPr lang="en-US"/>
        </a:p>
      </dgm:t>
    </dgm:pt>
  </dgm:ptLst>
  <dgm:cxnLst>
    <dgm:cxn modelId="{43277BB0-7302-4C49-8C2B-66D9A5851A1F}" type="presOf" srcId="{67D1F3BD-D64A-47FA-8831-99AB1E52683E}" destId="{35189188-C797-4C9C-A6B4-64ADB99020AA}" srcOrd="0" destOrd="0" presId="urn:microsoft.com/office/officeart/2005/8/layout/chevron2"/>
    <dgm:cxn modelId="{E26001F7-73C3-405C-93B8-F3AF54E923EC}" type="presOf" srcId="{20EEA09B-82D4-499E-9576-2D2E0753E250}" destId="{336757C8-9460-49FE-A02C-3437DE7AF507}" srcOrd="0" destOrd="0" presId="urn:microsoft.com/office/officeart/2005/8/layout/chevron2"/>
    <dgm:cxn modelId="{82BFA4FA-2205-42B6-85E3-956BA5DE7C88}" srcId="{67D1F3BD-D64A-47FA-8831-99AB1E52683E}" destId="{D1FCA31C-CAD8-4783-9B40-B98D3B953073}" srcOrd="0" destOrd="0" parTransId="{F59EA514-564F-4CFB-B9AB-41396EDDF135}" sibTransId="{8E96B1C5-FEBF-4A89-BC29-0B4ED7E047AF}"/>
    <dgm:cxn modelId="{CDFAC319-ADC3-4C5E-BAE2-EABE2C8E104C}" srcId="{20EEA09B-82D4-499E-9576-2D2E0753E250}" destId="{67D1F3BD-D64A-47FA-8831-99AB1E52683E}" srcOrd="0" destOrd="0" parTransId="{7CBE0173-A42A-4682-934B-2DCBCFF00755}" sibTransId="{68BB321A-A581-4D4C-B89E-03981CAE863E}"/>
    <dgm:cxn modelId="{9943C364-3B5C-4CBF-810E-872E4EA9F165}" type="presOf" srcId="{D1FCA31C-CAD8-4783-9B40-B98D3B953073}" destId="{DEAD401B-CC9F-4A9B-95D9-11B1FF1D9594}" srcOrd="0" destOrd="0" presId="urn:microsoft.com/office/officeart/2005/8/layout/chevron2"/>
    <dgm:cxn modelId="{3D01D22D-1673-4BD2-AF1D-8B3A13D565D0}" type="presParOf" srcId="{336757C8-9460-49FE-A02C-3437DE7AF507}" destId="{45F8E01F-D1E1-478F-99B5-5C561A87CE06}" srcOrd="0" destOrd="0" presId="urn:microsoft.com/office/officeart/2005/8/layout/chevron2"/>
    <dgm:cxn modelId="{186CE5B2-F965-45B4-9DA9-941ACE9C8778}" type="presParOf" srcId="{45F8E01F-D1E1-478F-99B5-5C561A87CE06}" destId="{35189188-C797-4C9C-A6B4-64ADB99020AA}" srcOrd="0" destOrd="0" presId="urn:microsoft.com/office/officeart/2005/8/layout/chevron2"/>
    <dgm:cxn modelId="{E1F5BAC4-DBEE-4755-AC34-E5580A665309}" type="presParOf" srcId="{45F8E01F-D1E1-478F-99B5-5C561A87CE06}" destId="{DEAD401B-CC9F-4A9B-95D9-11B1FF1D9594}" srcOrd="1" destOrd="0" presId="urn:microsoft.com/office/officeart/2005/8/layout/chevron2"/>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EEA09B-82D4-499E-9576-2D2E0753E25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9DA31DAD-C57B-469E-A827-C587B13751B3}">
      <dgm:prSet phldrT="[Text]"/>
      <dgm:spPr/>
      <dgm:t>
        <a:bodyPr/>
        <a:lstStyle/>
        <a:p>
          <a:r>
            <a:rPr lang="en-US">
              <a:latin typeface="Montserrat" panose="00000500000000000000" pitchFamily="2" charset="0"/>
            </a:rPr>
            <a:t>Lấy dữ liệu của năm 2022 để dự đoán năm 2023</a:t>
          </a:r>
        </a:p>
      </dgm:t>
    </dgm:pt>
    <dgm:pt modelId="{25F7967E-AB47-4FD9-A53B-4F1B101A9DB0}" type="parTrans" cxnId="{0DA30C26-C18B-46D4-9FD4-B34B0CCABE98}">
      <dgm:prSet/>
      <dgm:spPr/>
      <dgm:t>
        <a:bodyPr/>
        <a:lstStyle/>
        <a:p>
          <a:endParaRPr lang="en-US"/>
        </a:p>
      </dgm:t>
    </dgm:pt>
    <dgm:pt modelId="{92223B02-FACF-47A5-A375-F97B94CD2934}" type="sibTrans" cxnId="{0DA30C26-C18B-46D4-9FD4-B34B0CCABE98}">
      <dgm:prSet/>
      <dgm:spPr/>
      <dgm:t>
        <a:bodyPr/>
        <a:lstStyle/>
        <a:p>
          <a:endParaRPr lang="en-US"/>
        </a:p>
      </dgm:t>
    </dgm:pt>
    <dgm:pt modelId="{7DB8D8AE-083D-4CF7-ABFF-99C59001DE2D}">
      <dgm:prSet phldrT="[Text]"/>
      <dgm:spPr/>
      <dgm:t>
        <a:bodyPr/>
        <a:lstStyle/>
        <a:p>
          <a:r>
            <a:rPr lang="en-US">
              <a:latin typeface="Montserrat" panose="00000500000000000000" pitchFamily="2" charset="0"/>
            </a:rPr>
            <a:t>Test</a:t>
          </a:r>
        </a:p>
      </dgm:t>
    </dgm:pt>
    <dgm:pt modelId="{47162528-4A44-48FF-AB56-DFD7B1E31A4D}" type="parTrans" cxnId="{B5388731-C251-4D5E-806D-F3CA49C06D44}">
      <dgm:prSet/>
      <dgm:spPr/>
      <dgm:t>
        <a:bodyPr/>
        <a:lstStyle/>
        <a:p>
          <a:endParaRPr lang="en-US"/>
        </a:p>
      </dgm:t>
    </dgm:pt>
    <dgm:pt modelId="{4F2C5F75-0897-4A12-B0F5-E13D0E95043A}" type="sibTrans" cxnId="{B5388731-C251-4D5E-806D-F3CA49C06D44}">
      <dgm:prSet/>
      <dgm:spPr/>
      <dgm:t>
        <a:bodyPr/>
        <a:lstStyle/>
        <a:p>
          <a:endParaRPr lang="en-US"/>
        </a:p>
      </dgm:t>
    </dgm:pt>
    <dgm:pt modelId="{336757C8-9460-49FE-A02C-3437DE7AF507}" type="pres">
      <dgm:prSet presAssocID="{20EEA09B-82D4-499E-9576-2D2E0753E250}" presName="linearFlow" presStyleCnt="0">
        <dgm:presLayoutVars>
          <dgm:dir/>
          <dgm:animLvl val="lvl"/>
          <dgm:resizeHandles val="exact"/>
        </dgm:presLayoutVars>
      </dgm:prSet>
      <dgm:spPr/>
      <dgm:t>
        <a:bodyPr/>
        <a:lstStyle/>
        <a:p>
          <a:endParaRPr lang="en-US"/>
        </a:p>
      </dgm:t>
    </dgm:pt>
    <dgm:pt modelId="{C168027A-E99C-4A45-9BDF-7F8E60E2A065}" type="pres">
      <dgm:prSet presAssocID="{7DB8D8AE-083D-4CF7-ABFF-99C59001DE2D}" presName="composite" presStyleCnt="0"/>
      <dgm:spPr/>
    </dgm:pt>
    <dgm:pt modelId="{F616AE07-9F37-4B8A-B551-786335E990F2}" type="pres">
      <dgm:prSet presAssocID="{7DB8D8AE-083D-4CF7-ABFF-99C59001DE2D}" presName="parentText" presStyleLbl="alignNode1" presStyleIdx="0" presStyleCnt="1">
        <dgm:presLayoutVars>
          <dgm:chMax val="1"/>
          <dgm:bulletEnabled val="1"/>
        </dgm:presLayoutVars>
      </dgm:prSet>
      <dgm:spPr/>
      <dgm:t>
        <a:bodyPr/>
        <a:lstStyle/>
        <a:p>
          <a:endParaRPr lang="en-US"/>
        </a:p>
      </dgm:t>
    </dgm:pt>
    <dgm:pt modelId="{E2EE122C-48AC-42A7-A575-DF8C5AF89497}" type="pres">
      <dgm:prSet presAssocID="{7DB8D8AE-083D-4CF7-ABFF-99C59001DE2D}" presName="descendantText" presStyleLbl="alignAcc1" presStyleIdx="0" presStyleCnt="1">
        <dgm:presLayoutVars>
          <dgm:bulletEnabled val="1"/>
        </dgm:presLayoutVars>
      </dgm:prSet>
      <dgm:spPr/>
      <dgm:t>
        <a:bodyPr/>
        <a:lstStyle/>
        <a:p>
          <a:endParaRPr lang="en-US"/>
        </a:p>
      </dgm:t>
    </dgm:pt>
  </dgm:ptLst>
  <dgm:cxnLst>
    <dgm:cxn modelId="{B5388731-C251-4D5E-806D-F3CA49C06D44}" srcId="{20EEA09B-82D4-499E-9576-2D2E0753E250}" destId="{7DB8D8AE-083D-4CF7-ABFF-99C59001DE2D}" srcOrd="0" destOrd="0" parTransId="{47162528-4A44-48FF-AB56-DFD7B1E31A4D}" sibTransId="{4F2C5F75-0897-4A12-B0F5-E13D0E95043A}"/>
    <dgm:cxn modelId="{E26001F7-73C3-405C-93B8-F3AF54E923EC}" type="presOf" srcId="{20EEA09B-82D4-499E-9576-2D2E0753E250}" destId="{336757C8-9460-49FE-A02C-3437DE7AF507}" srcOrd="0" destOrd="0" presId="urn:microsoft.com/office/officeart/2005/8/layout/chevron2"/>
    <dgm:cxn modelId="{0DA30C26-C18B-46D4-9FD4-B34B0CCABE98}" srcId="{7DB8D8AE-083D-4CF7-ABFF-99C59001DE2D}" destId="{9DA31DAD-C57B-469E-A827-C587B13751B3}" srcOrd="0" destOrd="0" parTransId="{25F7967E-AB47-4FD9-A53B-4F1B101A9DB0}" sibTransId="{92223B02-FACF-47A5-A375-F97B94CD2934}"/>
    <dgm:cxn modelId="{EDD62AAD-183C-495C-A7E3-B0340821254D}" type="presOf" srcId="{9DA31DAD-C57B-469E-A827-C587B13751B3}" destId="{E2EE122C-48AC-42A7-A575-DF8C5AF89497}" srcOrd="0" destOrd="0" presId="urn:microsoft.com/office/officeart/2005/8/layout/chevron2"/>
    <dgm:cxn modelId="{9C1B3455-746E-4FC7-BE5B-AB8652E12C1D}" type="presOf" srcId="{7DB8D8AE-083D-4CF7-ABFF-99C59001DE2D}" destId="{F616AE07-9F37-4B8A-B551-786335E990F2}" srcOrd="0" destOrd="0" presId="urn:microsoft.com/office/officeart/2005/8/layout/chevron2"/>
    <dgm:cxn modelId="{A8A11B57-9DC5-441C-92D5-F0B88DC40C33}" type="presParOf" srcId="{336757C8-9460-49FE-A02C-3437DE7AF507}" destId="{C168027A-E99C-4A45-9BDF-7F8E60E2A065}" srcOrd="0" destOrd="0" presId="urn:microsoft.com/office/officeart/2005/8/layout/chevron2"/>
    <dgm:cxn modelId="{7EF2001A-7695-40B1-883D-ABCDA69FB3D0}" type="presParOf" srcId="{C168027A-E99C-4A45-9BDF-7F8E60E2A065}" destId="{F616AE07-9F37-4B8A-B551-786335E990F2}" srcOrd="0" destOrd="0" presId="urn:microsoft.com/office/officeart/2005/8/layout/chevron2"/>
    <dgm:cxn modelId="{03D5E271-D800-434D-AD41-9DEEEE9AC5AC}" type="presParOf" srcId="{C168027A-E99C-4A45-9BDF-7F8E60E2A065}" destId="{E2EE122C-48AC-42A7-A575-DF8C5AF89497}" srcOrd="1" destOrd="0" presId="urn:microsoft.com/office/officeart/2005/8/layout/chevron2"/>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EEA09B-82D4-499E-9576-2D2E0753E25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7B860F5D-3802-435E-AC4C-F5996C74B3C8}">
      <dgm:prSet phldrT="[Text]"/>
      <dgm:spPr/>
      <dgm:t>
        <a:bodyPr/>
        <a:lstStyle/>
        <a:p>
          <a:r>
            <a:rPr lang="en-US">
              <a:solidFill>
                <a:srgbClr val="000000">
                  <a:hueOff val="0"/>
                  <a:satOff val="0"/>
                  <a:lumOff val="0"/>
                  <a:alphaOff val="0"/>
                </a:srgbClr>
              </a:solidFill>
              <a:latin typeface="Montserrat" panose="00000500000000000000" pitchFamily="2" charset="0"/>
              <a:ea typeface="+mn-ea"/>
              <a:cs typeface="+mn-cs"/>
            </a:rPr>
            <a:t>Gồm</a:t>
          </a:r>
          <a:r>
            <a:rPr lang="en-US" b="1">
              <a:solidFill>
                <a:srgbClr val="C00000"/>
              </a:solidFill>
              <a:latin typeface="Consolas" panose="020B0609020204030204" pitchFamily="49" charset="0"/>
            </a:rPr>
            <a:t> 150.678</a:t>
          </a:r>
          <a:r>
            <a:rPr lang="en-US">
              <a:latin typeface="Montserrat" panose="00000500000000000000" pitchFamily="2" charset="0"/>
            </a:rPr>
            <a:t> quan sát từ </a:t>
          </a:r>
          <a:r>
            <a:rPr lang="en-US" b="1">
              <a:solidFill>
                <a:srgbClr val="C00000"/>
              </a:solidFill>
              <a:latin typeface="Consolas" panose="020B0609020204030204" pitchFamily="49" charset="0"/>
            </a:rPr>
            <a:t>15.401</a:t>
          </a:r>
          <a:r>
            <a:rPr lang="en-US">
              <a:latin typeface="Montserrat" panose="00000500000000000000" pitchFamily="2" charset="0"/>
            </a:rPr>
            <a:t> công ty riêng biệt</a:t>
          </a:r>
        </a:p>
      </dgm:t>
    </dgm:pt>
    <dgm:pt modelId="{BFCFA293-B0DD-4E11-90ED-8B4B1A568619}" type="parTrans" cxnId="{76B4F55D-B280-41BC-99A7-C07A31C6E8E6}">
      <dgm:prSet/>
      <dgm:spPr/>
      <dgm:t>
        <a:bodyPr/>
        <a:lstStyle/>
        <a:p>
          <a:endParaRPr lang="en-US"/>
        </a:p>
      </dgm:t>
    </dgm:pt>
    <dgm:pt modelId="{4B498AA1-137D-4960-8FAC-5207B4A3A593}" type="sibTrans" cxnId="{76B4F55D-B280-41BC-99A7-C07A31C6E8E6}">
      <dgm:prSet/>
      <dgm:spPr/>
      <dgm:t>
        <a:bodyPr/>
        <a:lstStyle/>
        <a:p>
          <a:endParaRPr lang="en-US"/>
        </a:p>
      </dgm:t>
    </dgm:pt>
    <dgm:pt modelId="{7268DDE1-21E0-4350-8558-07FBCA82388E}">
      <dgm:prSet phldrT="[Text]"/>
      <dgm:spPr/>
      <dgm:t>
        <a:bodyPr/>
        <a:lstStyle/>
        <a:p>
          <a:r>
            <a:rPr lang="en-US">
              <a:latin typeface="Montserrat" panose="00000500000000000000" pitchFamily="2" charset="0"/>
            </a:rPr>
            <a:t>Data</a:t>
          </a:r>
        </a:p>
      </dgm:t>
    </dgm:pt>
    <dgm:pt modelId="{A3A96BC5-1EF4-4709-BBDD-3A8375539D6D}" type="parTrans" cxnId="{0BF11A21-9DCC-45FB-A746-9980A4058758}">
      <dgm:prSet/>
      <dgm:spPr/>
      <dgm:t>
        <a:bodyPr/>
        <a:lstStyle/>
        <a:p>
          <a:endParaRPr lang="en-US"/>
        </a:p>
      </dgm:t>
    </dgm:pt>
    <dgm:pt modelId="{192FE10D-6999-4E6D-9E22-246244F94B2B}" type="sibTrans" cxnId="{0BF11A21-9DCC-45FB-A746-9980A4058758}">
      <dgm:prSet/>
      <dgm:spPr/>
      <dgm:t>
        <a:bodyPr/>
        <a:lstStyle/>
        <a:p>
          <a:endParaRPr lang="en-US"/>
        </a:p>
      </dgm:t>
    </dgm:pt>
    <dgm:pt modelId="{336757C8-9460-49FE-A02C-3437DE7AF507}" type="pres">
      <dgm:prSet presAssocID="{20EEA09B-82D4-499E-9576-2D2E0753E250}" presName="linearFlow" presStyleCnt="0">
        <dgm:presLayoutVars>
          <dgm:dir/>
          <dgm:animLvl val="lvl"/>
          <dgm:resizeHandles val="exact"/>
        </dgm:presLayoutVars>
      </dgm:prSet>
      <dgm:spPr/>
      <dgm:t>
        <a:bodyPr/>
        <a:lstStyle/>
        <a:p>
          <a:endParaRPr lang="en-US"/>
        </a:p>
      </dgm:t>
    </dgm:pt>
    <dgm:pt modelId="{5DEEA4A7-F866-49F8-AC36-4F78166880B1}" type="pres">
      <dgm:prSet presAssocID="{7268DDE1-21E0-4350-8558-07FBCA82388E}" presName="composite" presStyleCnt="0"/>
      <dgm:spPr/>
    </dgm:pt>
    <dgm:pt modelId="{5C7D6CCC-E767-4EB9-9B64-0492FABE3861}" type="pres">
      <dgm:prSet presAssocID="{7268DDE1-21E0-4350-8558-07FBCA82388E}" presName="parentText" presStyleLbl="alignNode1" presStyleIdx="0" presStyleCnt="1">
        <dgm:presLayoutVars>
          <dgm:chMax val="1"/>
          <dgm:bulletEnabled val="1"/>
        </dgm:presLayoutVars>
      </dgm:prSet>
      <dgm:spPr/>
      <dgm:t>
        <a:bodyPr/>
        <a:lstStyle/>
        <a:p>
          <a:endParaRPr lang="en-US"/>
        </a:p>
      </dgm:t>
    </dgm:pt>
    <dgm:pt modelId="{0FF42946-6FC7-4C06-AFFC-E9BFDF993530}" type="pres">
      <dgm:prSet presAssocID="{7268DDE1-21E0-4350-8558-07FBCA82388E}" presName="descendantText" presStyleLbl="alignAcc1" presStyleIdx="0" presStyleCnt="1">
        <dgm:presLayoutVars>
          <dgm:bulletEnabled val="1"/>
        </dgm:presLayoutVars>
      </dgm:prSet>
      <dgm:spPr/>
      <dgm:t>
        <a:bodyPr/>
        <a:lstStyle/>
        <a:p>
          <a:endParaRPr lang="en-US"/>
        </a:p>
      </dgm:t>
    </dgm:pt>
  </dgm:ptLst>
  <dgm:cxnLst>
    <dgm:cxn modelId="{0BF11A21-9DCC-45FB-A746-9980A4058758}" srcId="{20EEA09B-82D4-499E-9576-2D2E0753E250}" destId="{7268DDE1-21E0-4350-8558-07FBCA82388E}" srcOrd="0" destOrd="0" parTransId="{A3A96BC5-1EF4-4709-BBDD-3A8375539D6D}" sibTransId="{192FE10D-6999-4E6D-9E22-246244F94B2B}"/>
    <dgm:cxn modelId="{17479C27-299E-41A4-B6C7-FB5F91F82172}" type="presOf" srcId="{7B860F5D-3802-435E-AC4C-F5996C74B3C8}" destId="{0FF42946-6FC7-4C06-AFFC-E9BFDF993530}" srcOrd="0" destOrd="0" presId="urn:microsoft.com/office/officeart/2005/8/layout/chevron2"/>
    <dgm:cxn modelId="{97B20165-EFBA-47C3-99D1-AFC49C01B737}" type="presOf" srcId="{7268DDE1-21E0-4350-8558-07FBCA82388E}" destId="{5C7D6CCC-E767-4EB9-9B64-0492FABE3861}" srcOrd="0" destOrd="0" presId="urn:microsoft.com/office/officeart/2005/8/layout/chevron2"/>
    <dgm:cxn modelId="{76B4F55D-B280-41BC-99A7-C07A31C6E8E6}" srcId="{7268DDE1-21E0-4350-8558-07FBCA82388E}" destId="{7B860F5D-3802-435E-AC4C-F5996C74B3C8}" srcOrd="0" destOrd="0" parTransId="{BFCFA293-B0DD-4E11-90ED-8B4B1A568619}" sibTransId="{4B498AA1-137D-4960-8FAC-5207B4A3A593}"/>
    <dgm:cxn modelId="{E26001F7-73C3-405C-93B8-F3AF54E923EC}" type="presOf" srcId="{20EEA09B-82D4-499E-9576-2D2E0753E250}" destId="{336757C8-9460-49FE-A02C-3437DE7AF507}" srcOrd="0" destOrd="0" presId="urn:microsoft.com/office/officeart/2005/8/layout/chevron2"/>
    <dgm:cxn modelId="{D28DC218-4CC4-49E9-B571-3D44B9531B41}" type="presParOf" srcId="{336757C8-9460-49FE-A02C-3437DE7AF507}" destId="{5DEEA4A7-F866-49F8-AC36-4F78166880B1}" srcOrd="0" destOrd="0" presId="urn:microsoft.com/office/officeart/2005/8/layout/chevron2"/>
    <dgm:cxn modelId="{17B944F6-E03B-4C79-BA29-3F7116E850E5}" type="presParOf" srcId="{5DEEA4A7-F866-49F8-AC36-4F78166880B1}" destId="{5C7D6CCC-E767-4EB9-9B64-0492FABE3861}" srcOrd="0" destOrd="0" presId="urn:microsoft.com/office/officeart/2005/8/layout/chevron2"/>
    <dgm:cxn modelId="{BC1DEBFF-C969-4059-88AF-95171FBB7E65}" type="presParOf" srcId="{5DEEA4A7-F866-49F8-AC36-4F78166880B1}" destId="{0FF42946-6FC7-4C06-AFFC-E9BFDF993530}" srcOrd="1" destOrd="0" presId="urn:microsoft.com/office/officeart/2005/8/layout/chevron2"/>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920EB-0A96-4C72-97F0-B70591F5C47F}">
      <dsp:nvSpPr>
        <dsp:cNvPr id="0" name=""/>
        <dsp:cNvSpPr/>
      </dsp:nvSpPr>
      <dsp:spPr>
        <a:xfrm>
          <a:off x="0" y="0"/>
          <a:ext cx="657042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7875FD3-FE11-4B32-8CA2-6174454D7DA1}">
      <dsp:nvSpPr>
        <dsp:cNvPr id="0" name=""/>
        <dsp:cNvSpPr/>
      </dsp:nvSpPr>
      <dsp:spPr>
        <a:xfrm>
          <a:off x="0" y="0"/>
          <a:ext cx="6570427" cy="794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buFont typeface="Courier New" panose="02070309020205020404" pitchFamily="49" charset="0"/>
            <a:buChar char="o"/>
          </a:pPr>
          <a:r>
            <a:rPr lang="en-US" sz="1800" kern="1200">
              <a:latin typeface="Montserrat" panose="00000500000000000000" pitchFamily="2" charset="0"/>
            </a:rPr>
            <a:t>Nhận diện các biến động đáng chú ý trong các hạng mục của báo cáo tài chính</a:t>
          </a:r>
        </a:p>
      </dsp:txBody>
      <dsp:txXfrm>
        <a:off x="0" y="0"/>
        <a:ext cx="6570427" cy="794843"/>
      </dsp:txXfrm>
    </dsp:sp>
    <dsp:sp modelId="{14212026-CFF8-4CFC-A1E0-F6B50637762E}">
      <dsp:nvSpPr>
        <dsp:cNvPr id="0" name=""/>
        <dsp:cNvSpPr/>
      </dsp:nvSpPr>
      <dsp:spPr>
        <a:xfrm>
          <a:off x="0" y="794843"/>
          <a:ext cx="657042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D1531C4-C157-44C1-AEF5-6AB835CE8265}">
      <dsp:nvSpPr>
        <dsp:cNvPr id="0" name=""/>
        <dsp:cNvSpPr/>
      </dsp:nvSpPr>
      <dsp:spPr>
        <a:xfrm>
          <a:off x="0" y="794843"/>
          <a:ext cx="6570427" cy="794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buFont typeface="Courier New" panose="02070309020205020404" pitchFamily="49" charset="0"/>
            <a:buChar char="o"/>
          </a:pPr>
          <a:r>
            <a:rPr lang="en-US" sz="1800" kern="1200">
              <a:latin typeface="Montserrat" panose="00000500000000000000" pitchFamily="2" charset="0"/>
            </a:rPr>
            <a:t>Tính toán các chỉ số tài chính một cách linh hoạt, không bị giới hạn bởi một danh sách cần làm cố định</a:t>
          </a:r>
        </a:p>
      </dsp:txBody>
      <dsp:txXfrm>
        <a:off x="0" y="794843"/>
        <a:ext cx="6570427" cy="794843"/>
      </dsp:txXfrm>
    </dsp:sp>
    <dsp:sp modelId="{BDFB5DBB-0CB6-41D7-B8C0-4582A2C674F4}">
      <dsp:nvSpPr>
        <dsp:cNvPr id="0" name=""/>
        <dsp:cNvSpPr/>
      </dsp:nvSpPr>
      <dsp:spPr>
        <a:xfrm>
          <a:off x="0" y="1589686"/>
          <a:ext cx="657042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CDDD14D-D040-4B2D-8212-64FE0F033EDC}">
      <dsp:nvSpPr>
        <dsp:cNvPr id="0" name=""/>
        <dsp:cNvSpPr/>
      </dsp:nvSpPr>
      <dsp:spPr>
        <a:xfrm>
          <a:off x="0" y="1589687"/>
          <a:ext cx="6570427" cy="794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buFont typeface="Courier New" panose="02070309020205020404" pitchFamily="49" charset="0"/>
            <a:buChar char="o"/>
          </a:pPr>
          <a:r>
            <a:rPr lang="en-US" sz="1800" kern="1200">
              <a:latin typeface="Montserrat" panose="00000500000000000000" pitchFamily="2" charset="0"/>
            </a:rPr>
            <a:t>Đưa ra diễn giải về các chỉ số tài chính đã tính toán</a:t>
          </a:r>
        </a:p>
      </dsp:txBody>
      <dsp:txXfrm>
        <a:off x="0" y="1589687"/>
        <a:ext cx="6570427" cy="794843"/>
      </dsp:txXfrm>
    </dsp:sp>
    <dsp:sp modelId="{415C553D-2594-49A1-A19F-2D0B265605A0}">
      <dsp:nvSpPr>
        <dsp:cNvPr id="0" name=""/>
        <dsp:cNvSpPr/>
      </dsp:nvSpPr>
      <dsp:spPr>
        <a:xfrm>
          <a:off x="0" y="2384530"/>
          <a:ext cx="657042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DBF7010-2943-4F2D-84EA-A72F785A4C9A}">
      <dsp:nvSpPr>
        <dsp:cNvPr id="0" name=""/>
        <dsp:cNvSpPr/>
      </dsp:nvSpPr>
      <dsp:spPr>
        <a:xfrm>
          <a:off x="0" y="2384530"/>
          <a:ext cx="6570427" cy="794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buFont typeface="Courier New" panose="02070309020205020404" pitchFamily="49" charset="0"/>
            <a:buChar char="o"/>
          </a:pPr>
          <a:r>
            <a:rPr lang="en-US" sz="1800" kern="1200">
              <a:latin typeface="Montserrat" panose="00000500000000000000" pitchFamily="2" charset="0"/>
            </a:rPr>
            <a:t>Dựa trên dữ liệu định lượng và các phân tích trước đó, đưa ra dự đoán liệu lợi nhuận của công ty có tăng hay giảm trong kỳ tiếp theo và giải thích lý do chi tiết</a:t>
          </a:r>
        </a:p>
      </dsp:txBody>
      <dsp:txXfrm>
        <a:off x="0" y="2384530"/>
        <a:ext cx="6570427" cy="7948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C2B884-5D0A-427D-A88A-155912EF9159}">
      <dsp:nvSpPr>
        <dsp:cNvPr id="0" name=""/>
        <dsp:cNvSpPr/>
      </dsp:nvSpPr>
      <dsp:spPr>
        <a:xfrm rot="5400000">
          <a:off x="-162424" y="164949"/>
          <a:ext cx="1082833" cy="757983"/>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a:latin typeface="Montserrat" panose="00000500000000000000" pitchFamily="2" charset="0"/>
            </a:rPr>
            <a:t>Train</a:t>
          </a:r>
        </a:p>
      </dsp:txBody>
      <dsp:txXfrm rot="-5400000">
        <a:off x="2" y="381516"/>
        <a:ext cx="757983" cy="324850"/>
      </dsp:txXfrm>
    </dsp:sp>
    <dsp:sp modelId="{D5E10F03-5EE1-4C56-A764-66B6B1E70744}">
      <dsp:nvSpPr>
        <dsp:cNvPr id="0" name=""/>
        <dsp:cNvSpPr/>
      </dsp:nvSpPr>
      <dsp:spPr>
        <a:xfrm rot="5400000">
          <a:off x="3693432" y="-2932924"/>
          <a:ext cx="703841" cy="6574740"/>
        </a:xfrm>
        <a:prstGeom prst="round2SameRect">
          <a:avLst/>
        </a:prstGeom>
        <a:solidFill>
          <a:schemeClr val="lt1">
            <a:alpha val="90000"/>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a:latin typeface="Montserrat" panose="00000500000000000000" pitchFamily="2" charset="0"/>
            </a:rPr>
            <a:t>Dữ liệu tài chính hàng năm của Compustat từ 1968 - 2021</a:t>
          </a:r>
        </a:p>
      </dsp:txBody>
      <dsp:txXfrm rot="-5400000">
        <a:off x="757983" y="36884"/>
        <a:ext cx="6540381" cy="635123"/>
      </dsp:txXfrm>
    </dsp:sp>
    <dsp:sp modelId="{E2072A90-958D-4598-9E3E-C377AFD839C3}">
      <dsp:nvSpPr>
        <dsp:cNvPr id="0" name=""/>
        <dsp:cNvSpPr/>
      </dsp:nvSpPr>
      <dsp:spPr>
        <a:xfrm rot="5400000">
          <a:off x="-162424" y="1043963"/>
          <a:ext cx="1082833" cy="757983"/>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a:latin typeface="Montserrat" panose="00000500000000000000" pitchFamily="2" charset="0"/>
            </a:rPr>
            <a:t>Test</a:t>
          </a:r>
        </a:p>
      </dsp:txBody>
      <dsp:txXfrm rot="-5400000">
        <a:off x="2" y="1260530"/>
        <a:ext cx="757983" cy="324850"/>
      </dsp:txXfrm>
    </dsp:sp>
    <dsp:sp modelId="{64F08C86-B5B1-4C72-97B8-CACD20AD91F3}">
      <dsp:nvSpPr>
        <dsp:cNvPr id="0" name=""/>
        <dsp:cNvSpPr/>
      </dsp:nvSpPr>
      <dsp:spPr>
        <a:xfrm rot="5400000">
          <a:off x="3693432" y="-2053911"/>
          <a:ext cx="703841" cy="657474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a:latin typeface="Montserrat" panose="00000500000000000000" pitchFamily="2" charset="0"/>
            </a:rPr>
            <a:t>Lấy dữ liệu của năm 2022 để dự đoán năm 2023</a:t>
          </a:r>
        </a:p>
      </dsp:txBody>
      <dsp:txXfrm rot="-5400000">
        <a:off x="757983" y="915897"/>
        <a:ext cx="6540381" cy="635123"/>
      </dsp:txXfrm>
    </dsp:sp>
    <dsp:sp modelId="{4CB03EB1-0E02-4A75-9275-2C7ADE387CE3}">
      <dsp:nvSpPr>
        <dsp:cNvPr id="0" name=""/>
        <dsp:cNvSpPr/>
      </dsp:nvSpPr>
      <dsp:spPr>
        <a:xfrm rot="5400000">
          <a:off x="-162424" y="1922976"/>
          <a:ext cx="1082833" cy="757983"/>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a:latin typeface="Montserrat" panose="00000500000000000000" pitchFamily="2" charset="0"/>
            </a:rPr>
            <a:t>Data</a:t>
          </a:r>
        </a:p>
      </dsp:txBody>
      <dsp:txXfrm rot="-5400000">
        <a:off x="2" y="2139543"/>
        <a:ext cx="757983" cy="324850"/>
      </dsp:txXfrm>
    </dsp:sp>
    <dsp:sp modelId="{3EB75C0B-4CE4-4EB6-8CD3-2A2F1B3EFD5D}">
      <dsp:nvSpPr>
        <dsp:cNvPr id="0" name=""/>
        <dsp:cNvSpPr/>
      </dsp:nvSpPr>
      <dsp:spPr>
        <a:xfrm rot="5400000">
          <a:off x="3693432" y="-1174897"/>
          <a:ext cx="703841" cy="657474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a:solidFill>
                <a:srgbClr val="000000">
                  <a:hueOff val="0"/>
                  <a:satOff val="0"/>
                  <a:lumOff val="0"/>
                  <a:alphaOff val="0"/>
                </a:srgbClr>
              </a:solidFill>
              <a:latin typeface="Montserrat" panose="00000500000000000000" pitchFamily="2" charset="0"/>
              <a:ea typeface="+mn-ea"/>
              <a:cs typeface="+mn-cs"/>
            </a:rPr>
            <a:t>Gồm</a:t>
          </a:r>
          <a:r>
            <a:rPr lang="en-US" sz="2100" b="1" kern="1200">
              <a:solidFill>
                <a:srgbClr val="C00000"/>
              </a:solidFill>
              <a:latin typeface="Consolas" panose="020B0609020204030204" pitchFamily="49" charset="0"/>
            </a:rPr>
            <a:t> </a:t>
          </a:r>
          <a:r>
            <a:rPr lang="en-US" sz="2400" b="1" kern="1200">
              <a:solidFill>
                <a:srgbClr val="C00000"/>
              </a:solidFill>
              <a:latin typeface="Consolas" panose="020B0609020204030204" pitchFamily="49" charset="0"/>
            </a:rPr>
            <a:t>150.678</a:t>
          </a:r>
          <a:r>
            <a:rPr lang="en-US" sz="2100" kern="1200">
              <a:latin typeface="Montserrat" panose="00000500000000000000" pitchFamily="2" charset="0"/>
            </a:rPr>
            <a:t> quan sát từ </a:t>
          </a:r>
          <a:r>
            <a:rPr lang="en-US" sz="2400" b="1" kern="1200">
              <a:solidFill>
                <a:srgbClr val="C00000"/>
              </a:solidFill>
              <a:latin typeface="Consolas" panose="020B0609020204030204" pitchFamily="49" charset="0"/>
            </a:rPr>
            <a:t>15.401</a:t>
          </a:r>
          <a:r>
            <a:rPr lang="en-US" sz="2100" kern="1200">
              <a:latin typeface="Montserrat" panose="00000500000000000000" pitchFamily="2" charset="0"/>
            </a:rPr>
            <a:t> công ty riêng biệt</a:t>
          </a:r>
        </a:p>
      </dsp:txBody>
      <dsp:txXfrm rot="-5400000">
        <a:off x="757983" y="1794911"/>
        <a:ext cx="6540381" cy="6351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189188-C797-4C9C-A6B4-64ADB99020AA}">
      <dsp:nvSpPr>
        <dsp:cNvPr id="0" name=""/>
        <dsp:cNvSpPr/>
      </dsp:nvSpPr>
      <dsp:spPr>
        <a:xfrm rot="5400000">
          <a:off x="-147590" y="147590"/>
          <a:ext cx="983936" cy="68875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a:latin typeface="Montserrat" panose="00000500000000000000" pitchFamily="2" charset="0"/>
            </a:rPr>
            <a:t>Train</a:t>
          </a:r>
        </a:p>
      </dsp:txBody>
      <dsp:txXfrm rot="-5400000">
        <a:off x="1" y="344378"/>
        <a:ext cx="688755" cy="295181"/>
      </dsp:txXfrm>
    </dsp:sp>
    <dsp:sp modelId="{DEAD401B-CC9F-4A9B-95D9-11B1FF1D9594}">
      <dsp:nvSpPr>
        <dsp:cNvPr id="0" name=""/>
        <dsp:cNvSpPr/>
      </dsp:nvSpPr>
      <dsp:spPr>
        <a:xfrm rot="5400000">
          <a:off x="2557136" y="-1868381"/>
          <a:ext cx="639558" cy="4376320"/>
        </a:xfrm>
        <a:prstGeom prst="round2SameRect">
          <a:avLst/>
        </a:prstGeom>
        <a:solidFill>
          <a:schemeClr val="lt1">
            <a:alpha val="90000"/>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a:latin typeface="Montserrat" panose="00000500000000000000" pitchFamily="2" charset="0"/>
            </a:rPr>
            <a:t>Dữ liệu tài chính hàng năm của Compustat từ 1968 - 2021</a:t>
          </a:r>
        </a:p>
      </dsp:txBody>
      <dsp:txXfrm rot="-5400000">
        <a:off x="688756" y="31220"/>
        <a:ext cx="4345099" cy="5771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16AE07-9F37-4B8A-B551-786335E990F2}">
      <dsp:nvSpPr>
        <dsp:cNvPr id="0" name=""/>
        <dsp:cNvSpPr/>
      </dsp:nvSpPr>
      <dsp:spPr>
        <a:xfrm rot="5400000">
          <a:off x="-147590" y="147590"/>
          <a:ext cx="983936" cy="68875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a:latin typeface="Montserrat" panose="00000500000000000000" pitchFamily="2" charset="0"/>
            </a:rPr>
            <a:t>Test</a:t>
          </a:r>
        </a:p>
      </dsp:txBody>
      <dsp:txXfrm rot="-5400000">
        <a:off x="1" y="344378"/>
        <a:ext cx="688755" cy="295181"/>
      </dsp:txXfrm>
    </dsp:sp>
    <dsp:sp modelId="{E2EE122C-48AC-42A7-A575-DF8C5AF89497}">
      <dsp:nvSpPr>
        <dsp:cNvPr id="0" name=""/>
        <dsp:cNvSpPr/>
      </dsp:nvSpPr>
      <dsp:spPr>
        <a:xfrm rot="5400000">
          <a:off x="2557136" y="-1868381"/>
          <a:ext cx="639558" cy="437632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a:latin typeface="Montserrat" panose="00000500000000000000" pitchFamily="2" charset="0"/>
            </a:rPr>
            <a:t>Lấy dữ liệu của năm 2022 để dự đoán năm 2023</a:t>
          </a:r>
        </a:p>
      </dsp:txBody>
      <dsp:txXfrm rot="-5400000">
        <a:off x="688756" y="31220"/>
        <a:ext cx="4345099" cy="5771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7D6CCC-E767-4EB9-9B64-0492FABE3861}">
      <dsp:nvSpPr>
        <dsp:cNvPr id="0" name=""/>
        <dsp:cNvSpPr/>
      </dsp:nvSpPr>
      <dsp:spPr>
        <a:xfrm rot="5400000">
          <a:off x="-105745" y="105745"/>
          <a:ext cx="704969" cy="49347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a:latin typeface="Montserrat" panose="00000500000000000000" pitchFamily="2" charset="0"/>
            </a:rPr>
            <a:t>Data</a:t>
          </a:r>
        </a:p>
      </dsp:txBody>
      <dsp:txXfrm rot="-5400000">
        <a:off x="1" y="246738"/>
        <a:ext cx="493478" cy="211491"/>
      </dsp:txXfrm>
    </dsp:sp>
    <dsp:sp modelId="{0FF42946-6FC7-4C06-AFFC-E9BFDF993530}">
      <dsp:nvSpPr>
        <dsp:cNvPr id="0" name=""/>
        <dsp:cNvSpPr/>
      </dsp:nvSpPr>
      <dsp:spPr>
        <a:xfrm rot="5400000">
          <a:off x="3910118" y="-3416640"/>
          <a:ext cx="458229" cy="729151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a:solidFill>
                <a:srgbClr val="000000">
                  <a:hueOff val="0"/>
                  <a:satOff val="0"/>
                  <a:lumOff val="0"/>
                  <a:alphaOff val="0"/>
                </a:srgbClr>
              </a:solidFill>
              <a:latin typeface="Montserrat" panose="00000500000000000000" pitchFamily="2" charset="0"/>
              <a:ea typeface="+mn-ea"/>
              <a:cs typeface="+mn-cs"/>
            </a:rPr>
            <a:t>Gồm</a:t>
          </a:r>
          <a:r>
            <a:rPr lang="en-US" sz="2100" b="1" kern="1200">
              <a:solidFill>
                <a:srgbClr val="C00000"/>
              </a:solidFill>
              <a:latin typeface="Consolas" panose="020B0609020204030204" pitchFamily="49" charset="0"/>
            </a:rPr>
            <a:t> 150.678</a:t>
          </a:r>
          <a:r>
            <a:rPr lang="en-US" sz="2100" kern="1200">
              <a:latin typeface="Montserrat" panose="00000500000000000000" pitchFamily="2" charset="0"/>
            </a:rPr>
            <a:t> quan sát từ </a:t>
          </a:r>
          <a:r>
            <a:rPr lang="en-US" sz="2100" b="1" kern="1200">
              <a:solidFill>
                <a:srgbClr val="C00000"/>
              </a:solidFill>
              <a:latin typeface="Consolas" panose="020B0609020204030204" pitchFamily="49" charset="0"/>
            </a:rPr>
            <a:t>15.401</a:t>
          </a:r>
          <a:r>
            <a:rPr lang="en-US" sz="2100" kern="1200">
              <a:latin typeface="Montserrat" panose="00000500000000000000" pitchFamily="2" charset="0"/>
            </a:rPr>
            <a:t> công ty riêng biệt</a:t>
          </a:r>
        </a:p>
      </dsp:txBody>
      <dsp:txXfrm rot="-5400000">
        <a:off x="493478" y="22369"/>
        <a:ext cx="7269141" cy="41349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7884a35bca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7884a35bca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C2DD2F3D-C20B-4816-F335-511C6CF91CC1}"/>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399E8868-AA5F-B37C-5DEF-DDE3565105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EC6E63A7-41DC-6ED3-4F19-F6C3EBBC1F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040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a:extLst>
            <a:ext uri="{FF2B5EF4-FFF2-40B4-BE49-F238E27FC236}">
              <a16:creationId xmlns:a16="http://schemas.microsoft.com/office/drawing/2014/main" id="{452B30B7-8626-16C3-6478-450581645327}"/>
            </a:ext>
          </a:extLst>
        </p:cNvPr>
        <p:cNvGrpSpPr/>
        <p:nvPr/>
      </p:nvGrpSpPr>
      <p:grpSpPr>
        <a:xfrm>
          <a:off x="0" y="0"/>
          <a:ext cx="0" cy="0"/>
          <a:chOff x="0" y="0"/>
          <a:chExt cx="0" cy="0"/>
        </a:xfrm>
      </p:grpSpPr>
      <p:sp>
        <p:nvSpPr>
          <p:cNvPr id="66" name="Google Shape;66;g27884a35bca_0_29:notes">
            <a:extLst>
              <a:ext uri="{FF2B5EF4-FFF2-40B4-BE49-F238E27FC236}">
                <a16:creationId xmlns:a16="http://schemas.microsoft.com/office/drawing/2014/main" id="{2C88E9C4-3138-66D6-2F8C-CA897B92E3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7884a35bca_0_29:notes">
            <a:extLst>
              <a:ext uri="{FF2B5EF4-FFF2-40B4-BE49-F238E27FC236}">
                <a16:creationId xmlns:a16="http://schemas.microsoft.com/office/drawing/2014/main" id="{EB91C842-361A-3CE6-DA4F-9EDFF5A472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566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5C7278E3-E92B-4869-CEE0-1590EC447135}"/>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E6D29A61-4CC2-FA51-92C4-1EF52C8F12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970CDF55-058C-E93A-FA0C-942DCC7A3B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13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B868A0D8-341D-38BB-B5B5-80193B2017F4}"/>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CCAA5BAA-B819-FD93-21F8-303A387201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794A6C2B-7F89-581B-C086-335B0FBA49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796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0721E10D-0E15-A2F7-E037-40E7A5D4C8F2}"/>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756EFA69-8308-EB80-66F5-D91BBF38B0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A06213FF-AEE2-AB9A-3103-678F789A91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649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22DC87B0-757E-58BF-7F0F-778F44DAD271}"/>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168ABD4C-EFEF-20A2-3E42-A0B5E3DD15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18F0F3B1-81A8-F4D4-52DB-A30AB228A2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0773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EE58B44F-4548-0BEF-E8E3-EB8D6A8B5558}"/>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565CC995-83F3-2518-7488-757F60F753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1500F67D-6FA9-C164-8996-943CFA799B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8450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A478C5A7-34D1-5652-9C30-56A485874A7E}"/>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7F519B85-29DE-254D-293B-0832D2D27F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3786F8FB-0C5D-75EF-D0FB-88B0FBCABD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Hình vẽ này mô tả quá trình chúng tôi thí nghiệm. Dùng dữ liệu thô từ báo cáo hàng năm của Compustat, chúng tôi tạo nên các bản cân đối kế toán và báo cáo kết quả kinh doanh được chuẩn hoá nhờ sử dụng công thức cân đối của Compustat. Sau đó chúng tôi thay thế năm tài chính bằng các năm tương ứng t , t − 1 hay t − 2. Sau đó chúng tôi cho những báo cáo tài chính ẩn danh và được chuẩn hoá này vào mô hình GPT 4 Turbo với những prompt dùng chuỗi suy nghĩ. Mô hình được huấn luyện để đưa ra các xu hướng nổi bật, tỉ lệ tài chính và diễn giải. Dự đoán cuối cùng chỉ có thể là "tăng" hoặc "giảm" với một đoạn văn lý giải tại sao. Chúng tôi cũng huấn luyện mô hình để đưa ra dự đoán về mức độ thay đổi thu nhập và mức độ tự tin của các câu trả lời </a:t>
            </a:r>
            <a:endParaRPr/>
          </a:p>
        </p:txBody>
      </p:sp>
    </p:spTree>
    <p:extLst>
      <p:ext uri="{BB962C8B-B14F-4D97-AF65-F5344CB8AC3E}">
        <p14:creationId xmlns:p14="http://schemas.microsoft.com/office/powerpoint/2010/main" val="23176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1DB3AF51-1298-AFBD-003A-4BB6E488CC10}"/>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89DAB5C1-ACB9-D07A-745D-D84B1827D5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74C39E33-B41D-B095-E782-0E4E2CEC57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3241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77566B79-2BB4-F8AF-E0B0-0AF781E4630F}"/>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FCA45E73-5BED-F2E8-CEA2-D8645D6BB9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7914A273-8E34-D605-251A-586FC88A5E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3019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7884a35bc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7884a35bc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851C74C6-1ED2-6F06-7066-A7DC6A142388}"/>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DCAD83DD-A7B6-2412-362A-CFC0BA0135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485B1A31-9CE8-25F0-1FD1-3695F0DD40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910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178F6DA5-A0F6-5A15-A002-8952BE0FFCF7}"/>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BE938C5D-9DC7-0315-5543-93630A915D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928354DA-ECF3-5E79-3FBE-F9E0A2C7A4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8831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A3F85CF0-23B7-D8DE-A8E3-B96CC6424B59}"/>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958BFA4B-E994-2D80-8CA2-25A97A5264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5F4F4991-E739-531E-6763-E2D74F3063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855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a:extLst>
            <a:ext uri="{FF2B5EF4-FFF2-40B4-BE49-F238E27FC236}">
              <a16:creationId xmlns:a16="http://schemas.microsoft.com/office/drawing/2014/main" id="{4A364447-97CB-A748-152B-DFFC05F47616}"/>
            </a:ext>
          </a:extLst>
        </p:cNvPr>
        <p:cNvGrpSpPr/>
        <p:nvPr/>
      </p:nvGrpSpPr>
      <p:grpSpPr>
        <a:xfrm>
          <a:off x="0" y="0"/>
          <a:ext cx="0" cy="0"/>
          <a:chOff x="0" y="0"/>
          <a:chExt cx="0" cy="0"/>
        </a:xfrm>
      </p:grpSpPr>
      <p:sp>
        <p:nvSpPr>
          <p:cNvPr id="66" name="Google Shape;66;g27884a35bca_0_29:notes">
            <a:extLst>
              <a:ext uri="{FF2B5EF4-FFF2-40B4-BE49-F238E27FC236}">
                <a16:creationId xmlns:a16="http://schemas.microsoft.com/office/drawing/2014/main" id="{4F70EAA4-FEB4-B90D-C11E-167E085D89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7884a35bca_0_29:notes">
            <a:extLst>
              <a:ext uri="{FF2B5EF4-FFF2-40B4-BE49-F238E27FC236}">
                <a16:creationId xmlns:a16="http://schemas.microsoft.com/office/drawing/2014/main" id="{A30C1D8C-9AA3-1986-7190-0D614F4893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68256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182099F8-031B-6DB5-EEC8-FF76AB0F4EC4}"/>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B8199533-B7E6-5C4E-65D4-18FA36830E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4DFB5300-980C-AD6E-BD06-B793668B07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941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8AC015AA-0BF0-E4AC-1DFA-848B1674B207}"/>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8E4CFFCF-31F1-6F54-631F-F176F7A358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D13F0E70-CE57-4F44-254F-8F19CDE075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030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A93F6F31-5359-A1B0-262B-0853314256BC}"/>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985FAB5B-75B8-7C1B-DDBE-5ED6EECD8D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15812509-A97E-BBBB-B626-301EC1DE6F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3"/>
            <a:r>
              <a:rPr lang="en-US" sz="1100" b="0" u="none" strike="noStrike" cap="none">
                <a:solidFill>
                  <a:schemeClr val="dk1"/>
                </a:solidFill>
                <a:effectLst/>
                <a:latin typeface="Montserrat" panose="00000500000000000000" pitchFamily="2" charset="0"/>
                <a:sym typeface="Arial"/>
              </a:rPr>
              <a:t>TP (True Positive): Số lần dự đoán đúng một sự kiện xảy ra.</a:t>
            </a:r>
          </a:p>
          <a:p>
            <a:pPr lvl="3"/>
            <a:r>
              <a:rPr lang="en-US" sz="1100" b="0" u="none" strike="noStrike" cap="none">
                <a:solidFill>
                  <a:schemeClr val="dk1"/>
                </a:solidFill>
                <a:effectLst/>
                <a:latin typeface="Montserrat" panose="00000500000000000000" pitchFamily="2" charset="0"/>
                <a:sym typeface="Arial"/>
              </a:rPr>
              <a:t>FP (False Positive): Số lần dự đoán sự kiện xảy ra nhưng thực tế không xảy ra.</a:t>
            </a:r>
          </a:p>
          <a:p>
            <a:pPr lvl="3"/>
            <a:r>
              <a:rPr lang="en-US" sz="1100" b="0" u="none" strike="noStrike" cap="none">
                <a:solidFill>
                  <a:schemeClr val="dk1"/>
                </a:solidFill>
                <a:effectLst/>
                <a:latin typeface="Montserrat" panose="00000500000000000000" pitchFamily="2" charset="0"/>
                <a:sym typeface="Arial"/>
              </a:rPr>
              <a:t>FN (False Negative): Số lần mô hình không dự đoán đúng một sự kiện đã xảy ra</a:t>
            </a:r>
            <a:endParaRPr/>
          </a:p>
        </p:txBody>
      </p:sp>
    </p:spTree>
    <p:extLst>
      <p:ext uri="{BB962C8B-B14F-4D97-AF65-F5344CB8AC3E}">
        <p14:creationId xmlns:p14="http://schemas.microsoft.com/office/powerpoint/2010/main" val="2615365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66430433-37CB-D5D6-DE84-5C0DFE4F29F1}"/>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AC737E2A-922C-1375-E31B-968BA2DD3C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DE6D8E97-6F8F-BB23-901E-224012C5AE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Hình dưới đây so sánh hiệu suất dự đoán của GPT và phân tích viên. Bước đi ngẫu nhiên được dựa trên so sánh giữa sự thay đổi trong thu nhập hiện tại với các thu nhập trước đây. 1m (3m, 6m) để thể hiện thời gian dự báo trung bình của phân tích viên trong 1 (3, 6) tháng sau khi có công bố thu nhập. GPT (without CoT) là dự đoán của GPT không dùng prompt có chuỗi suy nghĩ. Chúng tôi đơn giản là cung cấp cho mô hình những thông tin báo cáo tài chính ẩn danh và có cấu trúc. GPT (with CoT) là mô hình có thông tin về báo cáo tài chính và những prompt dùng chuỗi suy nghĩ chi tiết. Chúng tôi báo cáo độ chính xác trung bình (phần trăm của dự đoán chính xác / tổng dự đoán) ở bên trái và điểm F1 ở bên phải. Chúng tôi thu được sai số tiêu chuẩn bootstrap bằng cách lấy 1000 mẫu ngẫu nhiên 1000 lần và bao gồm khoảng tin cậy 95% </a:t>
            </a:r>
          </a:p>
          <a:p>
            <a:pPr marL="0" lvl="0" indent="0" algn="l" rtl="0">
              <a:spcBef>
                <a:spcPts val="0"/>
              </a:spcBef>
              <a:spcAft>
                <a:spcPts val="0"/>
              </a:spcAft>
              <a:buNone/>
            </a:pPr>
            <a:endParaRPr/>
          </a:p>
        </p:txBody>
      </p:sp>
    </p:spTree>
    <p:extLst>
      <p:ext uri="{BB962C8B-B14F-4D97-AF65-F5344CB8AC3E}">
        <p14:creationId xmlns:p14="http://schemas.microsoft.com/office/powerpoint/2010/main" val="961712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DBC95812-3A27-3A49-2239-8AF2D8B01078}"/>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36C093BB-F43E-60B6-9EF5-630BE3E937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2D293737-5B0A-00CE-8348-1024FBB8CA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a:p>
        </p:txBody>
      </p:sp>
    </p:spTree>
    <p:extLst>
      <p:ext uri="{BB962C8B-B14F-4D97-AF65-F5344CB8AC3E}">
        <p14:creationId xmlns:p14="http://schemas.microsoft.com/office/powerpoint/2010/main" val="33763695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D9F4E912-ACF6-53DC-6B63-C3643487447A}"/>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9415BC12-AC44-6A25-C46D-275EF50471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96612AEE-A886-08A1-B327-0F87E6E6CF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a:p>
        </p:txBody>
      </p:sp>
    </p:spTree>
    <p:extLst>
      <p:ext uri="{BB962C8B-B14F-4D97-AF65-F5344CB8AC3E}">
        <p14:creationId xmlns:p14="http://schemas.microsoft.com/office/powerpoint/2010/main" val="626533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884a35bc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7884a35bc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FEB3F3FA-33D3-9A10-4D67-38B8F0F54AF3}"/>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2A01E2A1-CEF6-0B10-1E14-E29F85324E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3D91F0AF-60D2-57AA-8FC5-EE3B73C690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Aptos" panose="020B0004020202020204" pitchFamily="34" charset="0"/>
              </a:rPr>
              <a:t>Biến chỉ báo I (incorrect=1) nhận giá trị 1 khi dự báo thu nhập không khớp với sự thay đổi thực tế của thu nhập.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Aptos" panose="020B0004020202020204" pitchFamily="34" charset="0"/>
              </a:rPr>
              <a:t/>
            </a:r>
            <a:br>
              <a:rPr lang="en-US" sz="1800">
                <a:effectLst/>
                <a:latin typeface="Times New Roman" panose="02020603050405020304" pitchFamily="18" charset="0"/>
                <a:ea typeface="Aptos" panose="020B0004020202020204" pitchFamily="34" charset="0"/>
              </a:rPr>
            </a:br>
            <a:r>
              <a:rPr lang="en-US" sz="1800" kern="100">
                <a:effectLst/>
                <a:latin typeface="Times New Roman" panose="02020603050405020304" pitchFamily="18" charset="0"/>
                <a:ea typeface="Aptos" panose="020B0004020202020204" pitchFamily="34" charset="0"/>
                <a:cs typeface="Times New Roman" panose="02020603050405020304" pitchFamily="18" charset="0"/>
              </a:rPr>
              <a:t>X</a:t>
            </a:r>
            <a:r>
              <a:rPr lang="en-US" sz="1800" kern="100" baseline="-25000">
                <a:effectLst/>
                <a:latin typeface="Times New Roman" panose="02020603050405020304" pitchFamily="18" charset="0"/>
                <a:ea typeface="Aptos" panose="020B0004020202020204" pitchFamily="34" charset="0"/>
                <a:cs typeface="Times New Roman" panose="02020603050405020304" pitchFamily="18" charset="0"/>
              </a:rPr>
              <a:t>it</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là một vector chứa các đặc điểm của công ty i tại năm t, bao gồm: quy mô tài sản, đòn bẩy tài chính, tỷ lệ giá trị sổ sách trên giá thị trường, độ biến động thu nhập, chỉ báo lỗ, và tỷ lệ tài sản cố định hữu hình (PPE) trên tổng tài sản.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δ</a:t>
            </a:r>
            <a:r>
              <a:rPr lang="en-US" sz="1800" kern="100" baseline="-25000">
                <a:effectLst/>
                <a:latin typeface="Times New Roman" panose="02020603050405020304" pitchFamily="18" charset="0"/>
                <a:ea typeface="Aptos" panose="020B0004020202020204" pitchFamily="34" charset="0"/>
                <a:cs typeface="Times New Roman" panose="02020603050405020304" pitchFamily="18" charset="0"/>
              </a:rPr>
              <a:t>year </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và δ</a:t>
            </a:r>
            <a:r>
              <a:rPr lang="en-US" sz="1800" kern="100" baseline="-25000">
                <a:effectLst/>
                <a:latin typeface="Times New Roman" panose="02020603050405020304" pitchFamily="18" charset="0"/>
                <a:ea typeface="Aptos" panose="020B0004020202020204" pitchFamily="34" charset="0"/>
                <a:cs typeface="Times New Roman" panose="02020603050405020304" pitchFamily="18" charset="0"/>
              </a:rPr>
              <a:t>ind </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lần lượt là các hiệu ứng cố định theo năm và theo ngành (mã SIC hai chữ số).</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Các biến liên tục được winsor hóa ở mức 1% để loại bỏ ảnh hưởng của các giá trị ngoại lệ, và sai số chuẩn được điều chỉnh theo cụm ngành dựa trên mã SIC hai chữ số.</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p:txBody>
      </p:sp>
    </p:spTree>
    <p:extLst>
      <p:ext uri="{BB962C8B-B14F-4D97-AF65-F5344CB8AC3E}">
        <p14:creationId xmlns:p14="http://schemas.microsoft.com/office/powerpoint/2010/main" val="3312872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FBFC3881-1CB4-3EF0-94BF-8B031ECB3F50}"/>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C920D212-9CF4-F7BA-D6B6-C882ADC830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F3B3CDA4-3521-21D4-43E1-6494CACA6C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Trong Bảng A, chúng tôi nghiên cứu các yếu tố quyết định dự báo sai. I(Incorrect=1), là chỉ báo có giá trị bằng 1 khi mô hình đưa ra dự báo sai và bằng 0 trong trường hợp ngược lại. Các biến độc lập được định nghĩa trong Bảng 1. Tất cả các biến liên tục đều được winsor hóa ở mức 1% và 99%. Sai số chuẩn được nhóm theo ngành. Cột (1) sử dụng GPT cho I(Incorrect=1), còn các cột (2), (3) và (4) sử dụng dự báo của các nhà phân tích</a:t>
            </a:r>
            <a:endParaRPr lang="en-US"/>
          </a:p>
        </p:txBody>
      </p:sp>
    </p:spTree>
    <p:extLst>
      <p:ext uri="{BB962C8B-B14F-4D97-AF65-F5344CB8AC3E}">
        <p14:creationId xmlns:p14="http://schemas.microsoft.com/office/powerpoint/2010/main" val="31265272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01BA82A7-753B-7CB1-381B-5AC83E1038D5}"/>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F37237AF-64C6-977C-1B2E-330084CD31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87C06B43-F2E3-45F5-B49F-2109FC193E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p:txBody>
      </p:sp>
    </p:spTree>
    <p:extLst>
      <p:ext uri="{BB962C8B-B14F-4D97-AF65-F5344CB8AC3E}">
        <p14:creationId xmlns:p14="http://schemas.microsoft.com/office/powerpoint/2010/main" val="3138095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4B77B05B-6CA6-8AB6-525B-A8E56609BEAF}"/>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C9254614-54E2-90BE-AFAD-ED0C72CAFA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D04F52B1-FD67-6351-325F-AD40097A25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Chỉ số I(Increase = 1), bằng 1 khi thu nhập trong các giai đoạn liên tiép tăng và bằng 0 khi ngược lại, theo hướng thu nhập trong tương lai được dự đoán bởi GPT và/hoặc các phân tích viên </a:t>
            </a: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Pred_X là chỉ số bằng 1 khi X (GPT hoặc phân tích viên) dự đoán sự gia tăng thu nhập, bằng 0 khi ngược lại </a:t>
            </a: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a:t>δ</a:t>
            </a:r>
            <a:r>
              <a:rPr lang="vi-VN"/>
              <a:t>year and </a:t>
            </a:r>
            <a:r>
              <a:rPr lang="el-GR"/>
              <a:t>δ</a:t>
            </a:r>
            <a:r>
              <a:rPr lang="vi-VN"/>
              <a:t>ind là tác động cố định theo năm và trong ngành công nghiệp (SIC 2 chữ số) </a:t>
            </a: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Sai số cơ bản được tập trung tại mức độ công nghiệp</a:t>
            </a:r>
            <a:endParaRPr lang="en-US"/>
          </a:p>
        </p:txBody>
      </p:sp>
    </p:spTree>
    <p:extLst>
      <p:ext uri="{BB962C8B-B14F-4D97-AF65-F5344CB8AC3E}">
        <p14:creationId xmlns:p14="http://schemas.microsoft.com/office/powerpoint/2010/main" val="14419981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535F1E0B-CD8B-9466-A39E-4E20A41780D1}"/>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0E7F8883-13C8-1AFB-03B9-BE03AA806E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E420A5F0-B0A5-850B-BCFF-D9F67C9D1B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Kết quả được trình bày ở Bảng 3, Phần B </a:t>
            </a: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Cột (1) → Dự báo của GPT trên cơ sở độc lập, có liên hệ tích cực đến kết quả tương lai </a:t>
            </a: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Cột (2), (3), (4) → Dự báo của phân tích viên cùng có kết quả </a:t>
            </a: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Dự báo của phân tích viên đưa ra 6 tháng sau khi có thông báo thu nhập thì liên hệ mật thiết hơn với dữ liệu thật so với dự báo chỉ sau 1 tháng (Cột (4)) </a:t>
            </a: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Cột (5),(6),(7) → Cho cả dự báo của GPT và phân tích viên vào chung mô hình hồi quy → Hệ số của GPT gần như không đổi, hệ số của phân tích viên tăng lên → GPT và con người bổ sung cho nhau, chứng thực cho bảng 3</a:t>
            </a:r>
            <a:endParaRPr lang="en-US"/>
          </a:p>
        </p:txBody>
      </p:sp>
    </p:spTree>
    <p:extLst>
      <p:ext uri="{BB962C8B-B14F-4D97-AF65-F5344CB8AC3E}">
        <p14:creationId xmlns:p14="http://schemas.microsoft.com/office/powerpoint/2010/main" val="3346400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29FE65E8-5F78-4617-9B7A-B7A86F6A8A1D}"/>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E702E782-ADB2-6F32-41BF-BCC951649A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9A42E61D-AC2F-F4FE-2DC8-55BA5DFE43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p:txBody>
      </p:sp>
    </p:spTree>
    <p:extLst>
      <p:ext uri="{BB962C8B-B14F-4D97-AF65-F5344CB8AC3E}">
        <p14:creationId xmlns:p14="http://schemas.microsoft.com/office/powerpoint/2010/main" val="1199594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11077440-B12D-1282-9D75-78361A80C18C}"/>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E57DD545-2044-5AE7-9913-A91FA2F10A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CDD04A8E-46DD-0C44-8C25-E3821A16B5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p:txBody>
      </p:sp>
    </p:spTree>
    <p:extLst>
      <p:ext uri="{BB962C8B-B14F-4D97-AF65-F5344CB8AC3E}">
        <p14:creationId xmlns:p14="http://schemas.microsoft.com/office/powerpoint/2010/main" val="39135162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a:extLst>
            <a:ext uri="{FF2B5EF4-FFF2-40B4-BE49-F238E27FC236}">
              <a16:creationId xmlns:a16="http://schemas.microsoft.com/office/drawing/2014/main" id="{572AAD4E-8B6B-20DC-4582-2FC46E59413B}"/>
            </a:ext>
          </a:extLst>
        </p:cNvPr>
        <p:cNvGrpSpPr/>
        <p:nvPr/>
      </p:nvGrpSpPr>
      <p:grpSpPr>
        <a:xfrm>
          <a:off x="0" y="0"/>
          <a:ext cx="0" cy="0"/>
          <a:chOff x="0" y="0"/>
          <a:chExt cx="0" cy="0"/>
        </a:xfrm>
      </p:grpSpPr>
      <p:sp>
        <p:nvSpPr>
          <p:cNvPr id="66" name="Google Shape;66;g27884a35bca_0_29:notes">
            <a:extLst>
              <a:ext uri="{FF2B5EF4-FFF2-40B4-BE49-F238E27FC236}">
                <a16:creationId xmlns:a16="http://schemas.microsoft.com/office/drawing/2014/main" id="{DE7E5408-909D-F727-389B-DEEBFF416F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7884a35bca_0_29:notes">
            <a:extLst>
              <a:ext uri="{FF2B5EF4-FFF2-40B4-BE49-F238E27FC236}">
                <a16:creationId xmlns:a16="http://schemas.microsoft.com/office/drawing/2014/main" id="{C032474C-C8A8-60AA-838E-A4A43B68DC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43278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27EAC72A-F8F3-69FA-ED4B-43D6E17A368A}"/>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A70F80F0-FC88-3CFD-CDE4-38DFF352AA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660A348A-D7CD-B21F-BF9B-2DF8B1DC98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7805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D7A9AA86-4C3B-E023-2403-E51794C80BED}"/>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1B7B0302-8D95-F6BC-0B05-7CD8CC60DD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9226BC43-284F-871B-81F8-5A8FCC15F4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4822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5C2C5186-EDC3-C216-9D24-120BAA82991E}"/>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EB987E94-422D-3C49-D653-A838A6C96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9B7E38E7-2F4F-4E30-BB2F-6C1B3671DD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41410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AA1C85A8-E42B-3413-7F51-632B04879D89}"/>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70D3C9CE-8868-DDCD-58FF-DDEAB01004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BBFECFAD-04A2-D4A6-4A4F-93A1E74F78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226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DA76D1D3-8B21-0924-6671-2CD5E9917B2F}"/>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31D8C45D-4144-6B7A-C223-C95981861F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E2CA1BA6-8FDC-107B-5C36-476DB97630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34629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05BEAB23-04E6-53F3-D0A4-8B423E7871E6}"/>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4587AA57-0966-BA4A-F707-36B287D70A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F912BB97-9236-AD90-E1E5-28A94C6287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60314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9CC38A71-6065-120A-484B-F35D50AB4EEE}"/>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5C1DFFC1-4EFA-E6D9-89CA-681E5ACDCC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E3BE4AB6-62E9-DFAF-0ECA-9B93DDDC82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159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FADE9B93-6A2C-6942-A621-BC7B1FB4E664}"/>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E454D290-E03B-DAD6-AEA7-06A4CC19C7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5E4A83AB-907E-D6B9-237F-C06EEE33E3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71888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932F2C3C-E6F0-A92C-E946-7B30027622E9}"/>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121CD171-E191-C497-6A37-F66AFAF6BC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B0FFCFC1-68BB-69D1-9A32-433B703FAD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1950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181A7008-0F94-58FA-2F66-130067D3CD34}"/>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E4CC98E3-9DEE-E7D6-98AC-368D318C2A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722775C2-F808-8F9C-E106-5408430614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6086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C48AE75B-12CF-A6D3-D4E7-5A2603CA8D05}"/>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C73A72F5-8C0C-1602-053C-4A0E5F44AA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5AE1F13F-FF62-E2F5-EC6E-8DB022BEE7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46413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C48EDD0C-4344-33A9-D597-6076B7398A3D}"/>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9A99F375-8F9F-B25E-30D8-BE1EBFA40E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645E0223-3CBE-2926-4077-A9D02C343B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6275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DAE55115-F9C2-3BB9-5832-B9D98FAAA1F5}"/>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A170076B-EB16-A8DC-1089-5E6512D124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B2B00061-E6A1-5329-CB84-F32967A25B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977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1b8d40fea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CB442939-C587-5E4D-3177-02BEC8AC3DBF}"/>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9AB83D96-1B82-5960-7789-213CEAB234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27A050B0-1998-CB9D-6B2A-3D32F30688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0641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43648EB5-D920-732A-3764-681EA4D6F797}"/>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3AAA5BDD-CC75-9288-1A1A-C449432507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6E3D8EB3-8EB9-7946-A874-FB8A8BFFA3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93014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a:extLst>
            <a:ext uri="{FF2B5EF4-FFF2-40B4-BE49-F238E27FC236}">
              <a16:creationId xmlns:a16="http://schemas.microsoft.com/office/drawing/2014/main" id="{1D830F79-ED33-407A-3040-7A6F9B74776E}"/>
            </a:ext>
          </a:extLst>
        </p:cNvPr>
        <p:cNvGrpSpPr/>
        <p:nvPr/>
      </p:nvGrpSpPr>
      <p:grpSpPr>
        <a:xfrm>
          <a:off x="0" y="0"/>
          <a:ext cx="0" cy="0"/>
          <a:chOff x="0" y="0"/>
          <a:chExt cx="0" cy="0"/>
        </a:xfrm>
      </p:grpSpPr>
      <p:sp>
        <p:nvSpPr>
          <p:cNvPr id="66" name="Google Shape;66;g27884a35bca_0_29:notes">
            <a:extLst>
              <a:ext uri="{FF2B5EF4-FFF2-40B4-BE49-F238E27FC236}">
                <a16:creationId xmlns:a16="http://schemas.microsoft.com/office/drawing/2014/main" id="{5D313693-F4F6-FC92-5B8C-78B734FA4B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7884a35bca_0_29:notes">
            <a:extLst>
              <a:ext uri="{FF2B5EF4-FFF2-40B4-BE49-F238E27FC236}">
                <a16:creationId xmlns:a16="http://schemas.microsoft.com/office/drawing/2014/main" id="{8C9FA4EB-B285-39D3-AA05-EED2BD3168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96460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F2FF9562-69D1-59B0-6D91-5D950C1D55F7}"/>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CDC809A3-9BDC-B566-B91A-730C259C4D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B9EF7C03-1476-98EC-D309-957B486AC9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8341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A51D2FA7-476C-70B9-8808-31715A2D2DDD}"/>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7539B4BD-EA36-CA2E-F272-2C10F8616F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3E641981-59D5-2DAB-62FD-0AC6F68FAF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8182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68364680-2116-097D-62B3-CD50101A1898}"/>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FCD36FE8-864B-49B9-4511-755527E2FA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2B83C7FD-E858-50C4-D377-77791C8361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98726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FC1C7ED1-73E8-F7A7-F2DD-69F95F092BE2}"/>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47AC507C-6B97-F44A-1085-F75149D244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2BED1663-8A88-B2B5-CE12-06F76678E8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45270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90AF0D25-B74D-B678-2480-2447532F0BF8}"/>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74DF5303-1041-B54E-77C7-94AE675EC0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9DD87FA0-1811-E23A-6D7C-95797F2B8E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03942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E7D97BE4-7E20-8505-BDD1-BC19C0C07333}"/>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67243CE3-0229-C093-81D0-ECE1F771E8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A0BE625A-639B-FC8F-11FF-86DB4CFF6E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63866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39D3E642-C224-A8DD-5674-C292640C23E6}"/>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E10FDF42-9320-997B-DDB7-1D5B92BC1A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8977CC09-2193-2890-E05C-24322B3336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9605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1b8d40feae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1b8d40fea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F01B2CB7-E3A3-B325-2535-CF8793202D44}"/>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0CC0B05C-36F8-CC12-C49C-09D4FE3E98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C58F199A-6C7A-B9C3-E50D-BD3F4A2F29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14765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312CE0D6-4C8F-8CBA-A180-9ED6A2D8DE91}"/>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D3D5C1BE-2533-63E4-0528-E57A495C66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DCFB28CA-2022-A855-250F-064202F701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5646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a:extLst>
            <a:ext uri="{FF2B5EF4-FFF2-40B4-BE49-F238E27FC236}">
              <a16:creationId xmlns:a16="http://schemas.microsoft.com/office/drawing/2014/main" id="{78FB8FBC-883D-F447-B93D-DD62440A3DEB}"/>
            </a:ext>
          </a:extLst>
        </p:cNvPr>
        <p:cNvGrpSpPr/>
        <p:nvPr/>
      </p:nvGrpSpPr>
      <p:grpSpPr>
        <a:xfrm>
          <a:off x="0" y="0"/>
          <a:ext cx="0" cy="0"/>
          <a:chOff x="0" y="0"/>
          <a:chExt cx="0" cy="0"/>
        </a:xfrm>
      </p:grpSpPr>
      <p:sp>
        <p:nvSpPr>
          <p:cNvPr id="66" name="Google Shape;66;g27884a35bca_0_29:notes">
            <a:extLst>
              <a:ext uri="{FF2B5EF4-FFF2-40B4-BE49-F238E27FC236}">
                <a16:creationId xmlns:a16="http://schemas.microsoft.com/office/drawing/2014/main" id="{DC9EA68D-C062-1027-3478-6E71D79BCB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7884a35bca_0_29:notes">
            <a:extLst>
              <a:ext uri="{FF2B5EF4-FFF2-40B4-BE49-F238E27FC236}">
                <a16:creationId xmlns:a16="http://schemas.microsoft.com/office/drawing/2014/main" id="{BD9EB4D9-F670-D038-011A-2E2CE96D96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10516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14397A2B-88D0-71CA-10C3-9D7EB5A575FA}"/>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5E3E5EBB-6FB3-B01B-05E3-04566ACA66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1E817F93-38E5-6C2B-EF3F-E426D91B74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4403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8F8DE053-3E74-339C-F126-578411B1B78B}"/>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57FF2122-FF21-94F7-AF2E-D864F4CD79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26013EC8-C560-661C-1739-2F21BABDAE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166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EE2747FA-FE27-D2E5-BD16-D21163F765B1}"/>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B861151D-FDF4-6492-FCCA-394D094AF4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29B503DB-7DD0-21F1-8B6D-23F340245C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6496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790BB5F3-8584-17A1-A3F7-B9B3D405D48B}"/>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9A93F355-0C82-F419-BD05-611188E9AF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42C760F4-F727-CCBC-2A04-169AAE494A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02120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CB274578-A972-79F5-4A36-98A5256D6685}"/>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D3DA212F-FB53-533C-0602-8ADD367649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967EEF98-0314-8AA8-B4F8-0B9252994E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4568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a:extLst>
            <a:ext uri="{FF2B5EF4-FFF2-40B4-BE49-F238E27FC236}">
              <a16:creationId xmlns:a16="http://schemas.microsoft.com/office/drawing/2014/main" id="{DA7D21A8-4C35-FDE5-25BD-3731BE028F22}"/>
            </a:ext>
          </a:extLst>
        </p:cNvPr>
        <p:cNvGrpSpPr/>
        <p:nvPr/>
      </p:nvGrpSpPr>
      <p:grpSpPr>
        <a:xfrm>
          <a:off x="0" y="0"/>
          <a:ext cx="0" cy="0"/>
          <a:chOff x="0" y="0"/>
          <a:chExt cx="0" cy="0"/>
        </a:xfrm>
      </p:grpSpPr>
      <p:sp>
        <p:nvSpPr>
          <p:cNvPr id="66" name="Google Shape;66;g27884a35bca_0_29:notes">
            <a:extLst>
              <a:ext uri="{FF2B5EF4-FFF2-40B4-BE49-F238E27FC236}">
                <a16:creationId xmlns:a16="http://schemas.microsoft.com/office/drawing/2014/main" id="{56A20393-7070-0A83-FA26-388D71F66A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7884a35bca_0_29:notes">
            <a:extLst>
              <a:ext uri="{FF2B5EF4-FFF2-40B4-BE49-F238E27FC236}">
                <a16:creationId xmlns:a16="http://schemas.microsoft.com/office/drawing/2014/main" id="{E1A450B4-CFCB-C4B3-3AB8-46C1E92BE1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18847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C4523229-DCC5-26E3-8CCB-8946A5862A6F}"/>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2F2D01FF-6C2C-A092-B23C-4B4C9EF785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08C666AC-9D38-B0C6-9840-7EBE7EC8A4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1348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a:extLst>
            <a:ext uri="{FF2B5EF4-FFF2-40B4-BE49-F238E27FC236}">
              <a16:creationId xmlns:a16="http://schemas.microsoft.com/office/drawing/2014/main" id="{AA6D545E-6979-6255-87B8-2510158C5838}"/>
            </a:ext>
          </a:extLst>
        </p:cNvPr>
        <p:cNvGrpSpPr/>
        <p:nvPr/>
      </p:nvGrpSpPr>
      <p:grpSpPr>
        <a:xfrm>
          <a:off x="0" y="0"/>
          <a:ext cx="0" cy="0"/>
          <a:chOff x="0" y="0"/>
          <a:chExt cx="0" cy="0"/>
        </a:xfrm>
      </p:grpSpPr>
      <p:sp>
        <p:nvSpPr>
          <p:cNvPr id="66" name="Google Shape;66;g27884a35bca_0_29:notes">
            <a:extLst>
              <a:ext uri="{FF2B5EF4-FFF2-40B4-BE49-F238E27FC236}">
                <a16:creationId xmlns:a16="http://schemas.microsoft.com/office/drawing/2014/main" id="{5B0D9988-AB2A-CF3A-61EB-A5FD59BD25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7884a35bca_0_29:notes">
            <a:extLst>
              <a:ext uri="{FF2B5EF4-FFF2-40B4-BE49-F238E27FC236}">
                <a16:creationId xmlns:a16="http://schemas.microsoft.com/office/drawing/2014/main" id="{4E4B957F-6FD7-C6AD-5FF8-129A83EB62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0938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7884a35bca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27884a35bc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CB429CE8-EC3F-4FC3-6070-9571960A3098}"/>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6CA24AC7-824F-521D-91E1-F85CABC4E7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4CAB3BFC-260A-C678-B8BB-3F71ABC9D6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188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7A68B221-E15F-A0F1-8718-3DABE5F8B210}"/>
            </a:ext>
          </a:extLst>
        </p:cNvPr>
        <p:cNvGrpSpPr/>
        <p:nvPr/>
      </p:nvGrpSpPr>
      <p:grpSpPr>
        <a:xfrm>
          <a:off x="0" y="0"/>
          <a:ext cx="0" cy="0"/>
          <a:chOff x="0" y="0"/>
          <a:chExt cx="0" cy="0"/>
        </a:xfrm>
      </p:grpSpPr>
      <p:sp>
        <p:nvSpPr>
          <p:cNvPr id="89" name="Google Shape;89;g31b8d40feae_1_0:notes">
            <a:extLst>
              <a:ext uri="{FF2B5EF4-FFF2-40B4-BE49-F238E27FC236}">
                <a16:creationId xmlns:a16="http://schemas.microsoft.com/office/drawing/2014/main" id="{3F697438-DAB5-19B5-75CC-7206327A0A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b8d40feae_1_0:notes">
            <a:extLst>
              <a:ext uri="{FF2B5EF4-FFF2-40B4-BE49-F238E27FC236}">
                <a16:creationId xmlns:a16="http://schemas.microsoft.com/office/drawing/2014/main" id="{D81B765C-A3DF-ED63-40EC-22ECA29C4A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2591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med">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med">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med">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6576285A-A244-40E9-8C01-341B11FF4D23}" type="slidenum">
              <a:rPr lang="en" smtClean="0"/>
              <a:pPr/>
              <a:t>‹#›</a:t>
            </a:fld>
            <a:endParaRPr lang="en"/>
          </a:p>
        </p:txBody>
      </p:sp>
    </p:spTree>
  </p:cSld>
  <p:clrMapOvr>
    <a:masterClrMapping/>
  </p:clrMapOvr>
  <p:transition spd="med">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med">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med">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med">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med">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med">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med">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2" name="Slide Number Placeholder 1">
            <a:extLst>
              <a:ext uri="{FF2B5EF4-FFF2-40B4-BE49-F238E27FC236}">
                <a16:creationId xmlns:a16="http://schemas.microsoft.com/office/drawing/2014/main" id="{72862FF0-F3BF-CA68-1057-197D56DB4375}"/>
              </a:ext>
            </a:extLst>
          </p:cNvPr>
          <p:cNvSpPr>
            <a:spLocks noGrp="1"/>
          </p:cNvSpPr>
          <p:nvPr>
            <p:ph type="sldNum" sz="quarter" idx="4"/>
          </p:nvPr>
        </p:nvSpPr>
        <p:spPr>
          <a:xfrm>
            <a:off x="8036312" y="4772722"/>
            <a:ext cx="479038" cy="269178"/>
          </a:xfrm>
          <a:prstGeom prst="rect">
            <a:avLst/>
          </a:prstGeom>
          <a:solidFill>
            <a:schemeClr val="bg1"/>
          </a:solidFill>
          <a:ln>
            <a:solidFill>
              <a:schemeClr val="bg1"/>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lstStyle>
            <a:lvl1pPr algn="r">
              <a:defRPr sz="1200" b="1">
                <a:solidFill>
                  <a:srgbClr val="00316C"/>
                </a:solidFill>
                <a:latin typeface="Montserrat" panose="00000500000000000000" pitchFamily="2" charset="0"/>
              </a:defRPr>
            </a:lvl1pPr>
          </a:lstStyle>
          <a:p>
            <a:fld id="{04EAAE64-0DFE-4057-B34A-3CD0433BD67A}"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Lst>
  <p:transition spd="med">
    <p:push dir="u"/>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6.png"/><Relationship Id="rId9" Type="http://schemas.microsoft.com/office/2007/relationships/diagramDrawing" Target="../diagrams/drawing2.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png"/><Relationship Id="rId7" Type="http://schemas.openxmlformats.org/officeDocument/2006/relationships/diagramQuickStyle" Target="../diagrams/quickStyle3.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6.png"/><Relationship Id="rId9" Type="http://schemas.microsoft.com/office/2007/relationships/diagramDrawing" Target="../diagrams/drawing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4.png"/><Relationship Id="rId7" Type="http://schemas.openxmlformats.org/officeDocument/2006/relationships/diagramQuickStyle" Target="../diagrams/quickStyle4.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6.png"/><Relationship Id="rId9" Type="http://schemas.microsoft.com/office/2007/relationships/diagramDrawing" Target="../diagrams/drawing4.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4.png"/><Relationship Id="rId7" Type="http://schemas.openxmlformats.org/officeDocument/2006/relationships/diagramQuickStyle" Target="../diagrams/quickStyle5.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6.png"/><Relationship Id="rId9" Type="http://schemas.microsoft.com/office/2007/relationships/diagramDrawing" Target="../diagrams/drawing5.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23.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3" y="0"/>
            <a:ext cx="9143997" cy="5143501"/>
          </a:xfrm>
          <a:prstGeom prst="rect">
            <a:avLst/>
          </a:prstGeom>
          <a:noFill/>
          <a:ln>
            <a:noFill/>
          </a:ln>
        </p:spPr>
      </p:pic>
    </p:spTree>
  </p:cSld>
  <p:clrMapOvr>
    <a:masterClrMapping/>
  </p:clrMapOvr>
  <p:transition spd="med">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37B109DA-AC7F-8521-B2F3-119F3ED557C3}"/>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6590AD8B-62FA-9805-4FFF-01E2BCDF3D3B}"/>
              </a:ext>
            </a:extLst>
          </p:cNvPr>
          <p:cNvPicPr preferRelativeResize="0"/>
          <p:nvPr/>
        </p:nvPicPr>
        <p:blipFill>
          <a:blip r:embed="rId3">
            <a:alphaModFix/>
          </a:blip>
          <a:stretch>
            <a:fillRect/>
          </a:stretch>
        </p:blipFill>
        <p:spPr>
          <a:xfrm>
            <a:off x="4996078" y="-4802"/>
            <a:ext cx="4147923" cy="3959499"/>
          </a:xfrm>
          <a:prstGeom prst="rect">
            <a:avLst/>
          </a:prstGeom>
          <a:noFill/>
          <a:ln>
            <a:noFill/>
          </a:ln>
        </p:spPr>
      </p:pic>
      <p:pic>
        <p:nvPicPr>
          <p:cNvPr id="93" name="Google Shape;93;p16">
            <a:extLst>
              <a:ext uri="{FF2B5EF4-FFF2-40B4-BE49-F238E27FC236}">
                <a16:creationId xmlns:a16="http://schemas.microsoft.com/office/drawing/2014/main" id="{84AC00E9-E8BC-B1BD-6409-128BF2C340BC}"/>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FB11678A-4FCF-0296-39DD-F3BFBA65F453}"/>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A8C2A7CC-BCCB-D16A-EA08-6C2043FCCC14}"/>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2</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AFE06248-9A63-0CB2-F40E-C6D1E363A8D2}"/>
              </a:ext>
            </a:extLst>
          </p:cNvPr>
          <p:cNvCxnSpPr/>
          <p:nvPr/>
        </p:nvCxnSpPr>
        <p:spPr>
          <a:xfrm rot="10800000" flipH="1">
            <a:off x="887350" y="705250"/>
            <a:ext cx="2565900" cy="4800"/>
          </a:xfrm>
          <a:prstGeom prst="straightConnector1">
            <a:avLst/>
          </a:prstGeom>
          <a:noFill/>
          <a:ln w="38100" cap="flat" cmpd="sng">
            <a:solidFill>
              <a:srgbClr val="00316C"/>
            </a:solidFill>
            <a:prstDash val="solid"/>
            <a:round/>
            <a:headEnd type="none" w="med" len="med"/>
            <a:tailEnd type="none" w="med" len="med"/>
          </a:ln>
        </p:spPr>
      </p:cxnSp>
      <p:sp>
        <p:nvSpPr>
          <p:cNvPr id="97" name="Google Shape;97;p16">
            <a:extLst>
              <a:ext uri="{FF2B5EF4-FFF2-40B4-BE49-F238E27FC236}">
                <a16:creationId xmlns:a16="http://schemas.microsoft.com/office/drawing/2014/main" id="{2EA91DAF-5B46-378C-44BB-732307F18B6D}"/>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CƠ SỞ LÝ LUẬN</a:t>
            </a:r>
            <a:endParaRPr sz="2450" b="1">
              <a:solidFill>
                <a:srgbClr val="00316C"/>
              </a:solidFill>
              <a:latin typeface="Montserrat"/>
              <a:ea typeface="Montserrat"/>
              <a:cs typeface="Montserrat"/>
              <a:sym typeface="Montserrat"/>
            </a:endParaRPr>
          </a:p>
        </p:txBody>
      </p:sp>
      <p:sp>
        <p:nvSpPr>
          <p:cNvPr id="98" name="Google Shape;98;p16">
            <a:extLst>
              <a:ext uri="{FF2B5EF4-FFF2-40B4-BE49-F238E27FC236}">
                <a16:creationId xmlns:a16="http://schemas.microsoft.com/office/drawing/2014/main" id="{0B0306D7-0ED9-34F9-562F-25F4C0943A44}"/>
              </a:ext>
            </a:extLst>
          </p:cNvPr>
          <p:cNvSpPr txBox="1"/>
          <p:nvPr/>
        </p:nvSpPr>
        <p:spPr>
          <a:xfrm>
            <a:off x="661698" y="904975"/>
            <a:ext cx="6224131"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Mạng noron nhân tạo (ANN)– ưu điểm và nhược điểm</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E43CC78E-D2DB-4E49-3C9E-BA4D494D4BA5}"/>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2.3</a:t>
            </a:r>
            <a:endParaRPr sz="1650" b="1">
              <a:solidFill>
                <a:srgbClr val="00316C"/>
              </a:solidFill>
              <a:latin typeface="Montserrat"/>
              <a:ea typeface="Montserrat"/>
              <a:cs typeface="Montserrat"/>
              <a:sym typeface="Montserrat"/>
            </a:endParaRPr>
          </a:p>
        </p:txBody>
      </p:sp>
      <p:sp>
        <p:nvSpPr>
          <p:cNvPr id="3" name="TextBox 2">
            <a:extLst>
              <a:ext uri="{FF2B5EF4-FFF2-40B4-BE49-F238E27FC236}">
                <a16:creationId xmlns:a16="http://schemas.microsoft.com/office/drawing/2014/main" id="{DE2A435B-F189-3C28-04A2-287BDEFD82D0}"/>
              </a:ext>
            </a:extLst>
          </p:cNvPr>
          <p:cNvSpPr txBox="1"/>
          <p:nvPr/>
        </p:nvSpPr>
        <p:spPr>
          <a:xfrm>
            <a:off x="643532" y="1889573"/>
            <a:ext cx="3513921" cy="2140330"/>
          </a:xfrm>
          <a:prstGeom prst="rect">
            <a:avLst/>
          </a:prstGeom>
          <a:noFill/>
        </p:spPr>
        <p:txBody>
          <a:bodyPr wrap="square">
            <a:spAutoFit/>
          </a:bodyPr>
          <a:lstStyle/>
          <a:p>
            <a:pPr marL="457200" lvl="0" indent="-342900" algn="l" rtl="0">
              <a:lnSpc>
                <a:spcPct val="125000"/>
              </a:lnSpc>
              <a:spcBef>
                <a:spcPts val="0"/>
              </a:spcBef>
              <a:spcAft>
                <a:spcPts val="0"/>
              </a:spcAft>
              <a:buClr>
                <a:srgbClr val="00316C"/>
              </a:buClr>
              <a:buSzPts val="1800"/>
              <a:buFont typeface="Montserrat"/>
              <a:buChar char="-"/>
            </a:pPr>
            <a:r>
              <a:rPr lang="vi-VN" sz="1800">
                <a:solidFill>
                  <a:srgbClr val="00316C"/>
                </a:solidFill>
                <a:latin typeface="Montserrat"/>
                <a:ea typeface="Montserrat"/>
                <a:cs typeface="Montserrat"/>
                <a:sym typeface="Montserrat"/>
              </a:rPr>
              <a:t>ANN học được các mối quan hệ sâu sắc giữa một số lượng lớn biến số dự báo để đưa ra dự báo chính xác về biến mục tiêu</a:t>
            </a:r>
            <a:r>
              <a:rPr lang="en-US" sz="1800">
                <a:solidFill>
                  <a:srgbClr val="00316C"/>
                </a:solidFill>
                <a:latin typeface="Montserrat"/>
                <a:ea typeface="Montserrat"/>
                <a:cs typeface="Montserrat"/>
                <a:sym typeface="Montserrat"/>
              </a:rPr>
              <a:t>.</a:t>
            </a:r>
          </a:p>
        </p:txBody>
      </p:sp>
      <p:sp>
        <p:nvSpPr>
          <p:cNvPr id="7" name="TextBox 6">
            <a:extLst>
              <a:ext uri="{FF2B5EF4-FFF2-40B4-BE49-F238E27FC236}">
                <a16:creationId xmlns:a16="http://schemas.microsoft.com/office/drawing/2014/main" id="{C2F44DC1-7616-40BD-3632-C2ABA6C1BA32}"/>
              </a:ext>
            </a:extLst>
          </p:cNvPr>
          <p:cNvSpPr txBox="1"/>
          <p:nvPr/>
        </p:nvSpPr>
        <p:spPr>
          <a:xfrm>
            <a:off x="4898003" y="2183098"/>
            <a:ext cx="3513922" cy="1477328"/>
          </a:xfrm>
          <a:prstGeom prst="rect">
            <a:avLst/>
          </a:prstGeom>
          <a:noFill/>
        </p:spPr>
        <p:txBody>
          <a:bodyPr wrap="square">
            <a:spAutoFit/>
          </a:bodyPr>
          <a:lstStyle/>
          <a:p>
            <a:pPr marL="285750" indent="-285750">
              <a:buFontTx/>
              <a:buChar char="-"/>
            </a:pPr>
            <a:r>
              <a:rPr lang="en-US" sz="1800">
                <a:solidFill>
                  <a:schemeClr val="accent4">
                    <a:lumMod val="50000"/>
                  </a:schemeClr>
                </a:solidFill>
                <a:latin typeface="Montserrat" panose="00000500000000000000" pitchFamily="2" charset="0"/>
              </a:rPr>
              <a:t>G</a:t>
            </a:r>
            <a:r>
              <a:rPr lang="vi-VN" sz="1800">
                <a:solidFill>
                  <a:schemeClr val="accent4">
                    <a:lumMod val="50000"/>
                  </a:schemeClr>
                </a:solidFill>
                <a:latin typeface="Montserrat" panose="00000500000000000000" pitchFamily="2" charset="0"/>
              </a:rPr>
              <a:t>ặp phải các mẫu dữ liệu chưa từng xuất hiện đủ thường xuyên trong quá trình huấn luyện</a:t>
            </a:r>
            <a:r>
              <a:rPr lang="en-US" sz="1800">
                <a:solidFill>
                  <a:schemeClr val="accent4">
                    <a:lumMod val="50000"/>
                  </a:schemeClr>
                </a:solidFill>
                <a:latin typeface="Montserrat" panose="00000500000000000000" pitchFamily="2" charset="0"/>
              </a:rPr>
              <a:t>.</a:t>
            </a:r>
          </a:p>
          <a:p>
            <a:pPr marL="285750" indent="-285750">
              <a:buFontTx/>
              <a:buChar char="-"/>
            </a:pPr>
            <a:endParaRPr lang="en-US" sz="1800">
              <a:solidFill>
                <a:schemeClr val="accent4">
                  <a:lumMod val="50000"/>
                </a:schemeClr>
              </a:solidFill>
              <a:latin typeface="Montserrat" panose="00000500000000000000" pitchFamily="2" charset="0"/>
            </a:endParaRPr>
          </a:p>
        </p:txBody>
      </p:sp>
      <p:cxnSp>
        <p:nvCxnSpPr>
          <p:cNvPr id="9" name="Straight Connector 8">
            <a:extLst>
              <a:ext uri="{FF2B5EF4-FFF2-40B4-BE49-F238E27FC236}">
                <a16:creationId xmlns:a16="http://schemas.microsoft.com/office/drawing/2014/main" id="{34440BAB-1763-5FCA-B614-9A9E539D76E6}"/>
              </a:ext>
            </a:extLst>
          </p:cNvPr>
          <p:cNvCxnSpPr>
            <a:cxnSpLocks/>
          </p:cNvCxnSpPr>
          <p:nvPr/>
        </p:nvCxnSpPr>
        <p:spPr>
          <a:xfrm>
            <a:off x="4499831" y="1889573"/>
            <a:ext cx="0" cy="1958858"/>
          </a:xfrm>
          <a:prstGeom prst="line">
            <a:avLst/>
          </a:prstGeom>
        </p:spPr>
        <p:style>
          <a:lnRef idx="3">
            <a:schemeClr val="accent1"/>
          </a:lnRef>
          <a:fillRef idx="0">
            <a:schemeClr val="accent1"/>
          </a:fillRef>
          <a:effectRef idx="2">
            <a:schemeClr val="accent1"/>
          </a:effectRef>
          <a:fontRef idx="minor">
            <a:schemeClr val="tx1"/>
          </a:fontRef>
        </p:style>
      </p:cxnSp>
      <p:sp>
        <p:nvSpPr>
          <p:cNvPr id="8" name="Slide Number Placeholder 7">
            <a:extLst>
              <a:ext uri="{FF2B5EF4-FFF2-40B4-BE49-F238E27FC236}">
                <a16:creationId xmlns:a16="http://schemas.microsoft.com/office/drawing/2014/main" id="{AE9C1BCC-B9EC-A41F-25C2-441EE9863225}"/>
              </a:ext>
            </a:extLst>
          </p:cNvPr>
          <p:cNvSpPr>
            <a:spLocks noGrp="1"/>
          </p:cNvSpPr>
          <p:nvPr>
            <p:ph type="sldNum" idx="12"/>
          </p:nvPr>
        </p:nvSpPr>
        <p:spPr/>
        <p:txBody>
          <a:bodyPr/>
          <a:lstStyle/>
          <a:p>
            <a:fld id="{6576285A-A244-40E9-8C01-341B11FF4D23}" type="slidenum">
              <a:rPr lang="en" smtClean="0"/>
              <a:pPr/>
              <a:t>10</a:t>
            </a:fld>
            <a:endParaRPr lang="en"/>
          </a:p>
        </p:txBody>
      </p:sp>
    </p:spTree>
    <p:extLst>
      <p:ext uri="{BB962C8B-B14F-4D97-AF65-F5344CB8AC3E}">
        <p14:creationId xmlns:p14="http://schemas.microsoft.com/office/powerpoint/2010/main" val="302413774"/>
      </p:ext>
    </p:extLst>
  </p:cSld>
  <p:clrMapOvr>
    <a:masterClrMapping/>
  </p:clrMapOvr>
  <p:transition spd="med">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
          <a:extLst>
            <a:ext uri="{FF2B5EF4-FFF2-40B4-BE49-F238E27FC236}">
              <a16:creationId xmlns:a16="http://schemas.microsoft.com/office/drawing/2014/main" id="{2AC1F5B1-53F1-5411-5E34-7A2C614BD629}"/>
            </a:ext>
          </a:extLst>
        </p:cNvPr>
        <p:cNvGrpSpPr/>
        <p:nvPr/>
      </p:nvGrpSpPr>
      <p:grpSpPr>
        <a:xfrm>
          <a:off x="0" y="0"/>
          <a:ext cx="0" cy="0"/>
          <a:chOff x="0" y="0"/>
          <a:chExt cx="0" cy="0"/>
        </a:xfrm>
      </p:grpSpPr>
      <p:pic>
        <p:nvPicPr>
          <p:cNvPr id="69" name="Google Shape;69;p15">
            <a:extLst>
              <a:ext uri="{FF2B5EF4-FFF2-40B4-BE49-F238E27FC236}">
                <a16:creationId xmlns:a16="http://schemas.microsoft.com/office/drawing/2014/main" id="{2AEA9638-3724-CA59-97C8-C6D029752F0F}"/>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70" name="Google Shape;70;p15">
            <a:extLst>
              <a:ext uri="{FF2B5EF4-FFF2-40B4-BE49-F238E27FC236}">
                <a16:creationId xmlns:a16="http://schemas.microsoft.com/office/drawing/2014/main" id="{9FF6405F-A85D-57CA-35F9-81DF3E89ABAA}"/>
              </a:ext>
            </a:extLst>
          </p:cNvPr>
          <p:cNvSpPr/>
          <p:nvPr/>
        </p:nvSpPr>
        <p:spPr>
          <a:xfrm>
            <a:off x="593200" y="330350"/>
            <a:ext cx="1856700" cy="6510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highlight>
                  <a:srgbClr val="85B106"/>
                </a:highlight>
                <a:latin typeface="Montserrat"/>
                <a:ea typeface="Montserrat"/>
                <a:cs typeface="Montserrat"/>
                <a:sym typeface="Montserrat"/>
              </a:rPr>
              <a:t>NỘI DUNG</a:t>
            </a:r>
            <a:endParaRPr sz="2400" b="1">
              <a:solidFill>
                <a:schemeClr val="lt1"/>
              </a:solidFill>
              <a:highlight>
                <a:srgbClr val="85B106"/>
              </a:highlight>
              <a:latin typeface="Montserrat"/>
              <a:ea typeface="Montserrat"/>
              <a:cs typeface="Montserrat"/>
              <a:sym typeface="Montserrat"/>
            </a:endParaRPr>
          </a:p>
        </p:txBody>
      </p:sp>
      <p:sp>
        <p:nvSpPr>
          <p:cNvPr id="71" name="Google Shape;71;p15">
            <a:extLst>
              <a:ext uri="{FF2B5EF4-FFF2-40B4-BE49-F238E27FC236}">
                <a16:creationId xmlns:a16="http://schemas.microsoft.com/office/drawing/2014/main" id="{60D1B4FE-BA09-B822-2EA8-6613E1A4E9E1}"/>
              </a:ext>
            </a:extLst>
          </p:cNvPr>
          <p:cNvSpPr txBox="1"/>
          <p:nvPr/>
        </p:nvSpPr>
        <p:spPr>
          <a:xfrm>
            <a:off x="2449900" y="378800"/>
            <a:ext cx="513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00316C"/>
                </a:solidFill>
                <a:latin typeface="Montserrat"/>
                <a:ea typeface="Montserrat"/>
                <a:cs typeface="Montserrat"/>
                <a:sym typeface="Montserrat"/>
              </a:rPr>
              <a:t>TRÌNH BÀY</a:t>
            </a:r>
            <a:endParaRPr sz="2400" b="1">
              <a:solidFill>
                <a:srgbClr val="00316C"/>
              </a:solidFill>
              <a:latin typeface="Montserrat"/>
              <a:ea typeface="Montserrat"/>
              <a:cs typeface="Montserrat"/>
              <a:sym typeface="Montserrat"/>
            </a:endParaRPr>
          </a:p>
        </p:txBody>
      </p:sp>
      <p:pic>
        <p:nvPicPr>
          <p:cNvPr id="72" name="Google Shape;72;p15">
            <a:extLst>
              <a:ext uri="{FF2B5EF4-FFF2-40B4-BE49-F238E27FC236}">
                <a16:creationId xmlns:a16="http://schemas.microsoft.com/office/drawing/2014/main" id="{5DC3ECCC-FFBB-6E93-953D-9E1F1E31DA10}"/>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73" name="Google Shape;73;p15">
            <a:extLst>
              <a:ext uri="{FF2B5EF4-FFF2-40B4-BE49-F238E27FC236}">
                <a16:creationId xmlns:a16="http://schemas.microsoft.com/office/drawing/2014/main" id="{C128DE31-3C44-BBCD-992D-9C2801897101}"/>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01</a:t>
            </a:r>
            <a:endParaRPr sz="900" b="1">
              <a:solidFill>
                <a:srgbClr val="00316C"/>
              </a:solidFill>
              <a:latin typeface="Montserrat"/>
              <a:ea typeface="Montserrat"/>
              <a:cs typeface="Montserrat"/>
              <a:sym typeface="Montserrat"/>
            </a:endParaRPr>
          </a:p>
        </p:txBody>
      </p:sp>
      <p:sp>
        <p:nvSpPr>
          <p:cNvPr id="74" name="Google Shape;74;p15">
            <a:extLst>
              <a:ext uri="{FF2B5EF4-FFF2-40B4-BE49-F238E27FC236}">
                <a16:creationId xmlns:a16="http://schemas.microsoft.com/office/drawing/2014/main" id="{D82F91CF-DEE7-B65E-2C0C-C0C58CBE31BC}"/>
              </a:ext>
            </a:extLst>
          </p:cNvPr>
          <p:cNvSpPr/>
          <p:nvPr/>
        </p:nvSpPr>
        <p:spPr>
          <a:xfrm>
            <a:off x="579025" y="153862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1</a:t>
            </a:r>
            <a:endParaRPr sz="1600">
              <a:solidFill>
                <a:schemeClr val="lt1"/>
              </a:solidFill>
              <a:latin typeface="Montserrat SemiBold"/>
              <a:ea typeface="Montserrat SemiBold"/>
              <a:cs typeface="Montserrat SemiBold"/>
              <a:sym typeface="Montserrat SemiBold"/>
            </a:endParaRPr>
          </a:p>
        </p:txBody>
      </p:sp>
      <p:sp>
        <p:nvSpPr>
          <p:cNvPr id="75" name="Google Shape;75;p15">
            <a:extLst>
              <a:ext uri="{FF2B5EF4-FFF2-40B4-BE49-F238E27FC236}">
                <a16:creationId xmlns:a16="http://schemas.microsoft.com/office/drawing/2014/main" id="{A9A1A2A3-070D-BB60-7345-C9A43FCA86E5}"/>
              </a:ext>
            </a:extLst>
          </p:cNvPr>
          <p:cNvSpPr/>
          <p:nvPr/>
        </p:nvSpPr>
        <p:spPr>
          <a:xfrm>
            <a:off x="579025" y="22222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2</a:t>
            </a:r>
            <a:endParaRPr sz="1600">
              <a:solidFill>
                <a:schemeClr val="lt1"/>
              </a:solidFill>
              <a:latin typeface="Montserrat SemiBold"/>
              <a:ea typeface="Montserrat SemiBold"/>
              <a:cs typeface="Montserrat SemiBold"/>
              <a:sym typeface="Montserrat SemiBold"/>
            </a:endParaRPr>
          </a:p>
        </p:txBody>
      </p:sp>
      <p:sp>
        <p:nvSpPr>
          <p:cNvPr id="76" name="Google Shape;76;p15">
            <a:extLst>
              <a:ext uri="{FF2B5EF4-FFF2-40B4-BE49-F238E27FC236}">
                <a16:creationId xmlns:a16="http://schemas.microsoft.com/office/drawing/2014/main" id="{781A7827-93C0-4775-FE26-128B7ABE190E}"/>
              </a:ext>
            </a:extLst>
          </p:cNvPr>
          <p:cNvSpPr/>
          <p:nvPr/>
        </p:nvSpPr>
        <p:spPr>
          <a:xfrm>
            <a:off x="579025" y="294247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3 </a:t>
            </a:r>
            <a:r>
              <a:rPr lang="en"/>
              <a:t>       </a:t>
            </a:r>
            <a:endParaRPr/>
          </a:p>
        </p:txBody>
      </p:sp>
      <p:sp>
        <p:nvSpPr>
          <p:cNvPr id="77" name="Google Shape;77;p15">
            <a:extLst>
              <a:ext uri="{FF2B5EF4-FFF2-40B4-BE49-F238E27FC236}">
                <a16:creationId xmlns:a16="http://schemas.microsoft.com/office/drawing/2014/main" id="{A45B1268-2C99-C73B-3CA9-00A69A910E4F}"/>
              </a:ext>
            </a:extLst>
          </p:cNvPr>
          <p:cNvSpPr/>
          <p:nvPr/>
        </p:nvSpPr>
        <p:spPr>
          <a:xfrm>
            <a:off x="579025" y="36627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4</a:t>
            </a:r>
            <a:endParaRPr sz="1600">
              <a:solidFill>
                <a:schemeClr val="lt1"/>
              </a:solidFill>
              <a:latin typeface="Montserrat SemiBold"/>
              <a:ea typeface="Montserrat SemiBold"/>
              <a:cs typeface="Montserrat SemiBold"/>
              <a:sym typeface="Montserrat SemiBold"/>
            </a:endParaRPr>
          </a:p>
        </p:txBody>
      </p:sp>
      <p:sp>
        <p:nvSpPr>
          <p:cNvPr id="78" name="Google Shape;78;p15">
            <a:extLst>
              <a:ext uri="{FF2B5EF4-FFF2-40B4-BE49-F238E27FC236}">
                <a16:creationId xmlns:a16="http://schemas.microsoft.com/office/drawing/2014/main" id="{989B6D50-D010-F8E6-A551-729DC502D4C9}"/>
              </a:ext>
            </a:extLst>
          </p:cNvPr>
          <p:cNvSpPr/>
          <p:nvPr/>
        </p:nvSpPr>
        <p:spPr>
          <a:xfrm>
            <a:off x="4267700" y="15386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5</a:t>
            </a:r>
            <a:endParaRPr sz="1600">
              <a:solidFill>
                <a:schemeClr val="lt1"/>
              </a:solidFill>
              <a:latin typeface="Montserrat SemiBold"/>
              <a:ea typeface="Montserrat SemiBold"/>
              <a:cs typeface="Montserrat SemiBold"/>
              <a:sym typeface="Montserrat SemiBold"/>
            </a:endParaRPr>
          </a:p>
        </p:txBody>
      </p:sp>
      <p:sp>
        <p:nvSpPr>
          <p:cNvPr id="79" name="Google Shape;79;p15">
            <a:extLst>
              <a:ext uri="{FF2B5EF4-FFF2-40B4-BE49-F238E27FC236}">
                <a16:creationId xmlns:a16="http://schemas.microsoft.com/office/drawing/2014/main" id="{E76E2296-BEE8-2913-4BE1-017E8E8C085B}"/>
              </a:ext>
            </a:extLst>
          </p:cNvPr>
          <p:cNvSpPr/>
          <p:nvPr/>
        </p:nvSpPr>
        <p:spPr>
          <a:xfrm>
            <a:off x="4267700" y="222222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6</a:t>
            </a:r>
            <a:r>
              <a:rPr lang="en"/>
              <a:t>       </a:t>
            </a:r>
            <a:endParaRPr/>
          </a:p>
        </p:txBody>
      </p:sp>
      <p:sp>
        <p:nvSpPr>
          <p:cNvPr id="80" name="Google Shape;80;p15">
            <a:extLst>
              <a:ext uri="{FF2B5EF4-FFF2-40B4-BE49-F238E27FC236}">
                <a16:creationId xmlns:a16="http://schemas.microsoft.com/office/drawing/2014/main" id="{32C53E66-9E2E-CD28-4875-95EF88AC75D8}"/>
              </a:ext>
            </a:extLst>
          </p:cNvPr>
          <p:cNvSpPr txBox="1"/>
          <p:nvPr/>
        </p:nvSpPr>
        <p:spPr>
          <a:xfrm>
            <a:off x="1066350" y="1503375"/>
            <a:ext cx="512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a:solidFill>
                  <a:srgbClr val="00316C"/>
                </a:solidFill>
                <a:latin typeface="Montserrat SemiBold"/>
                <a:ea typeface="Montserrat SemiBold"/>
                <a:cs typeface="Montserrat SemiBold"/>
                <a:sym typeface="Montserrat SemiBold"/>
              </a:rPr>
              <a:t>GIỚI THIỆU</a:t>
            </a:r>
            <a:endParaRPr sz="1800">
              <a:solidFill>
                <a:srgbClr val="00316C"/>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sz="1800">
              <a:solidFill>
                <a:srgbClr val="00316C"/>
              </a:solidFill>
              <a:latin typeface="Montserrat SemiBold"/>
              <a:ea typeface="Montserrat SemiBold"/>
              <a:cs typeface="Montserrat SemiBold"/>
              <a:sym typeface="Montserrat SemiBold"/>
            </a:endParaRPr>
          </a:p>
        </p:txBody>
      </p:sp>
      <p:sp>
        <p:nvSpPr>
          <p:cNvPr id="81" name="Google Shape;81;p15">
            <a:extLst>
              <a:ext uri="{FF2B5EF4-FFF2-40B4-BE49-F238E27FC236}">
                <a16:creationId xmlns:a16="http://schemas.microsoft.com/office/drawing/2014/main" id="{A888D03A-2691-9883-E2AD-E19D8058708E}"/>
              </a:ext>
            </a:extLst>
          </p:cNvPr>
          <p:cNvSpPr txBox="1"/>
          <p:nvPr/>
        </p:nvSpPr>
        <p:spPr>
          <a:xfrm>
            <a:off x="1066350" y="2202288"/>
            <a:ext cx="2678714"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CƠ SỞ LÝ LUẬN</a:t>
            </a:r>
            <a:endParaRPr sz="1800">
              <a:solidFill>
                <a:srgbClr val="00316C"/>
              </a:solidFill>
              <a:latin typeface="Montserrat SemiBold"/>
              <a:ea typeface="Montserrat SemiBold"/>
              <a:cs typeface="Montserrat SemiBold"/>
              <a:sym typeface="Montserrat SemiBold"/>
            </a:endParaRPr>
          </a:p>
        </p:txBody>
      </p:sp>
      <p:sp>
        <p:nvSpPr>
          <p:cNvPr id="82" name="Google Shape;82;p15">
            <a:extLst>
              <a:ext uri="{FF2B5EF4-FFF2-40B4-BE49-F238E27FC236}">
                <a16:creationId xmlns:a16="http://schemas.microsoft.com/office/drawing/2014/main" id="{A22F578C-AD7C-2B4F-AEE7-837036A45F92}"/>
              </a:ext>
            </a:extLst>
          </p:cNvPr>
          <p:cNvSpPr txBox="1"/>
          <p:nvPr/>
        </p:nvSpPr>
        <p:spPr>
          <a:xfrm>
            <a:off x="1066350" y="2913325"/>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PP NGHIÊN CỨU</a:t>
            </a:r>
            <a:endParaRPr sz="1800">
              <a:solidFill>
                <a:srgbClr val="00316C"/>
              </a:solidFill>
              <a:latin typeface="Montserrat SemiBold"/>
              <a:ea typeface="Montserrat SemiBold"/>
              <a:cs typeface="Montserrat SemiBold"/>
              <a:sym typeface="Montserrat SemiBold"/>
            </a:endParaRPr>
          </a:p>
        </p:txBody>
      </p:sp>
      <p:sp>
        <p:nvSpPr>
          <p:cNvPr id="83" name="Google Shape;83;p15">
            <a:extLst>
              <a:ext uri="{FF2B5EF4-FFF2-40B4-BE49-F238E27FC236}">
                <a16:creationId xmlns:a16="http://schemas.microsoft.com/office/drawing/2014/main" id="{ED181A43-B36C-E86D-F65A-6C50FFCF656D}"/>
              </a:ext>
            </a:extLst>
          </p:cNvPr>
          <p:cNvSpPr txBox="1"/>
          <p:nvPr/>
        </p:nvSpPr>
        <p:spPr>
          <a:xfrm>
            <a:off x="1066350" y="3652225"/>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CHUYÊN GIA</a:t>
            </a:r>
            <a:endParaRPr sz="1800">
              <a:solidFill>
                <a:srgbClr val="00316C"/>
              </a:solidFill>
              <a:latin typeface="Montserrat SemiBold"/>
              <a:ea typeface="Montserrat SemiBold"/>
              <a:cs typeface="Montserrat SemiBold"/>
              <a:sym typeface="Montserrat SemiBold"/>
            </a:endParaRPr>
          </a:p>
        </p:txBody>
      </p:sp>
      <p:sp>
        <p:nvSpPr>
          <p:cNvPr id="84" name="Google Shape;84;p15">
            <a:extLst>
              <a:ext uri="{FF2B5EF4-FFF2-40B4-BE49-F238E27FC236}">
                <a16:creationId xmlns:a16="http://schemas.microsoft.com/office/drawing/2014/main" id="{E7CFD081-BA3B-BCA0-EFC3-E65D0085CA40}"/>
              </a:ext>
            </a:extLst>
          </p:cNvPr>
          <p:cNvSpPr txBox="1"/>
          <p:nvPr/>
        </p:nvSpPr>
        <p:spPr>
          <a:xfrm>
            <a:off x="4694291" y="1371271"/>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CÁC MÔ HÌNH </a:t>
            </a:r>
            <a:br>
              <a:rPr lang="en" sz="1800">
                <a:solidFill>
                  <a:srgbClr val="00316C"/>
                </a:solidFill>
                <a:latin typeface="Montserrat SemiBold"/>
                <a:ea typeface="Montserrat SemiBold"/>
                <a:cs typeface="Montserrat SemiBold"/>
                <a:sym typeface="Montserrat SemiBold"/>
              </a:rPr>
            </a:br>
            <a:r>
              <a:rPr lang="en" sz="1800">
                <a:solidFill>
                  <a:srgbClr val="00316C"/>
                </a:solidFill>
                <a:latin typeface="Montserrat SemiBold"/>
                <a:ea typeface="Montserrat SemiBold"/>
                <a:cs typeface="Montserrat SemiBold"/>
                <a:sym typeface="Montserrat SemiBold"/>
              </a:rPr>
              <a:t>HỌC MÁY CHUYÊN SÂU</a:t>
            </a:r>
            <a:endParaRPr sz="1800">
              <a:solidFill>
                <a:srgbClr val="00316C"/>
              </a:solidFill>
              <a:latin typeface="Montserrat SemiBold"/>
              <a:ea typeface="Montserrat SemiBold"/>
              <a:cs typeface="Montserrat SemiBold"/>
              <a:sym typeface="Montserrat SemiBold"/>
            </a:endParaRPr>
          </a:p>
        </p:txBody>
      </p:sp>
      <p:sp>
        <p:nvSpPr>
          <p:cNvPr id="85" name="Google Shape;85;p15">
            <a:extLst>
              <a:ext uri="{FF2B5EF4-FFF2-40B4-BE49-F238E27FC236}">
                <a16:creationId xmlns:a16="http://schemas.microsoft.com/office/drawing/2014/main" id="{36E01C18-5275-208C-6969-F030D69A947D}"/>
              </a:ext>
            </a:extLst>
          </p:cNvPr>
          <p:cNvSpPr txBox="1"/>
          <p:nvPr/>
        </p:nvSpPr>
        <p:spPr>
          <a:xfrm>
            <a:off x="4694291" y="2085475"/>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KHẢ NĂNG DỰ ĐOÁN CỦA</a:t>
            </a:r>
            <a:br>
              <a:rPr lang="en" sz="1800">
                <a:solidFill>
                  <a:srgbClr val="00316C"/>
                </a:solidFill>
                <a:latin typeface="Montserrat SemiBold"/>
                <a:ea typeface="Montserrat SemiBold"/>
                <a:cs typeface="Montserrat SemiBold"/>
                <a:sym typeface="Montserrat SemiBold"/>
              </a:rPr>
            </a:br>
            <a:r>
              <a:rPr lang="en" sz="1800">
                <a:solidFill>
                  <a:srgbClr val="00316C"/>
                </a:solidFill>
                <a:latin typeface="Montserrat SemiBold"/>
                <a:ea typeface="Montserrat SemiBold"/>
                <a:cs typeface="Montserrat SemiBold"/>
                <a:sym typeface="Montserrat SemiBold"/>
              </a:rPr>
              <a:t>LLM ĐẾN ĐÂU?</a:t>
            </a:r>
            <a:endParaRPr sz="1800">
              <a:solidFill>
                <a:srgbClr val="00316C"/>
              </a:solidFill>
              <a:latin typeface="Montserrat SemiBold"/>
              <a:ea typeface="Montserrat SemiBold"/>
              <a:cs typeface="Montserrat SemiBold"/>
              <a:sym typeface="Montserrat SemiBold"/>
            </a:endParaRPr>
          </a:p>
        </p:txBody>
      </p:sp>
      <p:sp>
        <p:nvSpPr>
          <p:cNvPr id="86" name="Google Shape;86;p15">
            <a:extLst>
              <a:ext uri="{FF2B5EF4-FFF2-40B4-BE49-F238E27FC236}">
                <a16:creationId xmlns:a16="http://schemas.microsoft.com/office/drawing/2014/main" id="{D2B4B740-9F91-BA92-7B40-C06BB6802009}"/>
              </a:ext>
            </a:extLst>
          </p:cNvPr>
          <p:cNvSpPr/>
          <p:nvPr/>
        </p:nvSpPr>
        <p:spPr>
          <a:xfrm>
            <a:off x="4267700" y="29238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7</a:t>
            </a:r>
            <a:endParaRPr sz="1600">
              <a:solidFill>
                <a:schemeClr val="lt1"/>
              </a:solidFill>
              <a:latin typeface="Montserrat SemiBold"/>
              <a:ea typeface="Montserrat SemiBold"/>
              <a:cs typeface="Montserrat SemiBold"/>
              <a:sym typeface="Montserrat SemiBold"/>
            </a:endParaRPr>
          </a:p>
        </p:txBody>
      </p:sp>
      <p:sp>
        <p:nvSpPr>
          <p:cNvPr id="87" name="Google Shape;87;p15">
            <a:extLst>
              <a:ext uri="{FF2B5EF4-FFF2-40B4-BE49-F238E27FC236}">
                <a16:creationId xmlns:a16="http://schemas.microsoft.com/office/drawing/2014/main" id="{4BBEBDD8-5CDD-B4D3-0D58-3AB9F64DB5A4}"/>
              </a:ext>
            </a:extLst>
          </p:cNvPr>
          <p:cNvSpPr txBox="1"/>
          <p:nvPr/>
        </p:nvSpPr>
        <p:spPr>
          <a:xfrm>
            <a:off x="4667040" y="2809243"/>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00316C"/>
                </a:solidFill>
                <a:latin typeface="Montserrat SemiBold"/>
                <a:ea typeface="Montserrat SemiBold"/>
                <a:cs typeface="Montserrat SemiBold"/>
                <a:sym typeface="Montserrat SemiBold"/>
              </a:rPr>
              <a:t>CÁC BÀI KIỂM TRA </a:t>
            </a:r>
            <a:br>
              <a:rPr lang="en-US" sz="1800">
                <a:solidFill>
                  <a:srgbClr val="00316C"/>
                </a:solidFill>
                <a:latin typeface="Montserrat SemiBold"/>
                <a:ea typeface="Montserrat SemiBold"/>
                <a:cs typeface="Montserrat SemiBold"/>
                <a:sym typeface="Montserrat SemiBold"/>
              </a:rPr>
            </a:br>
            <a:r>
              <a:rPr lang="en-US" sz="1800">
                <a:solidFill>
                  <a:srgbClr val="00316C"/>
                </a:solidFill>
                <a:latin typeface="Montserrat SemiBold"/>
                <a:ea typeface="Montserrat SemiBold"/>
                <a:cs typeface="Montserrat SemiBold"/>
                <a:sym typeface="Montserrat SemiBold"/>
              </a:rPr>
              <a:t>ĐỊNH GIÁ TÀI SẢN?</a:t>
            </a:r>
            <a:endParaRPr sz="1800">
              <a:solidFill>
                <a:srgbClr val="00316C"/>
              </a:solidFill>
              <a:latin typeface="Montserrat SemiBold"/>
              <a:ea typeface="Montserrat SemiBold"/>
              <a:cs typeface="Montserrat SemiBold"/>
              <a:sym typeface="Montserrat SemiBold"/>
            </a:endParaRPr>
          </a:p>
        </p:txBody>
      </p:sp>
      <p:sp>
        <p:nvSpPr>
          <p:cNvPr id="2" name="Google Shape;79;p15">
            <a:extLst>
              <a:ext uri="{FF2B5EF4-FFF2-40B4-BE49-F238E27FC236}">
                <a16:creationId xmlns:a16="http://schemas.microsoft.com/office/drawing/2014/main" id="{9667A92E-EB3F-E7FB-20D2-34C67375D151}"/>
              </a:ext>
            </a:extLst>
          </p:cNvPr>
          <p:cNvSpPr/>
          <p:nvPr/>
        </p:nvSpPr>
        <p:spPr>
          <a:xfrm>
            <a:off x="4275654" y="3631683"/>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8</a:t>
            </a:r>
            <a:r>
              <a:rPr lang="en"/>
              <a:t>       </a:t>
            </a:r>
            <a:endParaRPr/>
          </a:p>
        </p:txBody>
      </p:sp>
      <p:sp>
        <p:nvSpPr>
          <p:cNvPr id="3" name="Google Shape;85;p15">
            <a:extLst>
              <a:ext uri="{FF2B5EF4-FFF2-40B4-BE49-F238E27FC236}">
                <a16:creationId xmlns:a16="http://schemas.microsoft.com/office/drawing/2014/main" id="{B78838D4-FC96-B683-6A68-B702E2CE6C26}"/>
              </a:ext>
            </a:extLst>
          </p:cNvPr>
          <p:cNvSpPr txBox="1"/>
          <p:nvPr/>
        </p:nvSpPr>
        <p:spPr>
          <a:xfrm>
            <a:off x="4667040" y="3624362"/>
            <a:ext cx="51258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KẾT LUẬN</a:t>
            </a:r>
            <a:endParaRPr sz="1800">
              <a:solidFill>
                <a:srgbClr val="00316C"/>
              </a:solidFill>
              <a:latin typeface="Montserrat SemiBold"/>
              <a:ea typeface="Montserrat SemiBold"/>
              <a:cs typeface="Montserrat SemiBold"/>
              <a:sym typeface="Montserrat SemiBold"/>
            </a:endParaRPr>
          </a:p>
        </p:txBody>
      </p:sp>
      <p:sp>
        <p:nvSpPr>
          <p:cNvPr id="8" name="Slide Number Placeholder 7">
            <a:extLst>
              <a:ext uri="{FF2B5EF4-FFF2-40B4-BE49-F238E27FC236}">
                <a16:creationId xmlns:a16="http://schemas.microsoft.com/office/drawing/2014/main" id="{AEF8FCD8-C9F9-E27A-EE0A-59B0844C5C70}"/>
              </a:ext>
            </a:extLst>
          </p:cNvPr>
          <p:cNvSpPr>
            <a:spLocks noGrp="1"/>
          </p:cNvSpPr>
          <p:nvPr>
            <p:ph type="sldNum" idx="12"/>
          </p:nvPr>
        </p:nvSpPr>
        <p:spPr/>
        <p:txBody>
          <a:bodyPr/>
          <a:lstStyle/>
          <a:p>
            <a:fld id="{6576285A-A244-40E9-8C01-341B11FF4D23}" type="slidenum">
              <a:rPr lang="en" smtClean="0"/>
              <a:pPr/>
              <a:t>11</a:t>
            </a:fld>
            <a:endParaRPr lang="en"/>
          </a:p>
        </p:txBody>
      </p:sp>
    </p:spTree>
    <p:extLst>
      <p:ext uri="{BB962C8B-B14F-4D97-AF65-F5344CB8AC3E}">
        <p14:creationId xmlns:p14="http://schemas.microsoft.com/office/powerpoint/2010/main" val="3335583444"/>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EE9F765B-A54B-1A12-F588-FE95341C7438}"/>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CC00393E-AB98-111F-FEFB-FEC3DA62B708}"/>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97" name="Google Shape;97;p16">
            <a:extLst>
              <a:ext uri="{FF2B5EF4-FFF2-40B4-BE49-F238E27FC236}">
                <a16:creationId xmlns:a16="http://schemas.microsoft.com/office/drawing/2014/main" id="{EAD64E11-8E8C-10CE-5933-FF0CF353B78A}"/>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PP NGHIÊN CỨU</a:t>
            </a:r>
            <a:endParaRPr sz="2450" b="1">
              <a:solidFill>
                <a:srgbClr val="00316C"/>
              </a:solidFill>
              <a:latin typeface="Montserrat"/>
              <a:ea typeface="Montserrat"/>
              <a:cs typeface="Montserrat"/>
              <a:sym typeface="Montserrat"/>
            </a:endParaRPr>
          </a:p>
        </p:txBody>
      </p:sp>
      <p:pic>
        <p:nvPicPr>
          <p:cNvPr id="93" name="Google Shape;93;p16">
            <a:extLst>
              <a:ext uri="{FF2B5EF4-FFF2-40B4-BE49-F238E27FC236}">
                <a16:creationId xmlns:a16="http://schemas.microsoft.com/office/drawing/2014/main" id="{AFE6A843-C8DC-1A45-951D-CD08754C0E9C}"/>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AB295F62-7F2C-EC2A-DA0E-0FDDB9C23956}"/>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4D5594C6-968D-FA16-6133-D72574AF1502}"/>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3</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11F55113-6FC1-1092-8E60-0AAD750B16BC}"/>
              </a:ext>
            </a:extLst>
          </p:cNvPr>
          <p:cNvCxnSpPr>
            <a:cxnSpLocks/>
          </p:cNvCxnSpPr>
          <p:nvPr/>
        </p:nvCxnSpPr>
        <p:spPr>
          <a:xfrm>
            <a:off x="887350" y="710050"/>
            <a:ext cx="2748843"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C5154031-8C72-3F84-9A44-DB67F63D65AB}"/>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Phân tích BCTC &amp; Dự đoán thu nhập</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6E6AE849-F61E-D4A1-6DB0-DE2E61A10CC5}"/>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3.1</a:t>
            </a:r>
            <a:endParaRPr sz="1650" b="1">
              <a:solidFill>
                <a:srgbClr val="00316C"/>
              </a:solidFill>
              <a:latin typeface="Montserrat"/>
              <a:ea typeface="Montserrat"/>
              <a:cs typeface="Montserrat"/>
              <a:sym typeface="Montserrat"/>
            </a:endParaRPr>
          </a:p>
        </p:txBody>
      </p:sp>
      <p:sp>
        <p:nvSpPr>
          <p:cNvPr id="3" name="TextBox 2">
            <a:extLst>
              <a:ext uri="{FF2B5EF4-FFF2-40B4-BE49-F238E27FC236}">
                <a16:creationId xmlns:a16="http://schemas.microsoft.com/office/drawing/2014/main" id="{F5853914-B8D1-939C-77F8-C68EC0FD6337}"/>
              </a:ext>
            </a:extLst>
          </p:cNvPr>
          <p:cNvSpPr txBox="1"/>
          <p:nvPr/>
        </p:nvSpPr>
        <p:spPr>
          <a:xfrm>
            <a:off x="-191468" y="1645389"/>
            <a:ext cx="4906478" cy="828945"/>
          </a:xfrm>
          <a:prstGeom prst="rect">
            <a:avLst/>
          </a:prstGeom>
          <a:noFill/>
        </p:spPr>
        <p:txBody>
          <a:bodyPr wrap="square">
            <a:spAutoFit/>
          </a:bodyPr>
          <a:lstStyle/>
          <a:p>
            <a:pPr marL="114300" lvl="0" algn="ctr" rtl="0">
              <a:lnSpc>
                <a:spcPct val="125000"/>
              </a:lnSpc>
              <a:spcBef>
                <a:spcPts val="0"/>
              </a:spcBef>
              <a:spcAft>
                <a:spcPts val="0"/>
              </a:spcAft>
              <a:buClr>
                <a:srgbClr val="00316C"/>
              </a:buClr>
              <a:buSzPts val="1800"/>
            </a:pPr>
            <a:r>
              <a:rPr lang="en-US" sz="2000" b="1">
                <a:solidFill>
                  <a:srgbClr val="00316C"/>
                </a:solidFill>
                <a:latin typeface="Montserrat"/>
                <a:ea typeface="Montserrat"/>
                <a:cs typeface="Montserrat"/>
                <a:sym typeface="Montserrat"/>
              </a:rPr>
              <a:t>PHÂN TÍCH BÁO CÁO </a:t>
            </a:r>
            <a:br>
              <a:rPr lang="en-US" sz="2000" b="1">
                <a:solidFill>
                  <a:srgbClr val="00316C"/>
                </a:solidFill>
                <a:latin typeface="Montserrat"/>
                <a:ea typeface="Montserrat"/>
                <a:cs typeface="Montserrat"/>
                <a:sym typeface="Montserrat"/>
              </a:rPr>
            </a:br>
            <a:r>
              <a:rPr lang="en-US" sz="2000" b="1">
                <a:solidFill>
                  <a:srgbClr val="00316C"/>
                </a:solidFill>
                <a:latin typeface="Montserrat"/>
                <a:ea typeface="Montserrat"/>
                <a:cs typeface="Montserrat"/>
                <a:sym typeface="Montserrat"/>
              </a:rPr>
              <a:t>TÀI CHÍNH</a:t>
            </a:r>
          </a:p>
        </p:txBody>
      </p:sp>
      <p:sp>
        <p:nvSpPr>
          <p:cNvPr id="4" name="TextBox 3">
            <a:extLst>
              <a:ext uri="{FF2B5EF4-FFF2-40B4-BE49-F238E27FC236}">
                <a16:creationId xmlns:a16="http://schemas.microsoft.com/office/drawing/2014/main" id="{45101F2B-8ECE-1683-3D4C-AFD6EB1F1DB8}"/>
              </a:ext>
            </a:extLst>
          </p:cNvPr>
          <p:cNvSpPr txBox="1"/>
          <p:nvPr/>
        </p:nvSpPr>
        <p:spPr>
          <a:xfrm>
            <a:off x="-191468" y="3515275"/>
            <a:ext cx="4906478" cy="444224"/>
          </a:xfrm>
          <a:prstGeom prst="rect">
            <a:avLst/>
          </a:prstGeom>
          <a:noFill/>
        </p:spPr>
        <p:txBody>
          <a:bodyPr wrap="square">
            <a:spAutoFit/>
          </a:bodyPr>
          <a:lstStyle/>
          <a:p>
            <a:pPr marL="114300" lvl="0" algn="ctr" rtl="0">
              <a:lnSpc>
                <a:spcPct val="125000"/>
              </a:lnSpc>
              <a:spcBef>
                <a:spcPts val="0"/>
              </a:spcBef>
              <a:spcAft>
                <a:spcPts val="0"/>
              </a:spcAft>
              <a:buClr>
                <a:srgbClr val="00316C"/>
              </a:buClr>
              <a:buSzPts val="1800"/>
            </a:pPr>
            <a:r>
              <a:rPr lang="en-US" sz="2000" b="1">
                <a:solidFill>
                  <a:schemeClr val="accent4">
                    <a:lumMod val="50000"/>
                  </a:schemeClr>
                </a:solidFill>
                <a:latin typeface="Montserrat"/>
                <a:ea typeface="Montserrat"/>
                <a:cs typeface="Montserrat"/>
                <a:sym typeface="Montserrat"/>
              </a:rPr>
              <a:t>DỰ ĐOÁN THU NHẬP</a:t>
            </a:r>
          </a:p>
        </p:txBody>
      </p:sp>
      <p:sp>
        <p:nvSpPr>
          <p:cNvPr id="5" name="TextBox 4">
            <a:extLst>
              <a:ext uri="{FF2B5EF4-FFF2-40B4-BE49-F238E27FC236}">
                <a16:creationId xmlns:a16="http://schemas.microsoft.com/office/drawing/2014/main" id="{153F1904-9E20-4D52-8D6A-D01F0E399420}"/>
              </a:ext>
            </a:extLst>
          </p:cNvPr>
          <p:cNvSpPr txBox="1"/>
          <p:nvPr/>
        </p:nvSpPr>
        <p:spPr>
          <a:xfrm>
            <a:off x="4715009" y="1382290"/>
            <a:ext cx="3180635" cy="755335"/>
          </a:xfrm>
          <a:prstGeom prst="rect">
            <a:avLst/>
          </a:prstGeom>
          <a:noFill/>
        </p:spPr>
        <p:txBody>
          <a:bodyPr wrap="square">
            <a:spAutoFit/>
          </a:bodyPr>
          <a:lstStyle/>
          <a:p>
            <a:pPr marL="114300" lvl="0" rtl="0">
              <a:lnSpc>
                <a:spcPct val="125000"/>
              </a:lnSpc>
              <a:spcBef>
                <a:spcPts val="0"/>
              </a:spcBef>
              <a:spcAft>
                <a:spcPts val="0"/>
              </a:spcAft>
              <a:buClr>
                <a:srgbClr val="00316C"/>
              </a:buClr>
              <a:buSzPts val="1800"/>
            </a:pPr>
            <a:r>
              <a:rPr lang="en-US" sz="1800">
                <a:solidFill>
                  <a:srgbClr val="00316C"/>
                </a:solidFill>
                <a:latin typeface="Montserrat"/>
                <a:ea typeface="Montserrat"/>
                <a:cs typeface="Montserrat"/>
                <a:sym typeface="Montserrat"/>
              </a:rPr>
              <a:t>Ý nghĩa quan trọng nhưng rất </a:t>
            </a:r>
            <a:r>
              <a:rPr lang="en-US" sz="1800" b="1">
                <a:solidFill>
                  <a:srgbClr val="00316C"/>
                </a:solidFill>
                <a:latin typeface="Montserrat"/>
                <a:ea typeface="Montserrat"/>
                <a:cs typeface="Montserrat"/>
                <a:sym typeface="Montserrat"/>
              </a:rPr>
              <a:t>khó dự đoán</a:t>
            </a:r>
            <a:r>
              <a:rPr lang="en-US" sz="1800">
                <a:solidFill>
                  <a:srgbClr val="00316C"/>
                </a:solidFill>
                <a:latin typeface="Montserrat"/>
                <a:ea typeface="Montserrat"/>
                <a:cs typeface="Montserrat"/>
                <a:sym typeface="Montserrat"/>
              </a:rPr>
              <a:t>.</a:t>
            </a:r>
          </a:p>
        </p:txBody>
      </p:sp>
      <p:sp>
        <p:nvSpPr>
          <p:cNvPr id="6" name="Arrow: Down 5">
            <a:extLst>
              <a:ext uri="{FF2B5EF4-FFF2-40B4-BE49-F238E27FC236}">
                <a16:creationId xmlns:a16="http://schemas.microsoft.com/office/drawing/2014/main" id="{B17A345C-CA70-6C39-5E4D-3319D9CBED47}"/>
              </a:ext>
            </a:extLst>
          </p:cNvPr>
          <p:cNvSpPr/>
          <p:nvPr/>
        </p:nvSpPr>
        <p:spPr>
          <a:xfrm>
            <a:off x="2108521" y="2608823"/>
            <a:ext cx="306500" cy="78585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44EF533-AFE1-0328-F353-A5AECD2B8AD4}"/>
              </a:ext>
            </a:extLst>
          </p:cNvPr>
          <p:cNvCxnSpPr>
            <a:cxnSpLocks/>
            <a:endCxn id="5" idx="1"/>
          </p:cNvCxnSpPr>
          <p:nvPr/>
        </p:nvCxnSpPr>
        <p:spPr>
          <a:xfrm flipV="1">
            <a:off x="3474720" y="1759958"/>
            <a:ext cx="1240289" cy="970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09FF82-443A-7CDB-79D4-0EC5B076FF3B}"/>
              </a:ext>
            </a:extLst>
          </p:cNvPr>
          <p:cNvSpPr txBox="1"/>
          <p:nvPr/>
        </p:nvSpPr>
        <p:spPr>
          <a:xfrm>
            <a:off x="4715009" y="2533156"/>
            <a:ext cx="3496586" cy="1794081"/>
          </a:xfrm>
          <a:prstGeom prst="rect">
            <a:avLst/>
          </a:prstGeom>
          <a:noFill/>
        </p:spPr>
        <p:txBody>
          <a:bodyPr wrap="square">
            <a:spAutoFit/>
          </a:bodyPr>
          <a:lstStyle/>
          <a:p>
            <a:pPr marL="114300" lvl="0" rtl="0">
              <a:lnSpc>
                <a:spcPct val="125000"/>
              </a:lnSpc>
              <a:spcBef>
                <a:spcPts val="0"/>
              </a:spcBef>
              <a:spcAft>
                <a:spcPts val="0"/>
              </a:spcAft>
              <a:buClr>
                <a:srgbClr val="00316C"/>
              </a:buClr>
              <a:buSzPts val="1800"/>
            </a:pPr>
            <a:r>
              <a:rPr lang="en-US" sz="1800">
                <a:solidFill>
                  <a:srgbClr val="00316C"/>
                </a:solidFill>
                <a:latin typeface="Montserrat"/>
                <a:ea typeface="Montserrat"/>
                <a:cs typeface="Montserrat"/>
                <a:sym typeface="Montserrat"/>
              </a:rPr>
              <a:t>Các nhà phân tích xác định những thay đổi đáng chú ý, lựa chọn các tỷ số phù hợp.</a:t>
            </a:r>
          </a:p>
          <a:p>
            <a:pPr marL="114300" lvl="0" rtl="0">
              <a:lnSpc>
                <a:spcPct val="125000"/>
              </a:lnSpc>
              <a:spcBef>
                <a:spcPts val="0"/>
              </a:spcBef>
              <a:spcAft>
                <a:spcPts val="0"/>
              </a:spcAft>
              <a:buClr>
                <a:srgbClr val="00316C"/>
              </a:buClr>
              <a:buSzPts val="1800"/>
            </a:pPr>
            <a:r>
              <a:rPr lang="en-US" sz="1800">
                <a:solidFill>
                  <a:srgbClr val="00316C"/>
                </a:solidFill>
                <a:latin typeface="Montserrat"/>
                <a:ea typeface="Montserrat"/>
                <a:cs typeface="Montserrat"/>
                <a:sym typeface="Montserrat"/>
              </a:rPr>
              <a:t>=&gt; Nhận định về thu nhập tương lai.</a:t>
            </a:r>
          </a:p>
        </p:txBody>
      </p:sp>
      <p:cxnSp>
        <p:nvCxnSpPr>
          <p:cNvPr id="15" name="Straight Arrow Connector 14">
            <a:extLst>
              <a:ext uri="{FF2B5EF4-FFF2-40B4-BE49-F238E27FC236}">
                <a16:creationId xmlns:a16="http://schemas.microsoft.com/office/drawing/2014/main" id="{36FAB73D-1B06-0971-4DD4-51711B26BDB2}"/>
              </a:ext>
            </a:extLst>
          </p:cNvPr>
          <p:cNvCxnSpPr>
            <a:cxnSpLocks/>
            <a:endCxn id="13" idx="1"/>
          </p:cNvCxnSpPr>
          <p:nvPr/>
        </p:nvCxnSpPr>
        <p:spPr>
          <a:xfrm>
            <a:off x="3474720" y="2737433"/>
            <a:ext cx="1240289" cy="692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E54C27FC-F80F-3ED2-DBA6-07ADF71F0AD4}"/>
              </a:ext>
            </a:extLst>
          </p:cNvPr>
          <p:cNvSpPr>
            <a:spLocks noGrp="1"/>
          </p:cNvSpPr>
          <p:nvPr>
            <p:ph type="sldNum" idx="12"/>
          </p:nvPr>
        </p:nvSpPr>
        <p:spPr/>
        <p:txBody>
          <a:bodyPr/>
          <a:lstStyle/>
          <a:p>
            <a:fld id="{6576285A-A244-40E9-8C01-341B11FF4D23}" type="slidenum">
              <a:rPr lang="en" smtClean="0"/>
              <a:pPr/>
              <a:t>12</a:t>
            </a:fld>
            <a:endParaRPr lang="en"/>
          </a:p>
        </p:txBody>
      </p:sp>
    </p:spTree>
    <p:extLst>
      <p:ext uri="{BB962C8B-B14F-4D97-AF65-F5344CB8AC3E}">
        <p14:creationId xmlns:p14="http://schemas.microsoft.com/office/powerpoint/2010/main" val="415276502"/>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88B7D1D6-19E9-6104-5F95-FB7548046304}"/>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E3E68560-18C9-7301-B41B-9F530CD03C5A}"/>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97" name="Google Shape;97;p16">
            <a:extLst>
              <a:ext uri="{FF2B5EF4-FFF2-40B4-BE49-F238E27FC236}">
                <a16:creationId xmlns:a16="http://schemas.microsoft.com/office/drawing/2014/main" id="{4FFDD3E9-72B1-B0B3-4C47-15216C126360}"/>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PP NGHIÊN CỨU</a:t>
            </a:r>
            <a:endParaRPr sz="2450" b="1">
              <a:solidFill>
                <a:srgbClr val="00316C"/>
              </a:solidFill>
              <a:latin typeface="Montserrat"/>
              <a:ea typeface="Montserrat"/>
              <a:cs typeface="Montserrat"/>
              <a:sym typeface="Montserrat"/>
            </a:endParaRPr>
          </a:p>
        </p:txBody>
      </p:sp>
      <p:pic>
        <p:nvPicPr>
          <p:cNvPr id="93" name="Google Shape;93;p16">
            <a:extLst>
              <a:ext uri="{FF2B5EF4-FFF2-40B4-BE49-F238E27FC236}">
                <a16:creationId xmlns:a16="http://schemas.microsoft.com/office/drawing/2014/main" id="{7D489D39-0ACD-6463-C467-DB4B1B0EDF5A}"/>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7FBC864C-F89A-936B-52F4-63E1C526CD58}"/>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928A3DF2-4EA4-A1EB-88E0-621ABAFAC653}"/>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3</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AB16CE16-7ABE-E477-D413-F179F16DBCCE}"/>
              </a:ext>
            </a:extLst>
          </p:cNvPr>
          <p:cNvCxnSpPr>
            <a:cxnSpLocks/>
          </p:cNvCxnSpPr>
          <p:nvPr/>
        </p:nvCxnSpPr>
        <p:spPr>
          <a:xfrm>
            <a:off x="887350" y="710050"/>
            <a:ext cx="2748843"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B2221F22-0A57-C3B5-9C79-89603548BD75}"/>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Phân tích BCTC &amp; Dự đoán thu nhập</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D8A2A1D4-D115-C04E-5BF5-D14E1C5FE6B3}"/>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3.1</a:t>
            </a:r>
            <a:endParaRPr sz="1650" b="1">
              <a:solidFill>
                <a:srgbClr val="00316C"/>
              </a:solidFill>
              <a:latin typeface="Montserrat"/>
              <a:ea typeface="Montserrat"/>
              <a:cs typeface="Montserrat"/>
              <a:sym typeface="Montserrat"/>
            </a:endParaRPr>
          </a:p>
        </p:txBody>
      </p:sp>
      <p:sp>
        <p:nvSpPr>
          <p:cNvPr id="3" name="TextBox 2">
            <a:extLst>
              <a:ext uri="{FF2B5EF4-FFF2-40B4-BE49-F238E27FC236}">
                <a16:creationId xmlns:a16="http://schemas.microsoft.com/office/drawing/2014/main" id="{FC210A62-4CF3-AD22-B629-BDF7D7E2689C}"/>
              </a:ext>
            </a:extLst>
          </p:cNvPr>
          <p:cNvSpPr txBox="1"/>
          <p:nvPr/>
        </p:nvSpPr>
        <p:spPr>
          <a:xfrm>
            <a:off x="661700" y="1599679"/>
            <a:ext cx="1567044" cy="532197"/>
          </a:xfrm>
          <a:prstGeom prst="rect">
            <a:avLst/>
          </a:prstGeom>
          <a:noFill/>
        </p:spPr>
        <p:txBody>
          <a:bodyPr wrap="square">
            <a:spAutoFit/>
          </a:bodyPr>
          <a:lstStyle/>
          <a:p>
            <a:pPr marL="114300" lvl="0" algn="ctr" rtl="0">
              <a:lnSpc>
                <a:spcPct val="125000"/>
              </a:lnSpc>
              <a:spcBef>
                <a:spcPts val="0"/>
              </a:spcBef>
              <a:spcAft>
                <a:spcPts val="0"/>
              </a:spcAft>
              <a:buClr>
                <a:srgbClr val="00316C"/>
              </a:buClr>
              <a:buSzPts val="1800"/>
            </a:pPr>
            <a:r>
              <a:rPr lang="en-US" sz="2500" b="1">
                <a:solidFill>
                  <a:srgbClr val="00316C"/>
                </a:solidFill>
                <a:latin typeface="Montserrat"/>
                <a:ea typeface="Montserrat"/>
                <a:cs typeface="Montserrat"/>
                <a:sym typeface="Montserrat"/>
              </a:rPr>
              <a:t>INPUT</a:t>
            </a:r>
          </a:p>
        </p:txBody>
      </p:sp>
      <p:sp>
        <p:nvSpPr>
          <p:cNvPr id="5" name="TextBox 4">
            <a:extLst>
              <a:ext uri="{FF2B5EF4-FFF2-40B4-BE49-F238E27FC236}">
                <a16:creationId xmlns:a16="http://schemas.microsoft.com/office/drawing/2014/main" id="{DB8F93C3-6B65-91C7-3D72-E7E747F7A2D4}"/>
              </a:ext>
            </a:extLst>
          </p:cNvPr>
          <p:cNvSpPr txBox="1"/>
          <p:nvPr/>
        </p:nvSpPr>
        <p:spPr>
          <a:xfrm>
            <a:off x="3360300" y="1415078"/>
            <a:ext cx="3180635" cy="409086"/>
          </a:xfrm>
          <a:prstGeom prst="rect">
            <a:avLst/>
          </a:prstGeom>
          <a:noFill/>
        </p:spPr>
        <p:txBody>
          <a:bodyPr wrap="square">
            <a:spAutoFit/>
          </a:bodyPr>
          <a:lstStyle/>
          <a:p>
            <a:pPr marL="114300" lvl="0" rtl="0">
              <a:lnSpc>
                <a:spcPct val="125000"/>
              </a:lnSpc>
              <a:spcBef>
                <a:spcPts val="0"/>
              </a:spcBef>
              <a:spcAft>
                <a:spcPts val="0"/>
              </a:spcAft>
              <a:buClr>
                <a:srgbClr val="00316C"/>
              </a:buClr>
              <a:buSzPts val="1800"/>
            </a:pPr>
            <a:r>
              <a:rPr lang="en-US" sz="1800">
                <a:solidFill>
                  <a:schemeClr val="accent4">
                    <a:lumMod val="50000"/>
                  </a:schemeClr>
                </a:solidFill>
                <a:latin typeface="Montserrat"/>
                <a:ea typeface="Montserrat"/>
                <a:cs typeface="Montserrat"/>
                <a:sym typeface="Montserrat"/>
              </a:rPr>
              <a:t>Bảng cân đối kế toán</a:t>
            </a:r>
          </a:p>
        </p:txBody>
      </p:sp>
      <p:cxnSp>
        <p:nvCxnSpPr>
          <p:cNvPr id="10" name="Straight Arrow Connector 9">
            <a:extLst>
              <a:ext uri="{FF2B5EF4-FFF2-40B4-BE49-F238E27FC236}">
                <a16:creationId xmlns:a16="http://schemas.microsoft.com/office/drawing/2014/main" id="{B2C41970-2B57-423E-0953-95FACB040BB0}"/>
              </a:ext>
            </a:extLst>
          </p:cNvPr>
          <p:cNvCxnSpPr>
            <a:cxnSpLocks/>
            <a:stCxn id="3" idx="3"/>
            <a:endCxn id="5" idx="1"/>
          </p:cNvCxnSpPr>
          <p:nvPr/>
        </p:nvCxnSpPr>
        <p:spPr>
          <a:xfrm flipV="1">
            <a:off x="2228744" y="1619621"/>
            <a:ext cx="1131556" cy="246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3B39F6-86E0-AAD4-5E14-586D95A24B28}"/>
              </a:ext>
            </a:extLst>
          </p:cNvPr>
          <p:cNvSpPr txBox="1"/>
          <p:nvPr/>
        </p:nvSpPr>
        <p:spPr>
          <a:xfrm>
            <a:off x="3360300" y="2086453"/>
            <a:ext cx="4471735" cy="409086"/>
          </a:xfrm>
          <a:prstGeom prst="rect">
            <a:avLst/>
          </a:prstGeom>
          <a:noFill/>
        </p:spPr>
        <p:txBody>
          <a:bodyPr wrap="square">
            <a:spAutoFit/>
          </a:bodyPr>
          <a:lstStyle/>
          <a:p>
            <a:pPr marL="114300" lvl="0" rtl="0">
              <a:lnSpc>
                <a:spcPct val="125000"/>
              </a:lnSpc>
              <a:spcBef>
                <a:spcPts val="0"/>
              </a:spcBef>
              <a:spcAft>
                <a:spcPts val="0"/>
              </a:spcAft>
              <a:buClr>
                <a:srgbClr val="00316C"/>
              </a:buClr>
              <a:buSzPts val="1800"/>
            </a:pPr>
            <a:r>
              <a:rPr lang="en-US" sz="1800">
                <a:solidFill>
                  <a:schemeClr val="accent4">
                    <a:lumMod val="50000"/>
                  </a:schemeClr>
                </a:solidFill>
                <a:latin typeface="Montserrat"/>
                <a:ea typeface="Montserrat"/>
                <a:cs typeface="Montserrat"/>
                <a:sym typeface="Montserrat"/>
              </a:rPr>
              <a:t>Báo cáo kết quả kinh doanh</a:t>
            </a:r>
          </a:p>
        </p:txBody>
      </p:sp>
      <p:cxnSp>
        <p:nvCxnSpPr>
          <p:cNvPr id="15" name="Straight Arrow Connector 14">
            <a:extLst>
              <a:ext uri="{FF2B5EF4-FFF2-40B4-BE49-F238E27FC236}">
                <a16:creationId xmlns:a16="http://schemas.microsoft.com/office/drawing/2014/main" id="{5B7EF7C3-5AD0-E756-58C1-DD10B513F348}"/>
              </a:ext>
            </a:extLst>
          </p:cNvPr>
          <p:cNvCxnSpPr>
            <a:cxnSpLocks/>
            <a:stCxn id="3" idx="3"/>
            <a:endCxn id="13" idx="1"/>
          </p:cNvCxnSpPr>
          <p:nvPr/>
        </p:nvCxnSpPr>
        <p:spPr>
          <a:xfrm>
            <a:off x="2228744" y="1865778"/>
            <a:ext cx="1131556" cy="425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6F1E7D5-61CC-168F-6188-7C88EBB04E14}"/>
              </a:ext>
            </a:extLst>
          </p:cNvPr>
          <p:cNvSpPr txBox="1"/>
          <p:nvPr/>
        </p:nvSpPr>
        <p:spPr>
          <a:xfrm>
            <a:off x="167025" y="2827115"/>
            <a:ext cx="8937820" cy="1699504"/>
          </a:xfrm>
          <a:prstGeom prst="rect">
            <a:avLst/>
          </a:prstGeom>
          <a:noFill/>
        </p:spPr>
        <p:txBody>
          <a:bodyPr wrap="square">
            <a:spAutoFit/>
          </a:bodyPr>
          <a:lstStyle/>
          <a:p>
            <a:pPr marL="457200" lvl="0" indent="-342900" rtl="0">
              <a:lnSpc>
                <a:spcPct val="125000"/>
              </a:lnSpc>
              <a:spcBef>
                <a:spcPts val="0"/>
              </a:spcBef>
              <a:spcAft>
                <a:spcPts val="0"/>
              </a:spcAft>
              <a:buClr>
                <a:srgbClr val="00316C"/>
              </a:buClr>
              <a:buSzPts val="1800"/>
              <a:buFontTx/>
              <a:buChar char="-"/>
            </a:pPr>
            <a:r>
              <a:rPr lang="en-US" sz="1700">
                <a:solidFill>
                  <a:srgbClr val="00316C"/>
                </a:solidFill>
                <a:latin typeface="Montserrat"/>
                <a:ea typeface="Montserrat"/>
                <a:cs typeface="Montserrat"/>
                <a:sym typeface="Montserrat"/>
              </a:rPr>
              <a:t>Loại bỏ các lợi thế của LLM khi sử dụng các tài liệu </a:t>
            </a:r>
            <a:r>
              <a:rPr lang="en-US" sz="1700" b="1">
                <a:solidFill>
                  <a:srgbClr val="00316C"/>
                </a:solidFill>
                <a:latin typeface="Montserrat"/>
                <a:ea typeface="Montserrat"/>
                <a:cs typeface="Montserrat"/>
                <a:sym typeface="Montserrat"/>
              </a:rPr>
              <a:t>chỉ dạng số</a:t>
            </a:r>
            <a:r>
              <a:rPr lang="en-US" sz="1700">
                <a:solidFill>
                  <a:srgbClr val="00316C"/>
                </a:solidFill>
                <a:latin typeface="Montserrat"/>
                <a:ea typeface="Montserrat"/>
                <a:cs typeface="Montserrat"/>
                <a:sym typeface="Montserrat"/>
              </a:rPr>
              <a:t>.</a:t>
            </a:r>
          </a:p>
          <a:p>
            <a:pPr marL="457200" lvl="0" indent="-342900" rtl="0">
              <a:lnSpc>
                <a:spcPct val="125000"/>
              </a:lnSpc>
              <a:spcBef>
                <a:spcPts val="0"/>
              </a:spcBef>
              <a:spcAft>
                <a:spcPts val="0"/>
              </a:spcAft>
              <a:buClr>
                <a:srgbClr val="00316C"/>
              </a:buClr>
              <a:buSzPts val="1800"/>
              <a:buFontTx/>
              <a:buChar char="-"/>
            </a:pPr>
            <a:r>
              <a:rPr lang="en-US" sz="1700">
                <a:solidFill>
                  <a:srgbClr val="00316C"/>
                </a:solidFill>
                <a:latin typeface="Montserrat"/>
                <a:ea typeface="Montserrat"/>
                <a:cs typeface="Montserrat"/>
                <a:sym typeface="Montserrat"/>
              </a:rPr>
              <a:t>Kiểm tra LLM có thể phát hiện các mẫu hình tài chính từ số liệu hay không?</a:t>
            </a:r>
          </a:p>
          <a:p>
            <a:pPr marL="457200" lvl="0" indent="-342900" rtl="0">
              <a:lnSpc>
                <a:spcPct val="125000"/>
              </a:lnSpc>
              <a:spcBef>
                <a:spcPts val="0"/>
              </a:spcBef>
              <a:spcAft>
                <a:spcPts val="0"/>
              </a:spcAft>
              <a:buClr>
                <a:srgbClr val="00316C"/>
              </a:buClr>
              <a:buSzPts val="1800"/>
              <a:buFontTx/>
              <a:buChar char="-"/>
            </a:pPr>
            <a:r>
              <a:rPr lang="en-US" sz="1700">
                <a:solidFill>
                  <a:srgbClr val="00316C"/>
                </a:solidFill>
                <a:latin typeface="Montserrat"/>
                <a:ea typeface="Montserrat"/>
                <a:cs typeface="Montserrat"/>
                <a:sym typeface="Montserrat"/>
              </a:rPr>
              <a:t>Kiểm tra LLM</a:t>
            </a:r>
            <a:r>
              <a:rPr lang="vi-VN" sz="1700">
                <a:solidFill>
                  <a:srgbClr val="00316C"/>
                </a:solidFill>
                <a:latin typeface="Montserrat"/>
                <a:ea typeface="Montserrat"/>
                <a:cs typeface="Montserrat"/>
                <a:sym typeface="Montserrat"/>
              </a:rPr>
              <a:t> có thể đạt hoặc vượt hiệu suất của các mô hình chuyên biệt, dù không có thông tin bối cản</a:t>
            </a:r>
            <a:r>
              <a:rPr lang="en-US" sz="1700">
                <a:solidFill>
                  <a:srgbClr val="00316C"/>
                </a:solidFill>
                <a:latin typeface="Montserrat"/>
                <a:ea typeface="Montserrat"/>
                <a:cs typeface="Montserrat"/>
                <a:sym typeface="Montserrat"/>
              </a:rPr>
              <a:t>h hay không?</a:t>
            </a:r>
          </a:p>
          <a:p>
            <a:pPr marL="457200" lvl="0" indent="-342900" rtl="0">
              <a:lnSpc>
                <a:spcPct val="125000"/>
              </a:lnSpc>
              <a:spcBef>
                <a:spcPts val="0"/>
              </a:spcBef>
              <a:spcAft>
                <a:spcPts val="0"/>
              </a:spcAft>
              <a:buClr>
                <a:srgbClr val="00316C"/>
              </a:buClr>
              <a:buSzPts val="1800"/>
              <a:buFontTx/>
              <a:buChar char="-"/>
            </a:pPr>
            <a:endParaRPr lang="en-US" sz="1700">
              <a:solidFill>
                <a:srgbClr val="00316C"/>
              </a:solidFill>
              <a:latin typeface="Montserrat"/>
              <a:ea typeface="Montserrat"/>
              <a:cs typeface="Montserrat"/>
              <a:sym typeface="Montserrat"/>
            </a:endParaRPr>
          </a:p>
        </p:txBody>
      </p:sp>
      <p:pic>
        <p:nvPicPr>
          <p:cNvPr id="20" name="Picture 19">
            <a:extLst>
              <a:ext uri="{FF2B5EF4-FFF2-40B4-BE49-F238E27FC236}">
                <a16:creationId xmlns:a16="http://schemas.microsoft.com/office/drawing/2014/main" id="{BB7AA493-7613-3F5E-D10C-8BFF573C08C8}"/>
              </a:ext>
            </a:extLst>
          </p:cNvPr>
          <p:cNvPicPr>
            <a:picLocks noChangeAspect="1"/>
          </p:cNvPicPr>
          <p:nvPr/>
        </p:nvPicPr>
        <p:blipFill>
          <a:blip r:embed="rId5"/>
          <a:stretch>
            <a:fillRect/>
          </a:stretch>
        </p:blipFill>
        <p:spPr>
          <a:xfrm>
            <a:off x="7191171" y="1277160"/>
            <a:ext cx="1281728" cy="1281728"/>
          </a:xfrm>
          <a:prstGeom prst="rect">
            <a:avLst/>
          </a:prstGeom>
        </p:spPr>
      </p:pic>
      <p:sp>
        <p:nvSpPr>
          <p:cNvPr id="8" name="Slide Number Placeholder 7">
            <a:extLst>
              <a:ext uri="{FF2B5EF4-FFF2-40B4-BE49-F238E27FC236}">
                <a16:creationId xmlns:a16="http://schemas.microsoft.com/office/drawing/2014/main" id="{66F816A3-228B-A180-0317-08A038DED423}"/>
              </a:ext>
            </a:extLst>
          </p:cNvPr>
          <p:cNvSpPr>
            <a:spLocks noGrp="1"/>
          </p:cNvSpPr>
          <p:nvPr>
            <p:ph type="sldNum" idx="12"/>
          </p:nvPr>
        </p:nvSpPr>
        <p:spPr/>
        <p:txBody>
          <a:bodyPr/>
          <a:lstStyle/>
          <a:p>
            <a:fld id="{6576285A-A244-40E9-8C01-341B11FF4D23}" type="slidenum">
              <a:rPr lang="en" smtClean="0"/>
              <a:pPr/>
              <a:t>13</a:t>
            </a:fld>
            <a:endParaRPr lang="en"/>
          </a:p>
        </p:txBody>
      </p:sp>
    </p:spTree>
    <p:extLst>
      <p:ext uri="{BB962C8B-B14F-4D97-AF65-F5344CB8AC3E}">
        <p14:creationId xmlns:p14="http://schemas.microsoft.com/office/powerpoint/2010/main" val="227173028"/>
      </p:ext>
    </p:extLst>
  </p:cSld>
  <p:clrMapOvr>
    <a:masterClrMapping/>
  </p:clrMapOvr>
  <p:transition spd="med">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9019CDA9-BCB1-B4F3-E9C8-E102FADABAF9}"/>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F5EE566F-74D7-4EE5-DB26-A7BA972A4D4A}"/>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97" name="Google Shape;97;p16">
            <a:extLst>
              <a:ext uri="{FF2B5EF4-FFF2-40B4-BE49-F238E27FC236}">
                <a16:creationId xmlns:a16="http://schemas.microsoft.com/office/drawing/2014/main" id="{A3D9B9FB-F73D-E094-B671-3B915C37B042}"/>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PP NGHIÊN CỨU</a:t>
            </a:r>
            <a:endParaRPr sz="2450" b="1">
              <a:solidFill>
                <a:srgbClr val="00316C"/>
              </a:solidFill>
              <a:latin typeface="Montserrat"/>
              <a:ea typeface="Montserrat"/>
              <a:cs typeface="Montserrat"/>
              <a:sym typeface="Montserrat"/>
            </a:endParaRPr>
          </a:p>
        </p:txBody>
      </p:sp>
      <p:pic>
        <p:nvPicPr>
          <p:cNvPr id="93" name="Google Shape;93;p16">
            <a:extLst>
              <a:ext uri="{FF2B5EF4-FFF2-40B4-BE49-F238E27FC236}">
                <a16:creationId xmlns:a16="http://schemas.microsoft.com/office/drawing/2014/main" id="{98B43925-682A-6D6E-9B68-F812D3F33A69}"/>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178AB4B8-F9C6-0EC0-5E24-A7ADF6F4AA14}"/>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6BD40A90-8C56-41FB-EC78-24A6C01C4F67}"/>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3</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9C4AABBA-4710-7838-3C60-68D843784D41}"/>
              </a:ext>
            </a:extLst>
          </p:cNvPr>
          <p:cNvCxnSpPr>
            <a:cxnSpLocks/>
          </p:cNvCxnSpPr>
          <p:nvPr/>
        </p:nvCxnSpPr>
        <p:spPr>
          <a:xfrm>
            <a:off x="887350" y="710050"/>
            <a:ext cx="2748843"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8580F540-25B2-D65E-E41F-18841B61177A}"/>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Phân tích BCTC &amp; Dự đoán thu nhập</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7D58ED6C-F4AA-7C06-9705-74D078867F6B}"/>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3.1</a:t>
            </a:r>
            <a:endParaRPr sz="1650" b="1">
              <a:solidFill>
                <a:srgbClr val="00316C"/>
              </a:solidFill>
              <a:latin typeface="Montserrat"/>
              <a:ea typeface="Montserrat"/>
              <a:cs typeface="Montserrat"/>
              <a:sym typeface="Montserrat"/>
            </a:endParaRPr>
          </a:p>
        </p:txBody>
      </p:sp>
      <p:sp>
        <p:nvSpPr>
          <p:cNvPr id="3" name="TextBox 2">
            <a:extLst>
              <a:ext uri="{FF2B5EF4-FFF2-40B4-BE49-F238E27FC236}">
                <a16:creationId xmlns:a16="http://schemas.microsoft.com/office/drawing/2014/main" id="{CD8C9ADA-22DA-491D-DBA2-4B81E2DE79B1}"/>
              </a:ext>
            </a:extLst>
          </p:cNvPr>
          <p:cNvSpPr txBox="1"/>
          <p:nvPr/>
        </p:nvSpPr>
        <p:spPr>
          <a:xfrm>
            <a:off x="661700" y="2571750"/>
            <a:ext cx="1567044" cy="444224"/>
          </a:xfrm>
          <a:prstGeom prst="rect">
            <a:avLst/>
          </a:prstGeom>
          <a:noFill/>
        </p:spPr>
        <p:txBody>
          <a:bodyPr wrap="square">
            <a:spAutoFit/>
          </a:bodyPr>
          <a:lstStyle/>
          <a:p>
            <a:pPr marL="114300" lvl="0" algn="ctr" rtl="0">
              <a:lnSpc>
                <a:spcPct val="125000"/>
              </a:lnSpc>
              <a:spcBef>
                <a:spcPts val="0"/>
              </a:spcBef>
              <a:spcAft>
                <a:spcPts val="0"/>
              </a:spcAft>
              <a:buClr>
                <a:srgbClr val="00316C"/>
              </a:buClr>
              <a:buSzPts val="1800"/>
            </a:pPr>
            <a:r>
              <a:rPr lang="en-US" sz="2000" b="1">
                <a:solidFill>
                  <a:srgbClr val="00316C"/>
                </a:solidFill>
                <a:latin typeface="Montserrat"/>
                <a:ea typeface="Montserrat"/>
                <a:cs typeface="Montserrat"/>
                <a:sym typeface="Montserrat"/>
              </a:rPr>
              <a:t>PROMPT</a:t>
            </a:r>
          </a:p>
        </p:txBody>
      </p:sp>
      <p:sp>
        <p:nvSpPr>
          <p:cNvPr id="5" name="TextBox 4">
            <a:extLst>
              <a:ext uri="{FF2B5EF4-FFF2-40B4-BE49-F238E27FC236}">
                <a16:creationId xmlns:a16="http://schemas.microsoft.com/office/drawing/2014/main" id="{9369318C-365C-5A7C-FD3D-9C5A18AC4BAF}"/>
              </a:ext>
            </a:extLst>
          </p:cNvPr>
          <p:cNvSpPr txBox="1"/>
          <p:nvPr/>
        </p:nvSpPr>
        <p:spPr>
          <a:xfrm>
            <a:off x="3360300" y="1727410"/>
            <a:ext cx="3180635" cy="755335"/>
          </a:xfrm>
          <a:prstGeom prst="rect">
            <a:avLst/>
          </a:prstGeom>
          <a:noFill/>
        </p:spPr>
        <p:txBody>
          <a:bodyPr wrap="square">
            <a:spAutoFit/>
          </a:bodyPr>
          <a:lstStyle/>
          <a:p>
            <a:pPr marL="114300" lvl="0" rtl="0">
              <a:lnSpc>
                <a:spcPct val="125000"/>
              </a:lnSpc>
              <a:spcBef>
                <a:spcPts val="0"/>
              </a:spcBef>
              <a:spcAft>
                <a:spcPts val="0"/>
              </a:spcAft>
              <a:buClr>
                <a:srgbClr val="00316C"/>
              </a:buClr>
              <a:buSzPts val="1800"/>
            </a:pPr>
            <a:r>
              <a:rPr lang="en-US" sz="1800" b="1">
                <a:solidFill>
                  <a:schemeClr val="accent4">
                    <a:lumMod val="50000"/>
                  </a:schemeClr>
                </a:solidFill>
                <a:latin typeface="Montserrat"/>
                <a:ea typeface="Montserrat"/>
                <a:cs typeface="Montserrat"/>
                <a:sym typeface="Montserrat"/>
              </a:rPr>
              <a:t>Đơn giản</a:t>
            </a:r>
            <a:r>
              <a:rPr lang="en-US" sz="1800">
                <a:solidFill>
                  <a:schemeClr val="accent4">
                    <a:lumMod val="50000"/>
                  </a:schemeClr>
                </a:solidFill>
                <a:latin typeface="Montserrat"/>
                <a:ea typeface="Montserrat"/>
                <a:cs typeface="Montserrat"/>
                <a:sym typeface="Montserrat"/>
              </a:rPr>
              <a:t>: Yêu cầu phân tích không hướng dẫn.</a:t>
            </a:r>
          </a:p>
        </p:txBody>
      </p:sp>
      <p:cxnSp>
        <p:nvCxnSpPr>
          <p:cNvPr id="10" name="Straight Arrow Connector 9">
            <a:extLst>
              <a:ext uri="{FF2B5EF4-FFF2-40B4-BE49-F238E27FC236}">
                <a16:creationId xmlns:a16="http://schemas.microsoft.com/office/drawing/2014/main" id="{96C53E99-E2D3-F82D-903D-1AD9B7C7CBF2}"/>
              </a:ext>
            </a:extLst>
          </p:cNvPr>
          <p:cNvCxnSpPr>
            <a:cxnSpLocks/>
            <a:stCxn id="3" idx="3"/>
            <a:endCxn id="5" idx="1"/>
          </p:cNvCxnSpPr>
          <p:nvPr/>
        </p:nvCxnSpPr>
        <p:spPr>
          <a:xfrm flipV="1">
            <a:off x="2228744" y="2105078"/>
            <a:ext cx="1131556" cy="688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F27812B-2E20-AEB6-2FD0-81E7E40730FD}"/>
              </a:ext>
            </a:extLst>
          </p:cNvPr>
          <p:cNvSpPr txBox="1"/>
          <p:nvPr/>
        </p:nvSpPr>
        <p:spPr>
          <a:xfrm>
            <a:off x="3360300" y="2767382"/>
            <a:ext cx="4471735" cy="1101584"/>
          </a:xfrm>
          <a:prstGeom prst="rect">
            <a:avLst/>
          </a:prstGeom>
          <a:noFill/>
        </p:spPr>
        <p:txBody>
          <a:bodyPr wrap="square">
            <a:spAutoFit/>
          </a:bodyPr>
          <a:lstStyle/>
          <a:p>
            <a:pPr marL="114300" lvl="0" rtl="0">
              <a:lnSpc>
                <a:spcPct val="125000"/>
              </a:lnSpc>
              <a:spcBef>
                <a:spcPts val="0"/>
              </a:spcBef>
              <a:spcAft>
                <a:spcPts val="0"/>
              </a:spcAft>
              <a:buClr>
                <a:srgbClr val="00316C"/>
              </a:buClr>
              <a:buSzPts val="1800"/>
            </a:pPr>
            <a:r>
              <a:rPr lang="en-US" sz="1800" b="1">
                <a:solidFill>
                  <a:schemeClr val="accent4">
                    <a:lumMod val="50000"/>
                  </a:schemeClr>
                </a:solidFill>
                <a:latin typeface="Montserrat"/>
                <a:ea typeface="Montserrat"/>
                <a:cs typeface="Montserrat"/>
                <a:sym typeface="Montserrat"/>
              </a:rPr>
              <a:t>Chuỗi suy luận (CoT)</a:t>
            </a:r>
            <a:r>
              <a:rPr lang="en-US" sz="1800">
                <a:solidFill>
                  <a:schemeClr val="accent4">
                    <a:lumMod val="50000"/>
                  </a:schemeClr>
                </a:solidFill>
                <a:latin typeface="Montserrat"/>
                <a:ea typeface="Montserrat"/>
                <a:cs typeface="Montserrat"/>
                <a:sym typeface="Montserrat"/>
              </a:rPr>
              <a:t>: Chia nhỏ bài toán để giúp mô hình suy luận giống con người hơn.</a:t>
            </a:r>
          </a:p>
        </p:txBody>
      </p:sp>
      <p:cxnSp>
        <p:nvCxnSpPr>
          <p:cNvPr id="15" name="Straight Arrow Connector 14">
            <a:extLst>
              <a:ext uri="{FF2B5EF4-FFF2-40B4-BE49-F238E27FC236}">
                <a16:creationId xmlns:a16="http://schemas.microsoft.com/office/drawing/2014/main" id="{96F45DA9-50EE-98DB-B504-CF2B3E79EECB}"/>
              </a:ext>
            </a:extLst>
          </p:cNvPr>
          <p:cNvCxnSpPr>
            <a:cxnSpLocks/>
            <a:stCxn id="3" idx="3"/>
            <a:endCxn id="13" idx="1"/>
          </p:cNvCxnSpPr>
          <p:nvPr/>
        </p:nvCxnSpPr>
        <p:spPr>
          <a:xfrm>
            <a:off x="2228744" y="2793862"/>
            <a:ext cx="1131556" cy="524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04BC4EAB-DC71-2B3F-650D-F946F869104D}"/>
              </a:ext>
            </a:extLst>
          </p:cNvPr>
          <p:cNvSpPr>
            <a:spLocks noGrp="1"/>
          </p:cNvSpPr>
          <p:nvPr>
            <p:ph type="sldNum" idx="12"/>
          </p:nvPr>
        </p:nvSpPr>
        <p:spPr/>
        <p:txBody>
          <a:bodyPr/>
          <a:lstStyle/>
          <a:p>
            <a:fld id="{6576285A-A244-40E9-8C01-341B11FF4D23}" type="slidenum">
              <a:rPr lang="en" smtClean="0"/>
              <a:pPr/>
              <a:t>14</a:t>
            </a:fld>
            <a:endParaRPr lang="en"/>
          </a:p>
        </p:txBody>
      </p:sp>
    </p:spTree>
    <p:extLst>
      <p:ext uri="{BB962C8B-B14F-4D97-AF65-F5344CB8AC3E}">
        <p14:creationId xmlns:p14="http://schemas.microsoft.com/office/powerpoint/2010/main" val="1963898624"/>
      </p:ext>
    </p:extLst>
  </p:cSld>
  <p:clrMapOvr>
    <a:masterClrMapping/>
  </p:clrMapOvr>
  <p:transition spd="med">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C6FF960C-9B3C-CB34-F597-BB0E3492A43F}"/>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5A62EE4-7F91-1C08-F1CE-D29B7FDFC439}"/>
              </a:ext>
            </a:extLst>
          </p:cNvPr>
          <p:cNvGraphicFramePr/>
          <p:nvPr>
            <p:extLst>
              <p:ext uri="{D42A27DB-BD31-4B8C-83A1-F6EECF244321}">
                <p14:modId xmlns:p14="http://schemas.microsoft.com/office/powerpoint/2010/main" val="1159845679"/>
              </p:ext>
            </p:extLst>
          </p:nvPr>
        </p:nvGraphicFramePr>
        <p:xfrm>
          <a:off x="276900" y="1359485"/>
          <a:ext cx="6570428" cy="31793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2" name="Google Shape;92;p16">
            <a:extLst>
              <a:ext uri="{FF2B5EF4-FFF2-40B4-BE49-F238E27FC236}">
                <a16:creationId xmlns:a16="http://schemas.microsoft.com/office/drawing/2014/main" id="{65E4BD3E-C1C2-3E0E-9F12-1ED93055697C}"/>
              </a:ext>
            </a:extLst>
          </p:cNvPr>
          <p:cNvPicPr preferRelativeResize="0"/>
          <p:nvPr/>
        </p:nvPicPr>
        <p:blipFill>
          <a:blip r:embed="rId8">
            <a:alphaModFix/>
          </a:blip>
          <a:stretch>
            <a:fillRect/>
          </a:stretch>
        </p:blipFill>
        <p:spPr>
          <a:xfrm>
            <a:off x="4996077" y="0"/>
            <a:ext cx="4147923" cy="3959499"/>
          </a:xfrm>
          <a:prstGeom prst="rect">
            <a:avLst/>
          </a:prstGeom>
          <a:noFill/>
          <a:ln>
            <a:noFill/>
          </a:ln>
        </p:spPr>
      </p:pic>
      <p:sp>
        <p:nvSpPr>
          <p:cNvPr id="97" name="Google Shape;97;p16">
            <a:extLst>
              <a:ext uri="{FF2B5EF4-FFF2-40B4-BE49-F238E27FC236}">
                <a16:creationId xmlns:a16="http://schemas.microsoft.com/office/drawing/2014/main" id="{BAFABD30-0B2F-B9D8-83E6-CF212C1455E0}"/>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PP NGHIÊN CỨU</a:t>
            </a:r>
            <a:endParaRPr sz="2450" b="1">
              <a:solidFill>
                <a:srgbClr val="00316C"/>
              </a:solidFill>
              <a:latin typeface="Montserrat"/>
              <a:ea typeface="Montserrat"/>
              <a:cs typeface="Montserrat"/>
              <a:sym typeface="Montserrat"/>
            </a:endParaRPr>
          </a:p>
        </p:txBody>
      </p:sp>
      <p:pic>
        <p:nvPicPr>
          <p:cNvPr id="93" name="Google Shape;93;p16">
            <a:extLst>
              <a:ext uri="{FF2B5EF4-FFF2-40B4-BE49-F238E27FC236}">
                <a16:creationId xmlns:a16="http://schemas.microsoft.com/office/drawing/2014/main" id="{F4AE4A0F-72F8-3617-A0FB-45A64AA450F8}"/>
              </a:ext>
            </a:extLst>
          </p:cNvPr>
          <p:cNvPicPr preferRelativeResize="0"/>
          <p:nvPr/>
        </p:nvPicPr>
        <p:blipFill>
          <a:blip r:embed="rId9">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C6AE3B50-436D-B3BC-3EE4-0257FBEF8586}"/>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96634997-0CA6-048F-7D67-455FA05B548E}"/>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3</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6322D98E-7093-5B65-90BD-368E2FC48212}"/>
              </a:ext>
            </a:extLst>
          </p:cNvPr>
          <p:cNvCxnSpPr>
            <a:cxnSpLocks/>
          </p:cNvCxnSpPr>
          <p:nvPr/>
        </p:nvCxnSpPr>
        <p:spPr>
          <a:xfrm>
            <a:off x="887350" y="710050"/>
            <a:ext cx="2748843"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6BB941D1-36C7-7231-9CF9-FC584A7941F5}"/>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Phân tích BCTC &amp; Dự đoán thu nhập</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B8AF662F-F0DB-BA37-D4B5-CC7CDE6F7479}"/>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3.1</a:t>
            </a:r>
            <a:endParaRPr sz="1650" b="1">
              <a:solidFill>
                <a:srgbClr val="00316C"/>
              </a:solidFill>
              <a:latin typeface="Montserrat"/>
              <a:ea typeface="Montserrat"/>
              <a:cs typeface="Montserrat"/>
              <a:sym typeface="Montserrat"/>
            </a:endParaRPr>
          </a:p>
        </p:txBody>
      </p:sp>
      <p:sp>
        <p:nvSpPr>
          <p:cNvPr id="3" name="TextBox 2">
            <a:extLst>
              <a:ext uri="{FF2B5EF4-FFF2-40B4-BE49-F238E27FC236}">
                <a16:creationId xmlns:a16="http://schemas.microsoft.com/office/drawing/2014/main" id="{55C1AF10-CD5F-CF0C-1E75-BE7BCF5A226F}"/>
              </a:ext>
            </a:extLst>
          </p:cNvPr>
          <p:cNvSpPr txBox="1"/>
          <p:nvPr/>
        </p:nvSpPr>
        <p:spPr>
          <a:xfrm>
            <a:off x="7545788" y="2639055"/>
            <a:ext cx="1567044" cy="620234"/>
          </a:xfrm>
          <a:prstGeom prst="rect">
            <a:avLst/>
          </a:prstGeom>
          <a:noFill/>
        </p:spPr>
        <p:txBody>
          <a:bodyPr wrap="square">
            <a:spAutoFit/>
          </a:bodyPr>
          <a:lstStyle/>
          <a:p>
            <a:pPr marL="114300" lvl="0" algn="ctr" rtl="0">
              <a:lnSpc>
                <a:spcPct val="125000"/>
              </a:lnSpc>
              <a:spcBef>
                <a:spcPts val="0"/>
              </a:spcBef>
              <a:spcAft>
                <a:spcPts val="0"/>
              </a:spcAft>
              <a:buClr>
                <a:srgbClr val="00316C"/>
              </a:buClr>
              <a:buSzPts val="1800"/>
            </a:pPr>
            <a:r>
              <a:rPr lang="en-US" sz="3000" b="1">
                <a:solidFill>
                  <a:schemeClr val="accent4">
                    <a:lumMod val="50000"/>
                  </a:schemeClr>
                </a:solidFill>
                <a:latin typeface="Montserrat"/>
                <a:ea typeface="Montserrat"/>
                <a:cs typeface="Montserrat"/>
                <a:sym typeface="Montserrat"/>
              </a:rPr>
              <a:t>CoT</a:t>
            </a:r>
          </a:p>
        </p:txBody>
      </p:sp>
      <p:sp>
        <p:nvSpPr>
          <p:cNvPr id="7" name="Arrow: Right 6">
            <a:extLst>
              <a:ext uri="{FF2B5EF4-FFF2-40B4-BE49-F238E27FC236}">
                <a16:creationId xmlns:a16="http://schemas.microsoft.com/office/drawing/2014/main" id="{98B0A735-AD52-92A9-8E76-9E5DCACF9B14}"/>
              </a:ext>
            </a:extLst>
          </p:cNvPr>
          <p:cNvSpPr/>
          <p:nvPr/>
        </p:nvSpPr>
        <p:spPr>
          <a:xfrm>
            <a:off x="7070038" y="2798097"/>
            <a:ext cx="691764" cy="30215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D05269BA-F156-5C93-7E37-10B165479E59}"/>
              </a:ext>
            </a:extLst>
          </p:cNvPr>
          <p:cNvSpPr>
            <a:spLocks noGrp="1"/>
          </p:cNvSpPr>
          <p:nvPr>
            <p:ph type="sldNum" idx="12"/>
          </p:nvPr>
        </p:nvSpPr>
        <p:spPr/>
        <p:txBody>
          <a:bodyPr/>
          <a:lstStyle/>
          <a:p>
            <a:fld id="{6576285A-A244-40E9-8C01-341B11FF4D23}" type="slidenum">
              <a:rPr lang="en" smtClean="0"/>
              <a:pPr/>
              <a:t>15</a:t>
            </a:fld>
            <a:endParaRPr lang="en"/>
          </a:p>
        </p:txBody>
      </p:sp>
    </p:spTree>
    <p:extLst>
      <p:ext uri="{BB962C8B-B14F-4D97-AF65-F5344CB8AC3E}">
        <p14:creationId xmlns:p14="http://schemas.microsoft.com/office/powerpoint/2010/main" val="3334491011"/>
      </p:ext>
    </p:extLst>
  </p:cSld>
  <p:clrMapOvr>
    <a:masterClrMapping/>
  </p:clrMapOvr>
  <p:transition spd="med">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4FF4DD8A-855A-F7C8-7390-52C9FF58B84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C91EA5C-6DE9-21F6-51C6-96E4D417BDBA}"/>
              </a:ext>
            </a:extLst>
          </p:cNvPr>
          <p:cNvPicPr>
            <a:picLocks noChangeAspect="1"/>
          </p:cNvPicPr>
          <p:nvPr/>
        </p:nvPicPr>
        <p:blipFill>
          <a:blip r:embed="rId3"/>
          <a:stretch>
            <a:fillRect/>
          </a:stretch>
        </p:blipFill>
        <p:spPr>
          <a:xfrm>
            <a:off x="415205" y="494880"/>
            <a:ext cx="284780" cy="95961"/>
          </a:xfrm>
          <a:prstGeom prst="rect">
            <a:avLst/>
          </a:prstGeom>
        </p:spPr>
      </p:pic>
      <p:pic>
        <p:nvPicPr>
          <p:cNvPr id="92" name="Google Shape;92;p16">
            <a:extLst>
              <a:ext uri="{FF2B5EF4-FFF2-40B4-BE49-F238E27FC236}">
                <a16:creationId xmlns:a16="http://schemas.microsoft.com/office/drawing/2014/main" id="{DA96150C-C896-FAA1-5515-986E6D0FC2B3}"/>
              </a:ext>
            </a:extLst>
          </p:cNvPr>
          <p:cNvPicPr preferRelativeResize="0"/>
          <p:nvPr/>
        </p:nvPicPr>
        <p:blipFill>
          <a:blip r:embed="rId4">
            <a:alphaModFix/>
          </a:blip>
          <a:stretch>
            <a:fillRect/>
          </a:stretch>
        </p:blipFill>
        <p:spPr>
          <a:xfrm>
            <a:off x="4996077" y="0"/>
            <a:ext cx="4147923" cy="3959499"/>
          </a:xfrm>
          <a:prstGeom prst="rect">
            <a:avLst/>
          </a:prstGeom>
          <a:noFill/>
          <a:ln>
            <a:noFill/>
          </a:ln>
        </p:spPr>
      </p:pic>
      <p:sp>
        <p:nvSpPr>
          <p:cNvPr id="97" name="Google Shape;97;p16">
            <a:extLst>
              <a:ext uri="{FF2B5EF4-FFF2-40B4-BE49-F238E27FC236}">
                <a16:creationId xmlns:a16="http://schemas.microsoft.com/office/drawing/2014/main" id="{27C55C11-EA6F-70BF-2CC6-FE2F31A52896}"/>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PP NGHIÊN CỨU</a:t>
            </a:r>
            <a:endParaRPr sz="2450" b="1">
              <a:solidFill>
                <a:srgbClr val="00316C"/>
              </a:solidFill>
              <a:latin typeface="Montserrat"/>
              <a:ea typeface="Montserrat"/>
              <a:cs typeface="Montserrat"/>
              <a:sym typeface="Montserrat"/>
            </a:endParaRPr>
          </a:p>
        </p:txBody>
      </p:sp>
      <p:pic>
        <p:nvPicPr>
          <p:cNvPr id="93" name="Google Shape;93;p16">
            <a:extLst>
              <a:ext uri="{FF2B5EF4-FFF2-40B4-BE49-F238E27FC236}">
                <a16:creationId xmlns:a16="http://schemas.microsoft.com/office/drawing/2014/main" id="{B118B6F8-AF0F-F50B-6624-A49272F28047}"/>
              </a:ext>
            </a:extLst>
          </p:cNvPr>
          <p:cNvPicPr preferRelativeResize="0"/>
          <p:nvPr/>
        </p:nvPicPr>
        <p:blipFill>
          <a:blip r:embed="rId5">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7AE8A5D2-6674-A576-FDC0-75D3C47A5CDC}"/>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7DF10285-5A9F-E190-03F8-C762B21FB8A4}"/>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3</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304EBC43-D34F-320E-4F03-1F1CD9C6E3A8}"/>
              </a:ext>
            </a:extLst>
          </p:cNvPr>
          <p:cNvCxnSpPr>
            <a:cxnSpLocks/>
          </p:cNvCxnSpPr>
          <p:nvPr/>
        </p:nvCxnSpPr>
        <p:spPr>
          <a:xfrm>
            <a:off x="887350" y="710050"/>
            <a:ext cx="2748843"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A7900016-D8AA-ED6A-E18F-BB534F31C4AC}"/>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Phân tích BCTC &amp; Dự đoán thu nhập</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8330F256-0B72-82A3-979F-1E78F14766D8}"/>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3.1</a:t>
            </a:r>
            <a:endParaRPr sz="1650" b="1">
              <a:solidFill>
                <a:srgbClr val="00316C"/>
              </a:solidFill>
              <a:latin typeface="Montserrat"/>
              <a:ea typeface="Montserrat"/>
              <a:cs typeface="Montserrat"/>
              <a:sym typeface="Montserrat"/>
            </a:endParaRPr>
          </a:p>
        </p:txBody>
      </p:sp>
      <p:sp>
        <p:nvSpPr>
          <p:cNvPr id="3" name="TextBox 2">
            <a:extLst>
              <a:ext uri="{FF2B5EF4-FFF2-40B4-BE49-F238E27FC236}">
                <a16:creationId xmlns:a16="http://schemas.microsoft.com/office/drawing/2014/main" id="{2FB63F07-A6F7-ACC7-E1B8-17EE835A1C80}"/>
              </a:ext>
            </a:extLst>
          </p:cNvPr>
          <p:cNvSpPr txBox="1"/>
          <p:nvPr/>
        </p:nvSpPr>
        <p:spPr>
          <a:xfrm>
            <a:off x="167025" y="2534122"/>
            <a:ext cx="1951844" cy="444224"/>
          </a:xfrm>
          <a:prstGeom prst="rect">
            <a:avLst/>
          </a:prstGeom>
          <a:noFill/>
        </p:spPr>
        <p:txBody>
          <a:bodyPr wrap="square">
            <a:spAutoFit/>
          </a:bodyPr>
          <a:lstStyle/>
          <a:p>
            <a:pPr marL="114300" lvl="0" algn="ctr" rtl="0">
              <a:lnSpc>
                <a:spcPct val="125000"/>
              </a:lnSpc>
              <a:spcBef>
                <a:spcPts val="0"/>
              </a:spcBef>
              <a:spcAft>
                <a:spcPts val="0"/>
              </a:spcAft>
              <a:buClr>
                <a:srgbClr val="00316C"/>
              </a:buClr>
              <a:buSzPts val="1800"/>
            </a:pPr>
            <a:r>
              <a:rPr lang="en-US" sz="2000" b="1">
                <a:solidFill>
                  <a:srgbClr val="00316C"/>
                </a:solidFill>
                <a:latin typeface="Montserrat"/>
                <a:ea typeface="Montserrat"/>
                <a:cs typeface="Montserrat"/>
                <a:sym typeface="Montserrat"/>
              </a:rPr>
              <a:t>SETTINGS</a:t>
            </a:r>
          </a:p>
        </p:txBody>
      </p:sp>
      <p:sp>
        <p:nvSpPr>
          <p:cNvPr id="5" name="TextBox 4">
            <a:extLst>
              <a:ext uri="{FF2B5EF4-FFF2-40B4-BE49-F238E27FC236}">
                <a16:creationId xmlns:a16="http://schemas.microsoft.com/office/drawing/2014/main" id="{EE76A0A1-60E8-7AF3-2868-B53186F847B8}"/>
              </a:ext>
            </a:extLst>
          </p:cNvPr>
          <p:cNvSpPr txBox="1"/>
          <p:nvPr/>
        </p:nvSpPr>
        <p:spPr>
          <a:xfrm>
            <a:off x="2598418" y="1300607"/>
            <a:ext cx="5478020" cy="409086"/>
          </a:xfrm>
          <a:prstGeom prst="rect">
            <a:avLst/>
          </a:prstGeom>
          <a:noFill/>
        </p:spPr>
        <p:txBody>
          <a:bodyPr wrap="square">
            <a:spAutoFit/>
          </a:bodyPr>
          <a:lstStyle/>
          <a:p>
            <a:pPr marL="114300" lvl="0" rtl="0">
              <a:lnSpc>
                <a:spcPct val="125000"/>
              </a:lnSpc>
              <a:spcBef>
                <a:spcPts val="0"/>
              </a:spcBef>
              <a:spcAft>
                <a:spcPts val="0"/>
              </a:spcAft>
              <a:buClr>
                <a:srgbClr val="00316C"/>
              </a:buClr>
              <a:buSzPts val="1800"/>
            </a:pPr>
            <a:r>
              <a:rPr lang="en-US" sz="1800">
                <a:solidFill>
                  <a:schemeClr val="accent4">
                    <a:lumMod val="50000"/>
                  </a:schemeClr>
                </a:solidFill>
                <a:latin typeface="Montserrat"/>
                <a:ea typeface="Montserrat"/>
                <a:cs typeface="Montserrat"/>
                <a:sym typeface="Montserrat"/>
              </a:rPr>
              <a:t>Model: gpt-4-0125-preview</a:t>
            </a:r>
          </a:p>
        </p:txBody>
      </p:sp>
      <p:cxnSp>
        <p:nvCxnSpPr>
          <p:cNvPr id="10" name="Straight Arrow Connector 9">
            <a:extLst>
              <a:ext uri="{FF2B5EF4-FFF2-40B4-BE49-F238E27FC236}">
                <a16:creationId xmlns:a16="http://schemas.microsoft.com/office/drawing/2014/main" id="{1C8A6FCB-41F3-6DE8-42F3-16B0EDB1D268}"/>
              </a:ext>
            </a:extLst>
          </p:cNvPr>
          <p:cNvCxnSpPr>
            <a:cxnSpLocks/>
            <a:stCxn id="3" idx="3"/>
            <a:endCxn id="5" idx="1"/>
          </p:cNvCxnSpPr>
          <p:nvPr/>
        </p:nvCxnSpPr>
        <p:spPr>
          <a:xfrm flipV="1">
            <a:off x="2118869" y="1505150"/>
            <a:ext cx="479549" cy="1251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EC97017-94A3-2712-BDAE-60A37F9A994D}"/>
              </a:ext>
            </a:extLst>
          </p:cNvPr>
          <p:cNvSpPr txBox="1"/>
          <p:nvPr/>
        </p:nvSpPr>
        <p:spPr>
          <a:xfrm>
            <a:off x="2611721" y="1762926"/>
            <a:ext cx="6015443" cy="755335"/>
          </a:xfrm>
          <a:prstGeom prst="rect">
            <a:avLst/>
          </a:prstGeom>
          <a:noFill/>
        </p:spPr>
        <p:txBody>
          <a:bodyPr wrap="square">
            <a:spAutoFit/>
          </a:bodyPr>
          <a:lstStyle/>
          <a:p>
            <a:pPr marL="114300" lvl="0" rtl="0">
              <a:lnSpc>
                <a:spcPct val="125000"/>
              </a:lnSpc>
              <a:spcBef>
                <a:spcPts val="0"/>
              </a:spcBef>
              <a:spcAft>
                <a:spcPts val="0"/>
              </a:spcAft>
              <a:buClr>
                <a:srgbClr val="00316C"/>
              </a:buClr>
              <a:buSzPts val="1800"/>
            </a:pPr>
            <a:r>
              <a:rPr lang="en-US" sz="1800">
                <a:solidFill>
                  <a:schemeClr val="accent4">
                    <a:lumMod val="50000"/>
                  </a:schemeClr>
                </a:solidFill>
                <a:latin typeface="Montserrat"/>
                <a:ea typeface="Montserrat"/>
                <a:cs typeface="Montserrat"/>
                <a:sym typeface="Montserrat"/>
              </a:rPr>
              <a:t>T</a:t>
            </a:r>
            <a:r>
              <a:rPr lang="vi-VN" sz="1800">
                <a:solidFill>
                  <a:schemeClr val="accent4">
                    <a:lumMod val="50000"/>
                  </a:schemeClr>
                </a:solidFill>
                <a:latin typeface="Montserrat"/>
                <a:ea typeface="Montserrat"/>
                <a:cs typeface="Montserrat"/>
                <a:sym typeface="Montserrat"/>
              </a:rPr>
              <a:t>emperature</a:t>
            </a:r>
            <a:r>
              <a:rPr lang="en-US" sz="1800">
                <a:solidFill>
                  <a:schemeClr val="accent4">
                    <a:lumMod val="50000"/>
                  </a:schemeClr>
                </a:solidFill>
                <a:latin typeface="Montserrat"/>
                <a:ea typeface="Montserrat"/>
                <a:cs typeface="Montserrat"/>
                <a:sym typeface="Montserrat"/>
              </a:rPr>
              <a:t>:</a:t>
            </a:r>
            <a:r>
              <a:rPr lang="vi-VN" sz="1800">
                <a:solidFill>
                  <a:schemeClr val="accent4">
                    <a:lumMod val="50000"/>
                  </a:schemeClr>
                </a:solidFill>
                <a:latin typeface="Montserrat"/>
                <a:ea typeface="Montserrat"/>
                <a:cs typeface="Montserrat"/>
                <a:sym typeface="Montserrat"/>
              </a:rPr>
              <a:t> 0 </a:t>
            </a:r>
            <a:r>
              <a:rPr lang="en-US" sz="1800">
                <a:solidFill>
                  <a:schemeClr val="accent4">
                    <a:lumMod val="50000"/>
                  </a:schemeClr>
                </a:solidFill>
                <a:latin typeface="Montserrat"/>
                <a:ea typeface="Montserrat"/>
                <a:cs typeface="Montserrat"/>
                <a:sym typeface="Montserrat"/>
              </a:rPr>
              <a:t> -&gt; </a:t>
            </a:r>
            <a:r>
              <a:rPr lang="vi-VN" sz="1800">
                <a:solidFill>
                  <a:schemeClr val="accent4">
                    <a:lumMod val="50000"/>
                  </a:schemeClr>
                </a:solidFill>
                <a:latin typeface="Montserrat"/>
                <a:ea typeface="Montserrat"/>
                <a:cs typeface="Montserrat"/>
                <a:sym typeface="Montserrat"/>
              </a:rPr>
              <a:t>giảm thiểu sự ngẫu nhiên trong câu trả lời. </a:t>
            </a:r>
            <a:endParaRPr lang="en-US" sz="1800">
              <a:solidFill>
                <a:schemeClr val="accent4">
                  <a:lumMod val="50000"/>
                </a:schemeClr>
              </a:solidFill>
              <a:latin typeface="Montserrat"/>
              <a:ea typeface="Montserrat"/>
              <a:cs typeface="Montserrat"/>
              <a:sym typeface="Montserrat"/>
            </a:endParaRPr>
          </a:p>
        </p:txBody>
      </p:sp>
      <p:cxnSp>
        <p:nvCxnSpPr>
          <p:cNvPr id="15" name="Straight Arrow Connector 14">
            <a:extLst>
              <a:ext uri="{FF2B5EF4-FFF2-40B4-BE49-F238E27FC236}">
                <a16:creationId xmlns:a16="http://schemas.microsoft.com/office/drawing/2014/main" id="{3762E1B8-5B54-911B-BFF0-E5C6F7774B4A}"/>
              </a:ext>
            </a:extLst>
          </p:cNvPr>
          <p:cNvCxnSpPr>
            <a:cxnSpLocks/>
            <a:stCxn id="3" idx="3"/>
            <a:endCxn id="13" idx="1"/>
          </p:cNvCxnSpPr>
          <p:nvPr/>
        </p:nvCxnSpPr>
        <p:spPr>
          <a:xfrm flipV="1">
            <a:off x="2118869" y="2140594"/>
            <a:ext cx="492852" cy="615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4BA63EB-5FC9-A181-CCFD-B747DB2108E8}"/>
              </a:ext>
            </a:extLst>
          </p:cNvPr>
          <p:cNvSpPr txBox="1"/>
          <p:nvPr/>
        </p:nvSpPr>
        <p:spPr>
          <a:xfrm>
            <a:off x="2598417" y="2577558"/>
            <a:ext cx="6015443" cy="409086"/>
          </a:xfrm>
          <a:prstGeom prst="rect">
            <a:avLst/>
          </a:prstGeom>
          <a:noFill/>
        </p:spPr>
        <p:txBody>
          <a:bodyPr wrap="square">
            <a:spAutoFit/>
          </a:bodyPr>
          <a:lstStyle/>
          <a:p>
            <a:pPr marL="114300" lvl="0" rtl="0">
              <a:lnSpc>
                <a:spcPct val="125000"/>
              </a:lnSpc>
              <a:spcBef>
                <a:spcPts val="0"/>
              </a:spcBef>
              <a:spcAft>
                <a:spcPts val="0"/>
              </a:spcAft>
              <a:buClr>
                <a:srgbClr val="00316C"/>
              </a:buClr>
              <a:buSzPts val="1800"/>
            </a:pPr>
            <a:r>
              <a:rPr lang="en-US" sz="1800">
                <a:solidFill>
                  <a:schemeClr val="accent4">
                    <a:lumMod val="50000"/>
                  </a:schemeClr>
                </a:solidFill>
                <a:latin typeface="Montserrat"/>
                <a:ea typeface="Montserrat"/>
                <a:cs typeface="Montserrat"/>
                <a:sym typeface="Montserrat"/>
              </a:rPr>
              <a:t>Top-p: 1 -&gt; </a:t>
            </a:r>
            <a:r>
              <a:rPr lang="vi-VN" sz="1800">
                <a:solidFill>
                  <a:schemeClr val="accent4">
                    <a:lumMod val="50000"/>
                  </a:schemeClr>
                </a:solidFill>
                <a:latin typeface="Montserrat"/>
                <a:ea typeface="Montserrat"/>
                <a:cs typeface="Montserrat"/>
                <a:sym typeface="Montserrat"/>
              </a:rPr>
              <a:t>Luôn chọn từ có xác suất cao nhất</a:t>
            </a:r>
            <a:r>
              <a:rPr lang="en-US" sz="1800">
                <a:solidFill>
                  <a:schemeClr val="accent4">
                    <a:lumMod val="50000"/>
                  </a:schemeClr>
                </a:solidFill>
                <a:latin typeface="Montserrat"/>
                <a:ea typeface="Montserrat"/>
                <a:cs typeface="Montserrat"/>
                <a:sym typeface="Montserrat"/>
              </a:rPr>
              <a:t>.</a:t>
            </a:r>
          </a:p>
        </p:txBody>
      </p:sp>
      <p:sp>
        <p:nvSpPr>
          <p:cNvPr id="6" name="TextBox 5">
            <a:extLst>
              <a:ext uri="{FF2B5EF4-FFF2-40B4-BE49-F238E27FC236}">
                <a16:creationId xmlns:a16="http://schemas.microsoft.com/office/drawing/2014/main" id="{F3BBAFAE-248E-6E66-2C8E-729F8548D5BF}"/>
              </a:ext>
            </a:extLst>
          </p:cNvPr>
          <p:cNvSpPr txBox="1"/>
          <p:nvPr/>
        </p:nvSpPr>
        <p:spPr>
          <a:xfrm>
            <a:off x="2592030" y="3054059"/>
            <a:ext cx="6015443" cy="755335"/>
          </a:xfrm>
          <a:prstGeom prst="rect">
            <a:avLst/>
          </a:prstGeom>
          <a:noFill/>
        </p:spPr>
        <p:txBody>
          <a:bodyPr wrap="square">
            <a:spAutoFit/>
          </a:bodyPr>
          <a:lstStyle/>
          <a:p>
            <a:pPr marL="114300" lvl="0" rtl="0">
              <a:lnSpc>
                <a:spcPct val="125000"/>
              </a:lnSpc>
              <a:spcBef>
                <a:spcPts val="0"/>
              </a:spcBef>
              <a:spcAft>
                <a:spcPts val="0"/>
              </a:spcAft>
              <a:buClr>
                <a:srgbClr val="00316C"/>
              </a:buClr>
              <a:buSzPts val="1800"/>
            </a:pPr>
            <a:r>
              <a:rPr lang="en-US" sz="1800">
                <a:solidFill>
                  <a:schemeClr val="accent4">
                    <a:lumMod val="50000"/>
                  </a:schemeClr>
                </a:solidFill>
                <a:latin typeface="Montserrat"/>
                <a:ea typeface="Montserrat"/>
                <a:cs typeface="Montserrat"/>
                <a:sym typeface="Montserrat"/>
              </a:rPr>
              <a:t>Token: infinity -&gt; Mô hình trả lời đầy đủ không bị cắt ngắn</a:t>
            </a:r>
          </a:p>
        </p:txBody>
      </p:sp>
      <p:sp>
        <p:nvSpPr>
          <p:cNvPr id="9" name="TextBox 8">
            <a:extLst>
              <a:ext uri="{FF2B5EF4-FFF2-40B4-BE49-F238E27FC236}">
                <a16:creationId xmlns:a16="http://schemas.microsoft.com/office/drawing/2014/main" id="{F53726BA-85E6-B156-1B98-D548D0FACEAC}"/>
              </a:ext>
            </a:extLst>
          </p:cNvPr>
          <p:cNvSpPr txBox="1"/>
          <p:nvPr/>
        </p:nvSpPr>
        <p:spPr>
          <a:xfrm>
            <a:off x="2588264" y="3837622"/>
            <a:ext cx="6015443" cy="755335"/>
          </a:xfrm>
          <a:prstGeom prst="rect">
            <a:avLst/>
          </a:prstGeom>
          <a:noFill/>
        </p:spPr>
        <p:txBody>
          <a:bodyPr wrap="square">
            <a:spAutoFit/>
          </a:bodyPr>
          <a:lstStyle/>
          <a:p>
            <a:pPr marL="114300" lvl="0" rtl="0">
              <a:lnSpc>
                <a:spcPct val="125000"/>
              </a:lnSpc>
              <a:spcBef>
                <a:spcPts val="0"/>
              </a:spcBef>
              <a:spcAft>
                <a:spcPts val="0"/>
              </a:spcAft>
              <a:buClr>
                <a:srgbClr val="00316C"/>
              </a:buClr>
              <a:buSzPts val="1800"/>
            </a:pPr>
            <a:r>
              <a:rPr lang="en-US" sz="1800">
                <a:solidFill>
                  <a:schemeClr val="accent4">
                    <a:lumMod val="50000"/>
                  </a:schemeClr>
                </a:solidFill>
                <a:latin typeface="Montserrat"/>
                <a:ea typeface="Montserrat"/>
                <a:cs typeface="Montserrat"/>
                <a:sym typeface="Montserrat"/>
              </a:rPr>
              <a:t>Logprobs: ON -&gt; Thu thập xác suất logistic của từng token để phân tích độ tin cậy của câu trả lời.</a:t>
            </a:r>
          </a:p>
        </p:txBody>
      </p:sp>
      <p:cxnSp>
        <p:nvCxnSpPr>
          <p:cNvPr id="17" name="Straight Arrow Connector 16">
            <a:extLst>
              <a:ext uri="{FF2B5EF4-FFF2-40B4-BE49-F238E27FC236}">
                <a16:creationId xmlns:a16="http://schemas.microsoft.com/office/drawing/2014/main" id="{060A9091-1E9B-346A-2616-28F895451057}"/>
              </a:ext>
            </a:extLst>
          </p:cNvPr>
          <p:cNvCxnSpPr>
            <a:cxnSpLocks/>
            <a:stCxn id="3" idx="3"/>
            <a:endCxn id="4" idx="1"/>
          </p:cNvCxnSpPr>
          <p:nvPr/>
        </p:nvCxnSpPr>
        <p:spPr>
          <a:xfrm>
            <a:off x="2118869" y="2756234"/>
            <a:ext cx="479548" cy="25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B68FDF2-C93E-150B-DEBE-B80FD7EA6935}"/>
              </a:ext>
            </a:extLst>
          </p:cNvPr>
          <p:cNvCxnSpPr>
            <a:cxnSpLocks/>
            <a:stCxn id="3" idx="3"/>
            <a:endCxn id="6" idx="1"/>
          </p:cNvCxnSpPr>
          <p:nvPr/>
        </p:nvCxnSpPr>
        <p:spPr>
          <a:xfrm>
            <a:off x="2118869" y="2756234"/>
            <a:ext cx="473161" cy="675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DB86206-F3FA-656B-E8B8-E19D7DDC6158}"/>
              </a:ext>
            </a:extLst>
          </p:cNvPr>
          <p:cNvCxnSpPr>
            <a:cxnSpLocks/>
            <a:stCxn id="3" idx="3"/>
            <a:endCxn id="9" idx="1"/>
          </p:cNvCxnSpPr>
          <p:nvPr/>
        </p:nvCxnSpPr>
        <p:spPr>
          <a:xfrm>
            <a:off x="2118869" y="2756234"/>
            <a:ext cx="469395" cy="1459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4F7D1917-C97D-C25B-2C13-BC284ACF63CA}"/>
              </a:ext>
            </a:extLst>
          </p:cNvPr>
          <p:cNvSpPr>
            <a:spLocks noGrp="1"/>
          </p:cNvSpPr>
          <p:nvPr>
            <p:ph type="sldNum" idx="12"/>
          </p:nvPr>
        </p:nvSpPr>
        <p:spPr/>
        <p:txBody>
          <a:bodyPr/>
          <a:lstStyle/>
          <a:p>
            <a:fld id="{6576285A-A244-40E9-8C01-341B11FF4D23}" type="slidenum">
              <a:rPr lang="en" smtClean="0"/>
              <a:pPr/>
              <a:t>16</a:t>
            </a:fld>
            <a:endParaRPr lang="en"/>
          </a:p>
        </p:txBody>
      </p:sp>
    </p:spTree>
    <p:extLst>
      <p:ext uri="{BB962C8B-B14F-4D97-AF65-F5344CB8AC3E}">
        <p14:creationId xmlns:p14="http://schemas.microsoft.com/office/powerpoint/2010/main" val="2044246644"/>
      </p:ext>
    </p:extLst>
  </p:cSld>
  <p:clrMapOvr>
    <a:masterClrMapping/>
  </p:clrMapOvr>
  <p:transition spd="med">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F5CAEA84-A271-4B03-0A3F-4FE5567927FB}"/>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BB1F4C2E-B997-5B01-FFF4-0D142F67ED7E}"/>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97" name="Google Shape;97;p16">
            <a:extLst>
              <a:ext uri="{FF2B5EF4-FFF2-40B4-BE49-F238E27FC236}">
                <a16:creationId xmlns:a16="http://schemas.microsoft.com/office/drawing/2014/main" id="{6CC4DC88-3716-257F-D228-1C1EF85CFDF9}"/>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PP NGHIÊN CỨU</a:t>
            </a:r>
            <a:endParaRPr sz="2450" b="1">
              <a:solidFill>
                <a:srgbClr val="00316C"/>
              </a:solidFill>
              <a:latin typeface="Montserrat"/>
              <a:ea typeface="Montserrat"/>
              <a:cs typeface="Montserrat"/>
              <a:sym typeface="Montserrat"/>
            </a:endParaRPr>
          </a:p>
        </p:txBody>
      </p:sp>
      <p:pic>
        <p:nvPicPr>
          <p:cNvPr id="93" name="Google Shape;93;p16">
            <a:extLst>
              <a:ext uri="{FF2B5EF4-FFF2-40B4-BE49-F238E27FC236}">
                <a16:creationId xmlns:a16="http://schemas.microsoft.com/office/drawing/2014/main" id="{79FBCAFE-1483-9D3E-D97B-7FF8C2383EB8}"/>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55748C58-35D9-7140-73D4-95F7646AD5C8}"/>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69440FC0-0A24-B062-0532-313F69DD2D58}"/>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3</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2D37569D-A202-A590-39D2-031D5F230F2C}"/>
              </a:ext>
            </a:extLst>
          </p:cNvPr>
          <p:cNvCxnSpPr>
            <a:cxnSpLocks/>
          </p:cNvCxnSpPr>
          <p:nvPr/>
        </p:nvCxnSpPr>
        <p:spPr>
          <a:xfrm>
            <a:off x="887350" y="710050"/>
            <a:ext cx="2748843"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FBAE1DF2-FBC8-500F-24E4-08080438A84A}"/>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Phân tích BCTC &amp; Dự đoán thu nhập</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CD38DF34-C81E-6DAF-9F22-242757DD1890}"/>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3.1</a:t>
            </a:r>
            <a:endParaRPr sz="1650" b="1">
              <a:solidFill>
                <a:srgbClr val="00316C"/>
              </a:solidFill>
              <a:latin typeface="Montserrat"/>
              <a:ea typeface="Montserrat"/>
              <a:cs typeface="Montserrat"/>
              <a:sym typeface="Montserrat"/>
            </a:endParaRPr>
          </a:p>
        </p:txBody>
      </p:sp>
      <p:pic>
        <p:nvPicPr>
          <p:cNvPr id="6" name="Picture 5">
            <a:extLst>
              <a:ext uri="{FF2B5EF4-FFF2-40B4-BE49-F238E27FC236}">
                <a16:creationId xmlns:a16="http://schemas.microsoft.com/office/drawing/2014/main" id="{315EAFFC-AA99-28FE-AD76-32B34894168E}"/>
              </a:ext>
            </a:extLst>
          </p:cNvPr>
          <p:cNvPicPr>
            <a:picLocks noChangeAspect="1"/>
          </p:cNvPicPr>
          <p:nvPr/>
        </p:nvPicPr>
        <p:blipFill>
          <a:blip r:embed="rId5"/>
          <a:stretch>
            <a:fillRect/>
          </a:stretch>
        </p:blipFill>
        <p:spPr>
          <a:xfrm>
            <a:off x="822960" y="1463016"/>
            <a:ext cx="7498080" cy="2526597"/>
          </a:xfrm>
          <a:prstGeom prst="rect">
            <a:avLst/>
          </a:prstGeom>
        </p:spPr>
      </p:pic>
      <p:sp>
        <p:nvSpPr>
          <p:cNvPr id="5" name="Google Shape;98;p16">
            <a:extLst>
              <a:ext uri="{FF2B5EF4-FFF2-40B4-BE49-F238E27FC236}">
                <a16:creationId xmlns:a16="http://schemas.microsoft.com/office/drawing/2014/main" id="{29D33F77-4263-C0EE-685C-B1FD5E96710D}"/>
              </a:ext>
            </a:extLst>
          </p:cNvPr>
          <p:cNvSpPr txBox="1"/>
          <p:nvPr/>
        </p:nvSpPr>
        <p:spPr>
          <a:xfrm>
            <a:off x="537150" y="4089552"/>
            <a:ext cx="8062622"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solidFill>
                  <a:srgbClr val="00316C"/>
                </a:solidFill>
                <a:latin typeface="Montserrat"/>
                <a:ea typeface="Montserrat"/>
                <a:cs typeface="Montserrat"/>
                <a:sym typeface="Montserrat"/>
              </a:rPr>
              <a:t>C</a:t>
            </a:r>
            <a:r>
              <a:rPr lang="vi-VN" sz="1800">
                <a:solidFill>
                  <a:srgbClr val="00316C"/>
                </a:solidFill>
                <a:latin typeface="Montserrat"/>
                <a:ea typeface="Montserrat"/>
                <a:cs typeface="Montserrat"/>
                <a:sym typeface="Montserrat"/>
              </a:rPr>
              <a:t>ác bước xử lý của GPT trong quá trình thực hiện nhiệm vụ</a:t>
            </a:r>
            <a:endParaRPr lang="en-US" sz="1800">
              <a:solidFill>
                <a:srgbClr val="00316C"/>
              </a:solidFill>
              <a:latin typeface="Montserrat"/>
              <a:ea typeface="Montserrat"/>
              <a:cs typeface="Montserrat"/>
              <a:sym typeface="Montserrat"/>
            </a:endParaRPr>
          </a:p>
        </p:txBody>
      </p:sp>
      <p:sp>
        <p:nvSpPr>
          <p:cNvPr id="8" name="Slide Number Placeholder 7">
            <a:extLst>
              <a:ext uri="{FF2B5EF4-FFF2-40B4-BE49-F238E27FC236}">
                <a16:creationId xmlns:a16="http://schemas.microsoft.com/office/drawing/2014/main" id="{A187AABE-9F2C-1877-6E44-D7EA5D320780}"/>
              </a:ext>
            </a:extLst>
          </p:cNvPr>
          <p:cNvSpPr>
            <a:spLocks noGrp="1"/>
          </p:cNvSpPr>
          <p:nvPr>
            <p:ph type="sldNum" idx="12"/>
          </p:nvPr>
        </p:nvSpPr>
        <p:spPr/>
        <p:txBody>
          <a:bodyPr/>
          <a:lstStyle/>
          <a:p>
            <a:fld id="{6576285A-A244-40E9-8C01-341B11FF4D23}" type="slidenum">
              <a:rPr lang="en" smtClean="0"/>
              <a:pPr/>
              <a:t>17</a:t>
            </a:fld>
            <a:endParaRPr lang="en"/>
          </a:p>
        </p:txBody>
      </p:sp>
    </p:spTree>
    <p:extLst>
      <p:ext uri="{BB962C8B-B14F-4D97-AF65-F5344CB8AC3E}">
        <p14:creationId xmlns:p14="http://schemas.microsoft.com/office/powerpoint/2010/main" val="2359585367"/>
      </p:ext>
    </p:extLst>
  </p:cSld>
  <p:clrMapOvr>
    <a:masterClrMapping/>
  </p:clrMapOvr>
  <p:transition spd="med">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88479587-6B23-EED9-55F3-4A08950E2CCC}"/>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9792B84D-C9F7-61E7-9680-EC8A5AB27E10}"/>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97" name="Google Shape;97;p16">
            <a:extLst>
              <a:ext uri="{FF2B5EF4-FFF2-40B4-BE49-F238E27FC236}">
                <a16:creationId xmlns:a16="http://schemas.microsoft.com/office/drawing/2014/main" id="{AFABF54A-D410-479A-5C22-455DE004B607}"/>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PP NGHIÊN CỨU</a:t>
            </a:r>
            <a:endParaRPr sz="2450" b="1">
              <a:solidFill>
                <a:srgbClr val="00316C"/>
              </a:solidFill>
              <a:latin typeface="Montserrat"/>
              <a:ea typeface="Montserrat"/>
              <a:cs typeface="Montserrat"/>
              <a:sym typeface="Montserrat"/>
            </a:endParaRPr>
          </a:p>
        </p:txBody>
      </p:sp>
      <p:pic>
        <p:nvPicPr>
          <p:cNvPr id="93" name="Google Shape;93;p16">
            <a:extLst>
              <a:ext uri="{FF2B5EF4-FFF2-40B4-BE49-F238E27FC236}">
                <a16:creationId xmlns:a16="http://schemas.microsoft.com/office/drawing/2014/main" id="{51EC0F6F-E60E-6277-5D3A-46B1DE064E48}"/>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E28A5A1D-7B58-2506-E04A-9262CF01528F}"/>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738DB74F-93D9-8AD5-5D17-5E98EF6E9E5A}"/>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3</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FF903695-B942-064B-551A-1EDE5D65FF4F}"/>
              </a:ext>
            </a:extLst>
          </p:cNvPr>
          <p:cNvCxnSpPr>
            <a:cxnSpLocks/>
          </p:cNvCxnSpPr>
          <p:nvPr/>
        </p:nvCxnSpPr>
        <p:spPr>
          <a:xfrm>
            <a:off x="887350" y="710050"/>
            <a:ext cx="2748843"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FC944E85-F8AE-A841-60AF-A49FDA6BA555}"/>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Dữ liệu cho LLM và ANN</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160173DC-3C07-101E-F72A-17582DC91BBC}"/>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3.2</a:t>
            </a:r>
            <a:endParaRPr sz="1650" b="1">
              <a:solidFill>
                <a:srgbClr val="00316C"/>
              </a:solidFill>
              <a:latin typeface="Montserrat"/>
              <a:ea typeface="Montserrat"/>
              <a:cs typeface="Montserrat"/>
              <a:sym typeface="Montserrat"/>
            </a:endParaRPr>
          </a:p>
        </p:txBody>
      </p:sp>
      <p:graphicFrame>
        <p:nvGraphicFramePr>
          <p:cNvPr id="3" name="Diagram 2">
            <a:extLst>
              <a:ext uri="{FF2B5EF4-FFF2-40B4-BE49-F238E27FC236}">
                <a16:creationId xmlns:a16="http://schemas.microsoft.com/office/drawing/2014/main" id="{9ABEE3A2-0E56-9ED7-B0D3-5334AB3C7E22}"/>
              </a:ext>
            </a:extLst>
          </p:cNvPr>
          <p:cNvGraphicFramePr/>
          <p:nvPr>
            <p:extLst>
              <p:ext uri="{D42A27DB-BD31-4B8C-83A1-F6EECF244321}">
                <p14:modId xmlns:p14="http://schemas.microsoft.com/office/powerpoint/2010/main" val="4241347739"/>
              </p:ext>
            </p:extLst>
          </p:nvPr>
        </p:nvGraphicFramePr>
        <p:xfrm>
          <a:off x="782089" y="1588633"/>
          <a:ext cx="7332724" cy="284591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Slide Number Placeholder 6">
            <a:extLst>
              <a:ext uri="{FF2B5EF4-FFF2-40B4-BE49-F238E27FC236}">
                <a16:creationId xmlns:a16="http://schemas.microsoft.com/office/drawing/2014/main" id="{17E9E152-C9A7-716A-4014-3115FF8F3AB2}"/>
              </a:ext>
            </a:extLst>
          </p:cNvPr>
          <p:cNvSpPr>
            <a:spLocks noGrp="1"/>
          </p:cNvSpPr>
          <p:nvPr>
            <p:ph type="sldNum" idx="12"/>
          </p:nvPr>
        </p:nvSpPr>
        <p:spPr/>
        <p:txBody>
          <a:bodyPr/>
          <a:lstStyle/>
          <a:p>
            <a:fld id="{6576285A-A244-40E9-8C01-341B11FF4D23}" type="slidenum">
              <a:rPr lang="en" smtClean="0"/>
              <a:pPr/>
              <a:t>18</a:t>
            </a:fld>
            <a:endParaRPr lang="en"/>
          </a:p>
        </p:txBody>
      </p:sp>
    </p:spTree>
    <p:extLst>
      <p:ext uri="{BB962C8B-B14F-4D97-AF65-F5344CB8AC3E}">
        <p14:creationId xmlns:p14="http://schemas.microsoft.com/office/powerpoint/2010/main" val="3844574480"/>
      </p:ext>
    </p:extLst>
  </p:cSld>
  <p:clrMapOvr>
    <a:masterClrMapping/>
  </p:clrMapOvr>
  <p:transition spd="med">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770EA68D-F769-4BBC-79CE-8E07C90DC9B1}"/>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2F167CB1-4433-83B3-B35E-71FCF5BFCB8B}"/>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97" name="Google Shape;97;p16">
            <a:extLst>
              <a:ext uri="{FF2B5EF4-FFF2-40B4-BE49-F238E27FC236}">
                <a16:creationId xmlns:a16="http://schemas.microsoft.com/office/drawing/2014/main" id="{61A39B3A-010D-A11E-9797-4C645130D783}"/>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PP NGHIÊN CỨU</a:t>
            </a:r>
            <a:endParaRPr sz="2450" b="1">
              <a:solidFill>
                <a:srgbClr val="00316C"/>
              </a:solidFill>
              <a:latin typeface="Montserrat"/>
              <a:ea typeface="Montserrat"/>
              <a:cs typeface="Montserrat"/>
              <a:sym typeface="Montserrat"/>
            </a:endParaRPr>
          </a:p>
        </p:txBody>
      </p:sp>
      <p:pic>
        <p:nvPicPr>
          <p:cNvPr id="93" name="Google Shape;93;p16">
            <a:extLst>
              <a:ext uri="{FF2B5EF4-FFF2-40B4-BE49-F238E27FC236}">
                <a16:creationId xmlns:a16="http://schemas.microsoft.com/office/drawing/2014/main" id="{46F3AB40-37D9-62E8-ABF8-32C0B9552D2E}"/>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9FA40F32-9567-124A-24B0-56822061F318}"/>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39253FDE-9B6B-E987-574A-DDE69E47F1E2}"/>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3</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53247D93-49D8-22A4-3AD2-873A9B55F626}"/>
              </a:ext>
            </a:extLst>
          </p:cNvPr>
          <p:cNvCxnSpPr>
            <a:cxnSpLocks/>
          </p:cNvCxnSpPr>
          <p:nvPr/>
        </p:nvCxnSpPr>
        <p:spPr>
          <a:xfrm>
            <a:off x="887350" y="710050"/>
            <a:ext cx="2748843"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47545181-BB02-FFDF-2957-1FA1F8CA9962}"/>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Dữ liệu cho LLM và ANN</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508C5FB2-D57B-7A05-2771-A5D155C0FB21}"/>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3.2</a:t>
            </a:r>
            <a:endParaRPr sz="1650" b="1">
              <a:solidFill>
                <a:srgbClr val="00316C"/>
              </a:solidFill>
              <a:latin typeface="Montserrat"/>
              <a:ea typeface="Montserrat"/>
              <a:cs typeface="Montserrat"/>
              <a:sym typeface="Montserrat"/>
            </a:endParaRPr>
          </a:p>
        </p:txBody>
      </p:sp>
      <p:sp>
        <p:nvSpPr>
          <p:cNvPr id="5" name="Google Shape;98;p16">
            <a:extLst>
              <a:ext uri="{FF2B5EF4-FFF2-40B4-BE49-F238E27FC236}">
                <a16:creationId xmlns:a16="http://schemas.microsoft.com/office/drawing/2014/main" id="{ADA8B004-7D8E-3A8C-AE42-F8E630E79C22}"/>
              </a:ext>
            </a:extLst>
          </p:cNvPr>
          <p:cNvSpPr txBox="1"/>
          <p:nvPr/>
        </p:nvSpPr>
        <p:spPr>
          <a:xfrm>
            <a:off x="1881426" y="2760347"/>
            <a:ext cx="5381148" cy="156963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spAutoFit/>
          </a:bodyPr>
          <a:lstStyle/>
          <a:p>
            <a:pPr marL="0" lvl="0" indent="0" rtl="0">
              <a:spcBef>
                <a:spcPts val="0"/>
              </a:spcBef>
              <a:spcAft>
                <a:spcPts val="0"/>
              </a:spcAft>
              <a:buNone/>
            </a:pPr>
            <a:r>
              <a:rPr lang="en-US" sz="1800">
                <a:solidFill>
                  <a:srgbClr val="00316C"/>
                </a:solidFill>
                <a:latin typeface="Montserrat"/>
                <a:ea typeface="Montserrat"/>
                <a:cs typeface="Montserrat"/>
                <a:sym typeface="Montserrat"/>
              </a:rPr>
              <a:t>M</a:t>
            </a:r>
            <a:r>
              <a:rPr lang="vi-VN" sz="1800">
                <a:solidFill>
                  <a:srgbClr val="00316C"/>
                </a:solidFill>
                <a:latin typeface="Montserrat"/>
                <a:ea typeface="Montserrat"/>
                <a:cs typeface="Montserrat"/>
                <a:sym typeface="Montserrat"/>
              </a:rPr>
              <a:t>ỗi quan sát phải có</a:t>
            </a:r>
            <a:r>
              <a:rPr lang="en-US" sz="1800">
                <a:solidFill>
                  <a:srgbClr val="00316C"/>
                </a:solidFill>
                <a:latin typeface="Montserrat"/>
                <a:ea typeface="Montserrat"/>
                <a:cs typeface="Montserrat"/>
                <a:sym typeface="Montserrat"/>
              </a:rPr>
              <a:t>:</a:t>
            </a:r>
          </a:p>
          <a:p>
            <a:pPr marL="285750" lvl="0" indent="-285750" rtl="0">
              <a:spcBef>
                <a:spcPts val="0"/>
              </a:spcBef>
              <a:spcAft>
                <a:spcPts val="0"/>
              </a:spcAft>
              <a:buFont typeface="Arial" panose="020B0604020202020204" pitchFamily="34" charset="0"/>
              <a:buChar char="•"/>
            </a:pPr>
            <a:r>
              <a:rPr lang="en-US" sz="1800">
                <a:solidFill>
                  <a:srgbClr val="00316C"/>
                </a:solidFill>
                <a:latin typeface="Montserrat"/>
                <a:ea typeface="Montserrat"/>
                <a:cs typeface="Montserrat"/>
                <a:sym typeface="Montserrat"/>
              </a:rPr>
              <a:t>T</a:t>
            </a:r>
            <a:r>
              <a:rPr lang="vi-VN" sz="1800">
                <a:solidFill>
                  <a:srgbClr val="00316C"/>
                </a:solidFill>
                <a:latin typeface="Montserrat"/>
                <a:ea typeface="Montserrat"/>
                <a:cs typeface="Montserrat"/>
                <a:sym typeface="Montserrat"/>
              </a:rPr>
              <a:t>ổng tài sản không bị thiếu</a:t>
            </a:r>
            <a:r>
              <a:rPr lang="en-US" sz="1800">
                <a:solidFill>
                  <a:srgbClr val="00316C"/>
                </a:solidFill>
                <a:latin typeface="Montserrat"/>
                <a:ea typeface="Montserrat"/>
                <a:cs typeface="Montserrat"/>
                <a:sym typeface="Montserrat"/>
              </a:rPr>
              <a:t>.</a:t>
            </a:r>
          </a:p>
          <a:p>
            <a:pPr marL="285750" lvl="0" indent="-285750" rtl="0">
              <a:spcBef>
                <a:spcPts val="0"/>
              </a:spcBef>
              <a:spcAft>
                <a:spcPts val="0"/>
              </a:spcAft>
              <a:buFont typeface="Arial" panose="020B0604020202020204" pitchFamily="34" charset="0"/>
              <a:buChar char="•"/>
            </a:pPr>
            <a:r>
              <a:rPr lang="en-US" sz="1800">
                <a:solidFill>
                  <a:srgbClr val="00316C"/>
                </a:solidFill>
                <a:latin typeface="Montserrat"/>
                <a:ea typeface="Montserrat"/>
                <a:cs typeface="Montserrat"/>
                <a:sym typeface="Montserrat"/>
              </a:rPr>
              <a:t>G</a:t>
            </a:r>
            <a:r>
              <a:rPr lang="vi-VN" sz="1800">
                <a:solidFill>
                  <a:srgbClr val="00316C"/>
                </a:solidFill>
                <a:latin typeface="Montserrat"/>
                <a:ea typeface="Montserrat"/>
                <a:cs typeface="Montserrat"/>
                <a:sym typeface="Montserrat"/>
              </a:rPr>
              <a:t>iá trị tài sản cuối năm vượt quá </a:t>
            </a:r>
            <a:r>
              <a:rPr lang="en-US" sz="1800">
                <a:solidFill>
                  <a:srgbClr val="00316C"/>
                </a:solidFill>
                <a:latin typeface="Montserrat"/>
                <a:ea typeface="Montserrat"/>
                <a:cs typeface="Montserrat"/>
                <a:sym typeface="Montserrat"/>
              </a:rPr>
              <a:t>1m$.</a:t>
            </a:r>
          </a:p>
          <a:p>
            <a:pPr marL="285750" lvl="0" indent="-285750" rtl="0">
              <a:spcBef>
                <a:spcPts val="0"/>
              </a:spcBef>
              <a:spcAft>
                <a:spcPts val="0"/>
              </a:spcAft>
              <a:buFont typeface="Arial" panose="020B0604020202020204" pitchFamily="34" charset="0"/>
              <a:buChar char="•"/>
            </a:pPr>
            <a:r>
              <a:rPr lang="en-US" sz="1800">
                <a:solidFill>
                  <a:srgbClr val="00316C"/>
                </a:solidFill>
                <a:latin typeface="Montserrat"/>
                <a:ea typeface="Montserrat"/>
                <a:cs typeface="Montserrat"/>
                <a:sym typeface="Montserrat"/>
              </a:rPr>
              <a:t>G</a:t>
            </a:r>
            <a:r>
              <a:rPr lang="vi-VN" sz="1800">
                <a:solidFill>
                  <a:srgbClr val="00316C"/>
                </a:solidFill>
                <a:latin typeface="Montserrat"/>
                <a:ea typeface="Montserrat"/>
                <a:cs typeface="Montserrat"/>
                <a:sym typeface="Montserrat"/>
              </a:rPr>
              <a:t>iá cổ phiếu cuối năm lớn hơn </a:t>
            </a:r>
            <a:r>
              <a:rPr lang="en-US" sz="1800">
                <a:solidFill>
                  <a:srgbClr val="00316C"/>
                </a:solidFill>
                <a:latin typeface="Montserrat"/>
                <a:ea typeface="Montserrat"/>
                <a:cs typeface="Montserrat"/>
                <a:sym typeface="Montserrat"/>
              </a:rPr>
              <a:t>1$.</a:t>
            </a:r>
          </a:p>
          <a:p>
            <a:pPr marL="285750" lvl="0" indent="-285750" rtl="0">
              <a:spcBef>
                <a:spcPts val="0"/>
              </a:spcBef>
              <a:spcAft>
                <a:spcPts val="0"/>
              </a:spcAft>
              <a:buFont typeface="Arial" panose="020B0604020202020204" pitchFamily="34" charset="0"/>
              <a:buChar char="•"/>
            </a:pPr>
            <a:r>
              <a:rPr lang="en-US" sz="1800">
                <a:solidFill>
                  <a:srgbClr val="00316C"/>
                </a:solidFill>
                <a:latin typeface="Montserrat"/>
                <a:ea typeface="Montserrat"/>
                <a:cs typeface="Montserrat"/>
                <a:sym typeface="Montserrat"/>
              </a:rPr>
              <a:t>K</a:t>
            </a:r>
            <a:r>
              <a:rPr lang="vi-VN" sz="1800">
                <a:solidFill>
                  <a:srgbClr val="00316C"/>
                </a:solidFill>
                <a:latin typeface="Montserrat"/>
                <a:ea typeface="Montserrat"/>
                <a:cs typeface="Montserrat"/>
                <a:sym typeface="Montserrat"/>
              </a:rPr>
              <a:t>ỳ kế toán kết thúc vào ngày 31 tháng 12. </a:t>
            </a:r>
            <a:endParaRPr lang="en-US" sz="1800">
              <a:solidFill>
                <a:srgbClr val="00316C"/>
              </a:solidFill>
              <a:latin typeface="Montserrat"/>
              <a:ea typeface="Montserrat"/>
              <a:cs typeface="Montserrat"/>
              <a:sym typeface="Montserrat"/>
            </a:endParaRPr>
          </a:p>
        </p:txBody>
      </p:sp>
      <p:sp>
        <p:nvSpPr>
          <p:cNvPr id="10" name="Arrow: Circular 9">
            <a:extLst>
              <a:ext uri="{FF2B5EF4-FFF2-40B4-BE49-F238E27FC236}">
                <a16:creationId xmlns:a16="http://schemas.microsoft.com/office/drawing/2014/main" id="{1018FEC8-5E47-65EB-DF09-9CD1E5DDBB06}"/>
              </a:ext>
            </a:extLst>
          </p:cNvPr>
          <p:cNvSpPr/>
          <p:nvPr/>
        </p:nvSpPr>
        <p:spPr>
          <a:xfrm rot="15835112" flipH="1">
            <a:off x="509036" y="1641244"/>
            <a:ext cx="2222622" cy="2193960"/>
          </a:xfrm>
          <a:prstGeom prst="circularArrow">
            <a:avLst>
              <a:gd name="adj1" fmla="val 9295"/>
              <a:gd name="adj2" fmla="val 959730"/>
              <a:gd name="adj3" fmla="val 20589819"/>
              <a:gd name="adj4" fmla="val 10454006"/>
              <a:gd name="adj5" fmla="val 11958"/>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schemeClr val="tx1"/>
              </a:solidFill>
            </a:endParaRPr>
          </a:p>
        </p:txBody>
      </p:sp>
      <p:graphicFrame>
        <p:nvGraphicFramePr>
          <p:cNvPr id="11" name="Diagram 10">
            <a:extLst>
              <a:ext uri="{FF2B5EF4-FFF2-40B4-BE49-F238E27FC236}">
                <a16:creationId xmlns:a16="http://schemas.microsoft.com/office/drawing/2014/main" id="{8ABADCFC-F6DF-173B-61CB-231401824616}"/>
              </a:ext>
            </a:extLst>
          </p:cNvPr>
          <p:cNvGraphicFramePr/>
          <p:nvPr>
            <p:extLst>
              <p:ext uri="{D42A27DB-BD31-4B8C-83A1-F6EECF244321}">
                <p14:modId xmlns:p14="http://schemas.microsoft.com/office/powerpoint/2010/main" val="1921832749"/>
              </p:ext>
            </p:extLst>
          </p:nvPr>
        </p:nvGraphicFramePr>
        <p:xfrm>
          <a:off x="2004962" y="1386278"/>
          <a:ext cx="5065076" cy="9839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Slide Number Placeholder 6">
            <a:extLst>
              <a:ext uri="{FF2B5EF4-FFF2-40B4-BE49-F238E27FC236}">
                <a16:creationId xmlns:a16="http://schemas.microsoft.com/office/drawing/2014/main" id="{C1B0D79C-80A6-595B-2C84-86C2F1AF3FAA}"/>
              </a:ext>
            </a:extLst>
          </p:cNvPr>
          <p:cNvSpPr>
            <a:spLocks noGrp="1"/>
          </p:cNvSpPr>
          <p:nvPr>
            <p:ph type="sldNum" idx="12"/>
          </p:nvPr>
        </p:nvSpPr>
        <p:spPr/>
        <p:txBody>
          <a:bodyPr/>
          <a:lstStyle/>
          <a:p>
            <a:fld id="{6576285A-A244-40E9-8C01-341B11FF4D23}" type="slidenum">
              <a:rPr lang="en" smtClean="0"/>
              <a:pPr/>
              <a:t>19</a:t>
            </a:fld>
            <a:endParaRPr lang="en"/>
          </a:p>
        </p:txBody>
      </p:sp>
    </p:spTree>
    <p:extLst>
      <p:ext uri="{BB962C8B-B14F-4D97-AF65-F5344CB8AC3E}">
        <p14:creationId xmlns:p14="http://schemas.microsoft.com/office/powerpoint/2010/main" val="1467337748"/>
      </p:ext>
    </p:extLst>
  </p:cSld>
  <p:clrMapOvr>
    <a:masterClrMapping/>
  </p:clrMapOvr>
  <p:transition spd="med">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158275" y="200325"/>
            <a:ext cx="2293967" cy="572700"/>
          </a:xfrm>
          <a:prstGeom prst="rect">
            <a:avLst/>
          </a:prstGeom>
          <a:noFill/>
          <a:ln>
            <a:noFill/>
          </a:ln>
        </p:spPr>
      </p:pic>
      <p:pic>
        <p:nvPicPr>
          <p:cNvPr id="60" name="Google Shape;60;p14"/>
          <p:cNvPicPr preferRelativeResize="0"/>
          <p:nvPr/>
        </p:nvPicPr>
        <p:blipFill>
          <a:blip r:embed="rId4">
            <a:alphaModFix/>
          </a:blip>
          <a:stretch>
            <a:fillRect/>
          </a:stretch>
        </p:blipFill>
        <p:spPr>
          <a:xfrm>
            <a:off x="6146000" y="0"/>
            <a:ext cx="2997999" cy="5207802"/>
          </a:xfrm>
          <a:prstGeom prst="rect">
            <a:avLst/>
          </a:prstGeom>
          <a:noFill/>
          <a:ln>
            <a:noFill/>
          </a:ln>
        </p:spPr>
      </p:pic>
      <p:sp>
        <p:nvSpPr>
          <p:cNvPr id="62" name="Google Shape;62;p14"/>
          <p:cNvSpPr txBox="1"/>
          <p:nvPr/>
        </p:nvSpPr>
        <p:spPr>
          <a:xfrm>
            <a:off x="494579" y="1437887"/>
            <a:ext cx="7286100" cy="15696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rgbClr val="00316C"/>
                </a:solidFill>
                <a:latin typeface="Montserrat SemiBold"/>
                <a:ea typeface="Montserrat SemiBold"/>
                <a:cs typeface="Montserrat SemiBold"/>
                <a:sym typeface="Montserrat SemiBold"/>
              </a:rPr>
              <a:t>PHÂN TÍCH BÁO CÁO TÀI CHÍNH VỚI MÔ HÌNH </a:t>
            </a:r>
            <a:br>
              <a:rPr lang="en" sz="3000">
                <a:solidFill>
                  <a:srgbClr val="00316C"/>
                </a:solidFill>
                <a:latin typeface="Montserrat SemiBold"/>
                <a:ea typeface="Montserrat SemiBold"/>
                <a:cs typeface="Montserrat SemiBold"/>
                <a:sym typeface="Montserrat SemiBold"/>
              </a:rPr>
            </a:br>
            <a:r>
              <a:rPr lang="en" sz="3000">
                <a:solidFill>
                  <a:srgbClr val="00316C"/>
                </a:solidFill>
                <a:latin typeface="Montserrat SemiBold"/>
                <a:ea typeface="Montserrat SemiBold"/>
                <a:cs typeface="Montserrat SemiBold"/>
                <a:sym typeface="Montserrat SemiBold"/>
              </a:rPr>
              <a:t>NGÔN NGỮ LỚN (LLM)</a:t>
            </a:r>
            <a:endParaRPr sz="3000">
              <a:solidFill>
                <a:srgbClr val="00316C"/>
              </a:solidFill>
              <a:latin typeface="Montserrat SemiBold"/>
              <a:ea typeface="Montserrat SemiBold"/>
              <a:cs typeface="Montserrat SemiBold"/>
              <a:sym typeface="Montserrat SemiBold"/>
            </a:endParaRPr>
          </a:p>
        </p:txBody>
      </p:sp>
      <p:sp>
        <p:nvSpPr>
          <p:cNvPr id="63" name="Google Shape;63;p14"/>
          <p:cNvSpPr txBox="1"/>
          <p:nvPr/>
        </p:nvSpPr>
        <p:spPr>
          <a:xfrm>
            <a:off x="1076227" y="3404924"/>
            <a:ext cx="3837679" cy="1628108"/>
          </a:xfrm>
          <a:prstGeom prst="rect">
            <a:avLst/>
          </a:prstGeom>
          <a:noFill/>
          <a:ln>
            <a:noFill/>
          </a:ln>
        </p:spPr>
        <p:txBody>
          <a:bodyPr spcFirstLastPara="1" wrap="square" lIns="91425" tIns="91425" rIns="91425" bIns="91425" anchor="t" anchorCtr="0">
            <a:spAutoFit/>
          </a:bodyPr>
          <a:lstStyle/>
          <a:p>
            <a:pPr marL="0" lvl="0" indent="0" algn="ctr" rtl="0">
              <a:lnSpc>
                <a:spcPct val="140000"/>
              </a:lnSpc>
              <a:spcBef>
                <a:spcPts val="0"/>
              </a:spcBef>
              <a:spcAft>
                <a:spcPts val="0"/>
              </a:spcAft>
              <a:buNone/>
            </a:pPr>
            <a:r>
              <a:rPr lang="en" sz="1500" b="1">
                <a:solidFill>
                  <a:srgbClr val="00316C"/>
                </a:solidFill>
                <a:latin typeface="Montserrat"/>
                <a:ea typeface="Montserrat"/>
                <a:cs typeface="Montserrat"/>
                <a:sym typeface="Montserrat"/>
              </a:rPr>
              <a:t>ANIMAL TEAM </a:t>
            </a:r>
            <a:endParaRPr sz="1500" b="1">
              <a:solidFill>
                <a:srgbClr val="00316C"/>
              </a:solidFill>
              <a:latin typeface="Montserrat"/>
              <a:ea typeface="Montserrat"/>
              <a:cs typeface="Montserrat"/>
              <a:sym typeface="Montserrat"/>
            </a:endParaRPr>
          </a:p>
          <a:p>
            <a:pPr marL="0" lvl="0" indent="0" rtl="0">
              <a:lnSpc>
                <a:spcPct val="140000"/>
              </a:lnSpc>
              <a:spcBef>
                <a:spcPts val="0"/>
              </a:spcBef>
              <a:spcAft>
                <a:spcPts val="0"/>
              </a:spcAft>
              <a:buNone/>
            </a:pPr>
            <a:r>
              <a:rPr lang="vi-VN" sz="1300">
                <a:solidFill>
                  <a:srgbClr val="00316C"/>
                </a:solidFill>
                <a:latin typeface="Montserrat Medium"/>
                <a:ea typeface="Montserrat Medium"/>
                <a:cs typeface="Montserrat Medium"/>
                <a:sym typeface="Montserrat Medium"/>
              </a:rPr>
              <a:t>Tạ Nguyên Thành: </a:t>
            </a:r>
            <a:r>
              <a:rPr lang="en-US" sz="1300">
                <a:solidFill>
                  <a:srgbClr val="00316C"/>
                </a:solidFill>
                <a:latin typeface="Montserrat Medium"/>
                <a:ea typeface="Montserrat Medium"/>
                <a:cs typeface="Montserrat Medium"/>
                <a:sym typeface="Montserrat Medium"/>
              </a:rPr>
              <a:t>		</a:t>
            </a:r>
            <a:r>
              <a:rPr lang="vi-VN" sz="1300">
                <a:solidFill>
                  <a:srgbClr val="00316C"/>
                </a:solidFill>
                <a:latin typeface="Montserrat Medium"/>
                <a:ea typeface="Montserrat Medium"/>
                <a:cs typeface="Montserrat Medium"/>
                <a:sym typeface="Montserrat Medium"/>
              </a:rPr>
              <a:t>23020437 </a:t>
            </a:r>
            <a:endParaRPr lang="en-US" sz="1300">
              <a:solidFill>
                <a:srgbClr val="00316C"/>
              </a:solidFill>
              <a:latin typeface="Montserrat Medium"/>
              <a:ea typeface="Montserrat Medium"/>
              <a:cs typeface="Montserrat Medium"/>
              <a:sym typeface="Montserrat Medium"/>
            </a:endParaRPr>
          </a:p>
          <a:p>
            <a:pPr marL="0" lvl="0" indent="0" rtl="0">
              <a:lnSpc>
                <a:spcPct val="140000"/>
              </a:lnSpc>
              <a:spcBef>
                <a:spcPts val="0"/>
              </a:spcBef>
              <a:spcAft>
                <a:spcPts val="0"/>
              </a:spcAft>
              <a:buNone/>
            </a:pPr>
            <a:r>
              <a:rPr lang="vi-VN" sz="1300">
                <a:solidFill>
                  <a:srgbClr val="00316C"/>
                </a:solidFill>
                <a:latin typeface="Montserrat Medium"/>
                <a:ea typeface="Montserrat Medium"/>
                <a:cs typeface="Montserrat Medium"/>
                <a:sym typeface="Montserrat Medium"/>
              </a:rPr>
              <a:t>Nguyễn Minh Quân: </a:t>
            </a:r>
            <a:r>
              <a:rPr lang="en-US" sz="1300">
                <a:solidFill>
                  <a:srgbClr val="00316C"/>
                </a:solidFill>
                <a:latin typeface="Montserrat Medium"/>
                <a:ea typeface="Montserrat Medium"/>
                <a:cs typeface="Montserrat Medium"/>
                <a:sym typeface="Montserrat Medium"/>
              </a:rPr>
              <a:t>		</a:t>
            </a:r>
            <a:r>
              <a:rPr lang="vi-VN" sz="1300">
                <a:solidFill>
                  <a:srgbClr val="00316C"/>
                </a:solidFill>
                <a:latin typeface="Montserrat Medium"/>
                <a:ea typeface="Montserrat Medium"/>
                <a:cs typeface="Montserrat Medium"/>
                <a:sym typeface="Montserrat Medium"/>
              </a:rPr>
              <a:t>23020417</a:t>
            </a:r>
            <a:endParaRPr lang="en-US" sz="1300">
              <a:solidFill>
                <a:srgbClr val="00316C"/>
              </a:solidFill>
              <a:latin typeface="Montserrat Medium"/>
              <a:ea typeface="Montserrat Medium"/>
              <a:cs typeface="Montserrat Medium"/>
              <a:sym typeface="Montserrat Medium"/>
            </a:endParaRPr>
          </a:p>
          <a:p>
            <a:pPr marL="0" lvl="0" indent="0" rtl="0">
              <a:lnSpc>
                <a:spcPct val="140000"/>
              </a:lnSpc>
              <a:spcBef>
                <a:spcPts val="0"/>
              </a:spcBef>
              <a:spcAft>
                <a:spcPts val="0"/>
              </a:spcAft>
              <a:buNone/>
            </a:pPr>
            <a:r>
              <a:rPr lang="vi-VN" sz="1300">
                <a:solidFill>
                  <a:srgbClr val="00316C"/>
                </a:solidFill>
                <a:latin typeface="Montserrat Medium"/>
                <a:ea typeface="Montserrat Medium"/>
                <a:cs typeface="Montserrat Medium"/>
                <a:sym typeface="Montserrat Medium"/>
              </a:rPr>
              <a:t>Phạm Minh Tú: </a:t>
            </a:r>
            <a:r>
              <a:rPr lang="en-US" sz="1300">
                <a:solidFill>
                  <a:srgbClr val="00316C"/>
                </a:solidFill>
                <a:latin typeface="Montserrat Medium"/>
                <a:ea typeface="Montserrat Medium"/>
                <a:cs typeface="Montserrat Medium"/>
                <a:sym typeface="Montserrat Medium"/>
              </a:rPr>
              <a:t>		</a:t>
            </a:r>
            <a:r>
              <a:rPr lang="vi-VN" sz="1300">
                <a:solidFill>
                  <a:srgbClr val="00316C"/>
                </a:solidFill>
                <a:latin typeface="Montserrat Medium"/>
                <a:ea typeface="Montserrat Medium"/>
                <a:cs typeface="Montserrat Medium"/>
                <a:sym typeface="Montserrat Medium"/>
              </a:rPr>
              <a:t>23020429</a:t>
            </a:r>
            <a:endParaRPr lang="en-US" sz="1300">
              <a:solidFill>
                <a:srgbClr val="00316C"/>
              </a:solidFill>
              <a:latin typeface="Montserrat Medium"/>
              <a:ea typeface="Montserrat Medium"/>
              <a:cs typeface="Montserrat Medium"/>
              <a:sym typeface="Montserrat Medium"/>
            </a:endParaRPr>
          </a:p>
          <a:p>
            <a:pPr marL="0" lvl="0" indent="0" rtl="0">
              <a:lnSpc>
                <a:spcPct val="140000"/>
              </a:lnSpc>
              <a:spcBef>
                <a:spcPts val="0"/>
              </a:spcBef>
              <a:spcAft>
                <a:spcPts val="0"/>
              </a:spcAft>
              <a:buNone/>
            </a:pPr>
            <a:r>
              <a:rPr lang="vi-VN" sz="1300">
                <a:solidFill>
                  <a:srgbClr val="00316C"/>
                </a:solidFill>
                <a:latin typeface="Montserrat Medium"/>
                <a:ea typeface="Montserrat Medium"/>
                <a:cs typeface="Montserrat Medium"/>
                <a:sym typeface="Montserrat Medium"/>
              </a:rPr>
              <a:t>Hoàng Minh Quyền: </a:t>
            </a:r>
            <a:r>
              <a:rPr lang="en-US" sz="1300">
                <a:solidFill>
                  <a:srgbClr val="00316C"/>
                </a:solidFill>
                <a:latin typeface="Montserrat Medium"/>
                <a:ea typeface="Montserrat Medium"/>
                <a:cs typeface="Montserrat Medium"/>
                <a:sym typeface="Montserrat Medium"/>
              </a:rPr>
              <a:t>		</a:t>
            </a:r>
            <a:r>
              <a:rPr lang="vi-VN" sz="1300">
                <a:solidFill>
                  <a:srgbClr val="00316C"/>
                </a:solidFill>
                <a:latin typeface="Montserrat Medium"/>
                <a:ea typeface="Montserrat Medium"/>
                <a:cs typeface="Montserrat Medium"/>
                <a:sym typeface="Montserrat Medium"/>
              </a:rPr>
              <a:t>23020421</a:t>
            </a:r>
          </a:p>
        </p:txBody>
      </p:sp>
      <p:pic>
        <p:nvPicPr>
          <p:cNvPr id="3" name="Google Shape;69;p15">
            <a:extLst>
              <a:ext uri="{FF2B5EF4-FFF2-40B4-BE49-F238E27FC236}">
                <a16:creationId xmlns:a16="http://schemas.microsoft.com/office/drawing/2014/main" id="{192B31C1-CDA4-6B1D-68A6-5720572F2B32}"/>
              </a:ext>
            </a:extLst>
          </p:cNvPr>
          <p:cNvPicPr preferRelativeResize="0"/>
          <p:nvPr/>
        </p:nvPicPr>
        <p:blipFill>
          <a:blip r:embed="rId5">
            <a:alphaModFix/>
          </a:blip>
          <a:srcRect l="-1" r="-10588"/>
          <a:stretch/>
        </p:blipFill>
        <p:spPr>
          <a:xfrm rot="10800000">
            <a:off x="5293895" y="1183998"/>
            <a:ext cx="5000026" cy="3959501"/>
          </a:xfrm>
          <a:prstGeom prst="rect">
            <a:avLst/>
          </a:prstGeom>
          <a:noFill/>
          <a:ln>
            <a:noFill/>
          </a:ln>
        </p:spPr>
      </p:pic>
      <p:sp>
        <p:nvSpPr>
          <p:cNvPr id="9" name="Google Shape;74;p15">
            <a:extLst>
              <a:ext uri="{FF2B5EF4-FFF2-40B4-BE49-F238E27FC236}">
                <a16:creationId xmlns:a16="http://schemas.microsoft.com/office/drawing/2014/main" id="{835EC288-7E63-51EA-53E2-067CB9C58C7C}"/>
              </a:ext>
            </a:extLst>
          </p:cNvPr>
          <p:cNvSpPr/>
          <p:nvPr/>
        </p:nvSpPr>
        <p:spPr>
          <a:xfrm>
            <a:off x="-3577214" y="1566746"/>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1</a:t>
            </a:r>
            <a:endParaRPr sz="1600">
              <a:solidFill>
                <a:schemeClr val="lt1"/>
              </a:solidFill>
              <a:latin typeface="Montserrat SemiBold"/>
              <a:ea typeface="Montserrat SemiBold"/>
              <a:cs typeface="Montserrat SemiBold"/>
              <a:sym typeface="Montserrat SemiBold"/>
            </a:endParaRPr>
          </a:p>
        </p:txBody>
      </p:sp>
      <p:sp>
        <p:nvSpPr>
          <p:cNvPr id="10" name="Google Shape;75;p15">
            <a:extLst>
              <a:ext uri="{FF2B5EF4-FFF2-40B4-BE49-F238E27FC236}">
                <a16:creationId xmlns:a16="http://schemas.microsoft.com/office/drawing/2014/main" id="{E1E3BC02-80C7-4A24-4A81-4DD8EBB9CF93}"/>
              </a:ext>
            </a:extLst>
          </p:cNvPr>
          <p:cNvSpPr/>
          <p:nvPr/>
        </p:nvSpPr>
        <p:spPr>
          <a:xfrm>
            <a:off x="-3577214" y="2250346"/>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2</a:t>
            </a:r>
            <a:endParaRPr sz="1600">
              <a:solidFill>
                <a:schemeClr val="lt1"/>
              </a:solidFill>
              <a:latin typeface="Montserrat SemiBold"/>
              <a:ea typeface="Montserrat SemiBold"/>
              <a:cs typeface="Montserrat SemiBold"/>
              <a:sym typeface="Montserrat SemiBold"/>
            </a:endParaRPr>
          </a:p>
        </p:txBody>
      </p:sp>
      <p:sp>
        <p:nvSpPr>
          <p:cNvPr id="11" name="Google Shape;76;p15">
            <a:extLst>
              <a:ext uri="{FF2B5EF4-FFF2-40B4-BE49-F238E27FC236}">
                <a16:creationId xmlns:a16="http://schemas.microsoft.com/office/drawing/2014/main" id="{90E78EEF-29DB-2378-FA13-5F22810D9646}"/>
              </a:ext>
            </a:extLst>
          </p:cNvPr>
          <p:cNvSpPr/>
          <p:nvPr/>
        </p:nvSpPr>
        <p:spPr>
          <a:xfrm>
            <a:off x="-3577214" y="2970596"/>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3 </a:t>
            </a:r>
            <a:r>
              <a:rPr lang="en"/>
              <a:t>       </a:t>
            </a:r>
            <a:endParaRPr/>
          </a:p>
        </p:txBody>
      </p:sp>
      <p:sp>
        <p:nvSpPr>
          <p:cNvPr id="12" name="Google Shape;77;p15">
            <a:extLst>
              <a:ext uri="{FF2B5EF4-FFF2-40B4-BE49-F238E27FC236}">
                <a16:creationId xmlns:a16="http://schemas.microsoft.com/office/drawing/2014/main" id="{C188B498-86B7-5891-8BA0-BE966503042D}"/>
              </a:ext>
            </a:extLst>
          </p:cNvPr>
          <p:cNvSpPr/>
          <p:nvPr/>
        </p:nvSpPr>
        <p:spPr>
          <a:xfrm>
            <a:off x="-3577214" y="3690846"/>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4</a:t>
            </a:r>
            <a:endParaRPr sz="1600">
              <a:solidFill>
                <a:schemeClr val="lt1"/>
              </a:solidFill>
              <a:latin typeface="Montserrat SemiBold"/>
              <a:ea typeface="Montserrat SemiBold"/>
              <a:cs typeface="Montserrat SemiBold"/>
              <a:sym typeface="Montserrat SemiBold"/>
            </a:endParaRPr>
          </a:p>
        </p:txBody>
      </p:sp>
      <p:sp>
        <p:nvSpPr>
          <p:cNvPr id="13" name="Google Shape;80;p15">
            <a:extLst>
              <a:ext uri="{FF2B5EF4-FFF2-40B4-BE49-F238E27FC236}">
                <a16:creationId xmlns:a16="http://schemas.microsoft.com/office/drawing/2014/main" id="{2D278826-5B97-17B1-D615-724C329F6050}"/>
              </a:ext>
            </a:extLst>
          </p:cNvPr>
          <p:cNvSpPr txBox="1"/>
          <p:nvPr/>
        </p:nvSpPr>
        <p:spPr>
          <a:xfrm>
            <a:off x="-3089889" y="1531496"/>
            <a:ext cx="512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a:solidFill>
                  <a:srgbClr val="00316C"/>
                </a:solidFill>
                <a:latin typeface="Montserrat SemiBold"/>
                <a:ea typeface="Montserrat SemiBold"/>
                <a:cs typeface="Montserrat SemiBold"/>
                <a:sym typeface="Montserrat SemiBold"/>
              </a:rPr>
              <a:t>GIỚI THIỆU</a:t>
            </a:r>
            <a:endParaRPr sz="1800">
              <a:solidFill>
                <a:srgbClr val="00316C"/>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sz="1800">
              <a:solidFill>
                <a:srgbClr val="00316C"/>
              </a:solidFill>
              <a:latin typeface="Montserrat SemiBold"/>
              <a:ea typeface="Montserrat SemiBold"/>
              <a:cs typeface="Montserrat SemiBold"/>
              <a:sym typeface="Montserrat SemiBold"/>
            </a:endParaRPr>
          </a:p>
        </p:txBody>
      </p:sp>
      <p:sp>
        <p:nvSpPr>
          <p:cNvPr id="14" name="Google Shape;81;p15">
            <a:extLst>
              <a:ext uri="{FF2B5EF4-FFF2-40B4-BE49-F238E27FC236}">
                <a16:creationId xmlns:a16="http://schemas.microsoft.com/office/drawing/2014/main" id="{10BF3C21-0BB2-7170-E383-DEE28C0DB68E}"/>
              </a:ext>
            </a:extLst>
          </p:cNvPr>
          <p:cNvSpPr txBox="1"/>
          <p:nvPr/>
        </p:nvSpPr>
        <p:spPr>
          <a:xfrm>
            <a:off x="-3089889" y="2230409"/>
            <a:ext cx="2678714"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CƠ SỞ LÝ LUẬN</a:t>
            </a:r>
            <a:endParaRPr sz="1800">
              <a:solidFill>
                <a:srgbClr val="00316C"/>
              </a:solidFill>
              <a:latin typeface="Montserrat SemiBold"/>
              <a:ea typeface="Montserrat SemiBold"/>
              <a:cs typeface="Montserrat SemiBold"/>
              <a:sym typeface="Montserrat SemiBold"/>
            </a:endParaRPr>
          </a:p>
        </p:txBody>
      </p:sp>
      <p:sp>
        <p:nvSpPr>
          <p:cNvPr id="15" name="Google Shape;82;p15">
            <a:extLst>
              <a:ext uri="{FF2B5EF4-FFF2-40B4-BE49-F238E27FC236}">
                <a16:creationId xmlns:a16="http://schemas.microsoft.com/office/drawing/2014/main" id="{CBAE87F2-C67A-1A6E-3539-B59F47238579}"/>
              </a:ext>
            </a:extLst>
          </p:cNvPr>
          <p:cNvSpPr txBox="1"/>
          <p:nvPr/>
        </p:nvSpPr>
        <p:spPr>
          <a:xfrm>
            <a:off x="-3089889" y="2941446"/>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PP NGHIÊN CỨU</a:t>
            </a:r>
            <a:endParaRPr sz="1800">
              <a:solidFill>
                <a:srgbClr val="00316C"/>
              </a:solidFill>
              <a:latin typeface="Montserrat SemiBold"/>
              <a:ea typeface="Montserrat SemiBold"/>
              <a:cs typeface="Montserrat SemiBold"/>
              <a:sym typeface="Montserrat SemiBold"/>
            </a:endParaRPr>
          </a:p>
        </p:txBody>
      </p:sp>
      <p:sp>
        <p:nvSpPr>
          <p:cNvPr id="16" name="Google Shape;83;p15">
            <a:extLst>
              <a:ext uri="{FF2B5EF4-FFF2-40B4-BE49-F238E27FC236}">
                <a16:creationId xmlns:a16="http://schemas.microsoft.com/office/drawing/2014/main" id="{2A34FB4C-ED57-E0A8-220C-FA8F98BB2492}"/>
              </a:ext>
            </a:extLst>
          </p:cNvPr>
          <p:cNvSpPr txBox="1"/>
          <p:nvPr/>
        </p:nvSpPr>
        <p:spPr>
          <a:xfrm>
            <a:off x="-3089889" y="3680346"/>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CHUYÊN GIA</a:t>
            </a:r>
            <a:endParaRPr sz="1800">
              <a:solidFill>
                <a:srgbClr val="00316C"/>
              </a:solidFill>
              <a:latin typeface="Montserrat SemiBold"/>
              <a:ea typeface="Montserrat SemiBold"/>
              <a:cs typeface="Montserrat SemiBold"/>
              <a:sym typeface="Montserrat SemiBold"/>
            </a:endParaRPr>
          </a:p>
        </p:txBody>
      </p:sp>
      <p:sp>
        <p:nvSpPr>
          <p:cNvPr id="17" name="Google Shape;78;p15">
            <a:extLst>
              <a:ext uri="{FF2B5EF4-FFF2-40B4-BE49-F238E27FC236}">
                <a16:creationId xmlns:a16="http://schemas.microsoft.com/office/drawing/2014/main" id="{54FFA519-B7FF-5EC4-66FF-FC7D6819C71E}"/>
              </a:ext>
            </a:extLst>
          </p:cNvPr>
          <p:cNvSpPr/>
          <p:nvPr/>
        </p:nvSpPr>
        <p:spPr>
          <a:xfrm>
            <a:off x="9848266" y="1412827"/>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5</a:t>
            </a:r>
            <a:endParaRPr sz="1600">
              <a:solidFill>
                <a:schemeClr val="lt1"/>
              </a:solidFill>
              <a:latin typeface="Montserrat SemiBold"/>
              <a:ea typeface="Montserrat SemiBold"/>
              <a:cs typeface="Montserrat SemiBold"/>
              <a:sym typeface="Montserrat SemiBold"/>
            </a:endParaRPr>
          </a:p>
        </p:txBody>
      </p:sp>
      <p:sp>
        <p:nvSpPr>
          <p:cNvPr id="18" name="Google Shape;79;p15">
            <a:extLst>
              <a:ext uri="{FF2B5EF4-FFF2-40B4-BE49-F238E27FC236}">
                <a16:creationId xmlns:a16="http://schemas.microsoft.com/office/drawing/2014/main" id="{64BDFB50-7078-4F29-3697-42CFFC591A8A}"/>
              </a:ext>
            </a:extLst>
          </p:cNvPr>
          <p:cNvSpPr/>
          <p:nvPr/>
        </p:nvSpPr>
        <p:spPr>
          <a:xfrm>
            <a:off x="9848266" y="2096427"/>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6</a:t>
            </a:r>
            <a:r>
              <a:rPr lang="en"/>
              <a:t>       </a:t>
            </a:r>
            <a:endParaRPr/>
          </a:p>
        </p:txBody>
      </p:sp>
      <p:sp>
        <p:nvSpPr>
          <p:cNvPr id="19" name="Google Shape;84;p15">
            <a:extLst>
              <a:ext uri="{FF2B5EF4-FFF2-40B4-BE49-F238E27FC236}">
                <a16:creationId xmlns:a16="http://schemas.microsoft.com/office/drawing/2014/main" id="{3DB6A924-80C2-58B9-685A-841FD7161EAF}"/>
              </a:ext>
            </a:extLst>
          </p:cNvPr>
          <p:cNvSpPr txBox="1"/>
          <p:nvPr/>
        </p:nvSpPr>
        <p:spPr>
          <a:xfrm>
            <a:off x="10274857" y="1245473"/>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CÁC MÔ HÌNH </a:t>
            </a:r>
            <a:br>
              <a:rPr lang="en" sz="1800">
                <a:solidFill>
                  <a:srgbClr val="00316C"/>
                </a:solidFill>
                <a:latin typeface="Montserrat SemiBold"/>
                <a:ea typeface="Montserrat SemiBold"/>
                <a:cs typeface="Montserrat SemiBold"/>
                <a:sym typeface="Montserrat SemiBold"/>
              </a:rPr>
            </a:br>
            <a:r>
              <a:rPr lang="en" sz="1800">
                <a:solidFill>
                  <a:srgbClr val="00316C"/>
                </a:solidFill>
                <a:latin typeface="Montserrat SemiBold"/>
                <a:ea typeface="Montserrat SemiBold"/>
                <a:cs typeface="Montserrat SemiBold"/>
                <a:sym typeface="Montserrat SemiBold"/>
              </a:rPr>
              <a:t>HỌC MÁY CHUYÊN SÂU</a:t>
            </a:r>
            <a:endParaRPr sz="1800">
              <a:solidFill>
                <a:srgbClr val="00316C"/>
              </a:solidFill>
              <a:latin typeface="Montserrat SemiBold"/>
              <a:ea typeface="Montserrat SemiBold"/>
              <a:cs typeface="Montserrat SemiBold"/>
              <a:sym typeface="Montserrat SemiBold"/>
            </a:endParaRPr>
          </a:p>
        </p:txBody>
      </p:sp>
      <p:sp>
        <p:nvSpPr>
          <p:cNvPr id="20" name="Google Shape;85;p15">
            <a:extLst>
              <a:ext uri="{FF2B5EF4-FFF2-40B4-BE49-F238E27FC236}">
                <a16:creationId xmlns:a16="http://schemas.microsoft.com/office/drawing/2014/main" id="{C693116E-0945-7B31-FAFB-97CBEDED88F0}"/>
              </a:ext>
            </a:extLst>
          </p:cNvPr>
          <p:cNvSpPr txBox="1"/>
          <p:nvPr/>
        </p:nvSpPr>
        <p:spPr>
          <a:xfrm>
            <a:off x="10274857" y="1959677"/>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KHẢ NĂNG DỰ ĐOÁN CỦA</a:t>
            </a:r>
            <a:br>
              <a:rPr lang="en" sz="1800">
                <a:solidFill>
                  <a:srgbClr val="00316C"/>
                </a:solidFill>
                <a:latin typeface="Montserrat SemiBold"/>
                <a:ea typeface="Montserrat SemiBold"/>
                <a:cs typeface="Montserrat SemiBold"/>
                <a:sym typeface="Montserrat SemiBold"/>
              </a:rPr>
            </a:br>
            <a:r>
              <a:rPr lang="en" sz="1800">
                <a:solidFill>
                  <a:srgbClr val="00316C"/>
                </a:solidFill>
                <a:latin typeface="Montserrat SemiBold"/>
                <a:ea typeface="Montserrat SemiBold"/>
                <a:cs typeface="Montserrat SemiBold"/>
                <a:sym typeface="Montserrat SemiBold"/>
              </a:rPr>
              <a:t>LLM ĐẾN ĐÂU?</a:t>
            </a:r>
            <a:endParaRPr sz="1800">
              <a:solidFill>
                <a:srgbClr val="00316C"/>
              </a:solidFill>
              <a:latin typeface="Montserrat SemiBold"/>
              <a:ea typeface="Montserrat SemiBold"/>
              <a:cs typeface="Montserrat SemiBold"/>
              <a:sym typeface="Montserrat SemiBold"/>
            </a:endParaRPr>
          </a:p>
        </p:txBody>
      </p:sp>
      <p:sp>
        <p:nvSpPr>
          <p:cNvPr id="21" name="Google Shape;86;p15">
            <a:extLst>
              <a:ext uri="{FF2B5EF4-FFF2-40B4-BE49-F238E27FC236}">
                <a16:creationId xmlns:a16="http://schemas.microsoft.com/office/drawing/2014/main" id="{2EFB7B3C-A65F-36CC-ED74-2138C7E870DF}"/>
              </a:ext>
            </a:extLst>
          </p:cNvPr>
          <p:cNvSpPr/>
          <p:nvPr/>
        </p:nvSpPr>
        <p:spPr>
          <a:xfrm>
            <a:off x="9848266" y="2798027"/>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7</a:t>
            </a:r>
            <a:endParaRPr sz="1600">
              <a:solidFill>
                <a:schemeClr val="lt1"/>
              </a:solidFill>
              <a:latin typeface="Montserrat SemiBold"/>
              <a:ea typeface="Montserrat SemiBold"/>
              <a:cs typeface="Montserrat SemiBold"/>
              <a:sym typeface="Montserrat SemiBold"/>
            </a:endParaRPr>
          </a:p>
        </p:txBody>
      </p:sp>
      <p:sp>
        <p:nvSpPr>
          <p:cNvPr id="22" name="Google Shape;87;p15">
            <a:extLst>
              <a:ext uri="{FF2B5EF4-FFF2-40B4-BE49-F238E27FC236}">
                <a16:creationId xmlns:a16="http://schemas.microsoft.com/office/drawing/2014/main" id="{8ACF74BA-5292-9D86-DBE1-04F57AB452CB}"/>
              </a:ext>
            </a:extLst>
          </p:cNvPr>
          <p:cNvSpPr txBox="1"/>
          <p:nvPr/>
        </p:nvSpPr>
        <p:spPr>
          <a:xfrm>
            <a:off x="10247606" y="2683445"/>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00316C"/>
                </a:solidFill>
                <a:latin typeface="Montserrat SemiBold"/>
                <a:ea typeface="Montserrat SemiBold"/>
                <a:cs typeface="Montserrat SemiBold"/>
                <a:sym typeface="Montserrat SemiBold"/>
              </a:rPr>
              <a:t>CÁC BÀI KIỂM TRA </a:t>
            </a:r>
            <a:br>
              <a:rPr lang="en-US" sz="1800">
                <a:solidFill>
                  <a:srgbClr val="00316C"/>
                </a:solidFill>
                <a:latin typeface="Montserrat SemiBold"/>
                <a:ea typeface="Montserrat SemiBold"/>
                <a:cs typeface="Montserrat SemiBold"/>
                <a:sym typeface="Montserrat SemiBold"/>
              </a:rPr>
            </a:br>
            <a:r>
              <a:rPr lang="en-US" sz="1800">
                <a:solidFill>
                  <a:srgbClr val="00316C"/>
                </a:solidFill>
                <a:latin typeface="Montserrat SemiBold"/>
                <a:ea typeface="Montserrat SemiBold"/>
                <a:cs typeface="Montserrat SemiBold"/>
                <a:sym typeface="Montserrat SemiBold"/>
              </a:rPr>
              <a:t>ĐỊNH GIÁ TÀI SẢN?</a:t>
            </a:r>
            <a:endParaRPr sz="1800">
              <a:solidFill>
                <a:srgbClr val="00316C"/>
              </a:solidFill>
              <a:latin typeface="Montserrat SemiBold"/>
              <a:ea typeface="Montserrat SemiBold"/>
              <a:cs typeface="Montserrat SemiBold"/>
              <a:sym typeface="Montserrat SemiBold"/>
            </a:endParaRPr>
          </a:p>
        </p:txBody>
      </p:sp>
      <p:sp>
        <p:nvSpPr>
          <p:cNvPr id="23" name="Google Shape;79;p15">
            <a:extLst>
              <a:ext uri="{FF2B5EF4-FFF2-40B4-BE49-F238E27FC236}">
                <a16:creationId xmlns:a16="http://schemas.microsoft.com/office/drawing/2014/main" id="{7A981E7C-22FE-7F5F-D898-95CC15753026}"/>
              </a:ext>
            </a:extLst>
          </p:cNvPr>
          <p:cNvSpPr/>
          <p:nvPr/>
        </p:nvSpPr>
        <p:spPr>
          <a:xfrm>
            <a:off x="9856220" y="350588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8</a:t>
            </a:r>
            <a:r>
              <a:rPr lang="en"/>
              <a:t>       </a:t>
            </a:r>
            <a:endParaRPr/>
          </a:p>
        </p:txBody>
      </p:sp>
      <p:sp>
        <p:nvSpPr>
          <p:cNvPr id="24" name="Google Shape;85;p15">
            <a:extLst>
              <a:ext uri="{FF2B5EF4-FFF2-40B4-BE49-F238E27FC236}">
                <a16:creationId xmlns:a16="http://schemas.microsoft.com/office/drawing/2014/main" id="{CEB4B8F0-42C7-711D-1BE4-BFF93DD5C6C7}"/>
              </a:ext>
            </a:extLst>
          </p:cNvPr>
          <p:cNvSpPr txBox="1"/>
          <p:nvPr/>
        </p:nvSpPr>
        <p:spPr>
          <a:xfrm>
            <a:off x="10247606" y="3498564"/>
            <a:ext cx="51258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KẾT LUẬN</a:t>
            </a:r>
            <a:endParaRPr sz="1800">
              <a:solidFill>
                <a:srgbClr val="00316C"/>
              </a:solidFill>
              <a:latin typeface="Montserrat SemiBold"/>
              <a:ea typeface="Montserrat SemiBold"/>
              <a:cs typeface="Montserrat SemiBold"/>
              <a:sym typeface="Montserrat SemiBold"/>
            </a:endParaRPr>
          </a:p>
        </p:txBody>
      </p:sp>
      <p:sp>
        <p:nvSpPr>
          <p:cNvPr id="25" name="Google Shape;70;p15">
            <a:extLst>
              <a:ext uri="{FF2B5EF4-FFF2-40B4-BE49-F238E27FC236}">
                <a16:creationId xmlns:a16="http://schemas.microsoft.com/office/drawing/2014/main" id="{D95F76A4-BE52-94ED-9BC0-D885507EC44B}"/>
              </a:ext>
            </a:extLst>
          </p:cNvPr>
          <p:cNvSpPr/>
          <p:nvPr/>
        </p:nvSpPr>
        <p:spPr>
          <a:xfrm>
            <a:off x="147150" y="-892982"/>
            <a:ext cx="1856700" cy="6510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highlight>
                  <a:srgbClr val="85B106"/>
                </a:highlight>
                <a:latin typeface="Montserrat"/>
                <a:ea typeface="Montserrat"/>
                <a:cs typeface="Montserrat"/>
                <a:sym typeface="Montserrat"/>
              </a:rPr>
              <a:t>NỘI DUNG</a:t>
            </a:r>
            <a:endParaRPr sz="2400" b="1">
              <a:solidFill>
                <a:schemeClr val="lt1"/>
              </a:solidFill>
              <a:highlight>
                <a:srgbClr val="85B106"/>
              </a:highlight>
              <a:latin typeface="Montserrat"/>
              <a:ea typeface="Montserrat"/>
              <a:cs typeface="Montserrat"/>
              <a:sym typeface="Montserrat"/>
            </a:endParaRPr>
          </a:p>
        </p:txBody>
      </p:sp>
      <p:sp>
        <p:nvSpPr>
          <p:cNvPr id="26" name="Google Shape;71;p15">
            <a:extLst>
              <a:ext uri="{FF2B5EF4-FFF2-40B4-BE49-F238E27FC236}">
                <a16:creationId xmlns:a16="http://schemas.microsoft.com/office/drawing/2014/main" id="{5891AF21-D678-B2C9-FED0-24E1BA22EAC7}"/>
              </a:ext>
            </a:extLst>
          </p:cNvPr>
          <p:cNvSpPr txBox="1"/>
          <p:nvPr/>
        </p:nvSpPr>
        <p:spPr>
          <a:xfrm>
            <a:off x="2003850" y="-844532"/>
            <a:ext cx="513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00316C"/>
                </a:solidFill>
                <a:latin typeface="Montserrat"/>
                <a:ea typeface="Montserrat"/>
                <a:cs typeface="Montserrat"/>
                <a:sym typeface="Montserrat"/>
              </a:rPr>
              <a:t>TRÌNH BÀY</a:t>
            </a:r>
            <a:endParaRPr sz="2400" b="1">
              <a:solidFill>
                <a:srgbClr val="00316C"/>
              </a:solidFill>
              <a:latin typeface="Montserrat"/>
              <a:ea typeface="Montserrat"/>
              <a:cs typeface="Montserrat"/>
              <a:sym typeface="Montserrat"/>
            </a:endParaRPr>
          </a:p>
        </p:txBody>
      </p:sp>
    </p:spTree>
  </p:cSld>
  <p:clrMapOvr>
    <a:masterClrMapping/>
  </p:clrMapOvr>
  <p:transition spd="med">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01429FA6-2DF0-1E91-3036-544165B718AA}"/>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97FC62E6-E210-3C33-5407-5C6CBA36F578}"/>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97" name="Google Shape;97;p16">
            <a:extLst>
              <a:ext uri="{FF2B5EF4-FFF2-40B4-BE49-F238E27FC236}">
                <a16:creationId xmlns:a16="http://schemas.microsoft.com/office/drawing/2014/main" id="{841EB614-E1E5-1502-987E-7BDB325298E0}"/>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PP NGHIÊN CỨU</a:t>
            </a:r>
            <a:endParaRPr sz="2450" b="1">
              <a:solidFill>
                <a:srgbClr val="00316C"/>
              </a:solidFill>
              <a:latin typeface="Montserrat"/>
              <a:ea typeface="Montserrat"/>
              <a:cs typeface="Montserrat"/>
              <a:sym typeface="Montserrat"/>
            </a:endParaRPr>
          </a:p>
        </p:txBody>
      </p:sp>
      <p:pic>
        <p:nvPicPr>
          <p:cNvPr id="93" name="Google Shape;93;p16">
            <a:extLst>
              <a:ext uri="{FF2B5EF4-FFF2-40B4-BE49-F238E27FC236}">
                <a16:creationId xmlns:a16="http://schemas.microsoft.com/office/drawing/2014/main" id="{329F7728-7423-7184-4E53-8731E25B6D31}"/>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A652723C-A7FA-0DBB-5719-FF1D9BFAABD3}"/>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82572DB1-571F-AC87-3ED9-45E2DE76641C}"/>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3</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88FA7779-1A2F-DB00-57D3-E95C16E4608A}"/>
              </a:ext>
            </a:extLst>
          </p:cNvPr>
          <p:cNvCxnSpPr>
            <a:cxnSpLocks/>
          </p:cNvCxnSpPr>
          <p:nvPr/>
        </p:nvCxnSpPr>
        <p:spPr>
          <a:xfrm>
            <a:off x="887350" y="710050"/>
            <a:ext cx="2748843"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164F0302-EA46-0EB6-40B0-A7F8ABBC92A9}"/>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Dữ liệu cho LLM và ANN</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CCE81C67-2B38-C0D1-0536-6812BE93E97A}"/>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3.2</a:t>
            </a:r>
            <a:endParaRPr sz="1650" b="1">
              <a:solidFill>
                <a:srgbClr val="00316C"/>
              </a:solidFill>
              <a:latin typeface="Montserrat"/>
              <a:ea typeface="Montserrat"/>
              <a:cs typeface="Montserrat"/>
              <a:sym typeface="Montserrat"/>
            </a:endParaRPr>
          </a:p>
        </p:txBody>
      </p:sp>
      <p:sp>
        <p:nvSpPr>
          <p:cNvPr id="5" name="Google Shape;98;p16">
            <a:extLst>
              <a:ext uri="{FF2B5EF4-FFF2-40B4-BE49-F238E27FC236}">
                <a16:creationId xmlns:a16="http://schemas.microsoft.com/office/drawing/2014/main" id="{1787140F-93DB-2D89-7159-7444757B1D30}"/>
              </a:ext>
            </a:extLst>
          </p:cNvPr>
          <p:cNvSpPr txBox="1"/>
          <p:nvPr/>
        </p:nvSpPr>
        <p:spPr>
          <a:xfrm>
            <a:off x="2124883" y="2618941"/>
            <a:ext cx="4945155" cy="1292631"/>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spAutoFit/>
          </a:bodyPr>
          <a:lstStyle/>
          <a:p>
            <a:pPr marL="0" lvl="0" indent="0" rtl="0">
              <a:spcBef>
                <a:spcPts val="0"/>
              </a:spcBef>
              <a:spcAft>
                <a:spcPts val="0"/>
              </a:spcAft>
              <a:buNone/>
            </a:pPr>
            <a:r>
              <a:rPr lang="en-US" sz="1800">
                <a:solidFill>
                  <a:srgbClr val="00316C"/>
                </a:solidFill>
                <a:latin typeface="Montserrat"/>
                <a:ea typeface="Montserrat"/>
                <a:cs typeface="Montserrat"/>
                <a:sym typeface="Montserrat"/>
              </a:rPr>
              <a:t>Dành riêng dữ liệu năm 2022 để dự đoán thu nhập của năm tài chính 2023 để kiểm tra, vì dữ liệu huấn luyện của mô hình chỉ đến hết tháng 4/2023</a:t>
            </a:r>
          </a:p>
        </p:txBody>
      </p:sp>
      <p:sp>
        <p:nvSpPr>
          <p:cNvPr id="10" name="Arrow: Circular 9">
            <a:extLst>
              <a:ext uri="{FF2B5EF4-FFF2-40B4-BE49-F238E27FC236}">
                <a16:creationId xmlns:a16="http://schemas.microsoft.com/office/drawing/2014/main" id="{677FCEAC-944C-6F3B-5826-8D80C3324426}"/>
              </a:ext>
            </a:extLst>
          </p:cNvPr>
          <p:cNvSpPr/>
          <p:nvPr/>
        </p:nvSpPr>
        <p:spPr>
          <a:xfrm rot="16200000" flipH="1">
            <a:off x="801875" y="1599135"/>
            <a:ext cx="2222622" cy="2193960"/>
          </a:xfrm>
          <a:prstGeom prst="circularArrow">
            <a:avLst>
              <a:gd name="adj1" fmla="val 12500"/>
              <a:gd name="adj2" fmla="val 1142319"/>
              <a:gd name="adj3" fmla="val 20457681"/>
              <a:gd name="adj4" fmla="val 10888589"/>
              <a:gd name="adj5" fmla="val 12500"/>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schemeClr val="tx1"/>
              </a:solidFill>
            </a:endParaRPr>
          </a:p>
        </p:txBody>
      </p:sp>
      <p:graphicFrame>
        <p:nvGraphicFramePr>
          <p:cNvPr id="11" name="Diagram 10">
            <a:extLst>
              <a:ext uri="{FF2B5EF4-FFF2-40B4-BE49-F238E27FC236}">
                <a16:creationId xmlns:a16="http://schemas.microsoft.com/office/drawing/2014/main" id="{26C4BA67-AC41-FD4F-878F-04E652C8446E}"/>
              </a:ext>
            </a:extLst>
          </p:cNvPr>
          <p:cNvGraphicFramePr/>
          <p:nvPr>
            <p:extLst>
              <p:ext uri="{D42A27DB-BD31-4B8C-83A1-F6EECF244321}">
                <p14:modId xmlns:p14="http://schemas.microsoft.com/office/powerpoint/2010/main" val="2442374647"/>
              </p:ext>
            </p:extLst>
          </p:nvPr>
        </p:nvGraphicFramePr>
        <p:xfrm>
          <a:off x="2004962" y="1386278"/>
          <a:ext cx="5065076" cy="9839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Slide Number Placeholder 6">
            <a:extLst>
              <a:ext uri="{FF2B5EF4-FFF2-40B4-BE49-F238E27FC236}">
                <a16:creationId xmlns:a16="http://schemas.microsoft.com/office/drawing/2014/main" id="{AB2C0A54-3421-656E-6344-BA9E4ED858FB}"/>
              </a:ext>
            </a:extLst>
          </p:cNvPr>
          <p:cNvSpPr>
            <a:spLocks noGrp="1"/>
          </p:cNvSpPr>
          <p:nvPr>
            <p:ph type="sldNum" idx="12"/>
          </p:nvPr>
        </p:nvSpPr>
        <p:spPr/>
        <p:txBody>
          <a:bodyPr/>
          <a:lstStyle/>
          <a:p>
            <a:fld id="{6576285A-A244-40E9-8C01-341B11FF4D23}" type="slidenum">
              <a:rPr lang="en" smtClean="0"/>
              <a:pPr/>
              <a:t>20</a:t>
            </a:fld>
            <a:endParaRPr lang="en"/>
          </a:p>
        </p:txBody>
      </p:sp>
    </p:spTree>
    <p:extLst>
      <p:ext uri="{BB962C8B-B14F-4D97-AF65-F5344CB8AC3E}">
        <p14:creationId xmlns:p14="http://schemas.microsoft.com/office/powerpoint/2010/main" val="2778429422"/>
      </p:ext>
    </p:extLst>
  </p:cSld>
  <p:clrMapOvr>
    <a:masterClrMapping/>
  </p:clrMapOvr>
  <p:transition spd="med">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1DB7B433-E2D5-688D-C516-1BF27945F0B9}"/>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3E7D9972-6ED1-127E-1D96-1BCF594642B8}"/>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97" name="Google Shape;97;p16">
            <a:extLst>
              <a:ext uri="{FF2B5EF4-FFF2-40B4-BE49-F238E27FC236}">
                <a16:creationId xmlns:a16="http://schemas.microsoft.com/office/drawing/2014/main" id="{03BC8218-F4C1-F292-3892-7720FB4112BD}"/>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PP NGHIÊN CỨU</a:t>
            </a:r>
            <a:endParaRPr sz="2450" b="1">
              <a:solidFill>
                <a:srgbClr val="00316C"/>
              </a:solidFill>
              <a:latin typeface="Montserrat"/>
              <a:ea typeface="Montserrat"/>
              <a:cs typeface="Montserrat"/>
              <a:sym typeface="Montserrat"/>
            </a:endParaRPr>
          </a:p>
        </p:txBody>
      </p:sp>
      <p:pic>
        <p:nvPicPr>
          <p:cNvPr id="93" name="Google Shape;93;p16">
            <a:extLst>
              <a:ext uri="{FF2B5EF4-FFF2-40B4-BE49-F238E27FC236}">
                <a16:creationId xmlns:a16="http://schemas.microsoft.com/office/drawing/2014/main" id="{FE95CA66-2624-8E47-CD09-048235B07B80}"/>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027EE44F-008C-6A25-F0AB-C759FE7438B1}"/>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FFDBE2FD-296C-CE08-5303-00082F5EF74D}"/>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3</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E687248B-396B-75C4-4609-6C60FB22747E}"/>
              </a:ext>
            </a:extLst>
          </p:cNvPr>
          <p:cNvCxnSpPr>
            <a:cxnSpLocks/>
          </p:cNvCxnSpPr>
          <p:nvPr/>
        </p:nvCxnSpPr>
        <p:spPr>
          <a:xfrm>
            <a:off x="887350" y="710050"/>
            <a:ext cx="2748843"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D7E12F4C-26E8-7995-E723-ACB407C29017}"/>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Dữ liệu cho LLM và ANN</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29F7128E-AE93-8CF1-5046-3773D038BC2A}"/>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3.2</a:t>
            </a:r>
            <a:endParaRPr sz="1650" b="1">
              <a:solidFill>
                <a:srgbClr val="00316C"/>
              </a:solidFill>
              <a:latin typeface="Montserrat"/>
              <a:ea typeface="Montserrat"/>
              <a:cs typeface="Montserrat"/>
              <a:sym typeface="Montserrat"/>
            </a:endParaRPr>
          </a:p>
        </p:txBody>
      </p:sp>
      <p:sp>
        <p:nvSpPr>
          <p:cNvPr id="5" name="Google Shape;98;p16">
            <a:extLst>
              <a:ext uri="{FF2B5EF4-FFF2-40B4-BE49-F238E27FC236}">
                <a16:creationId xmlns:a16="http://schemas.microsoft.com/office/drawing/2014/main" id="{A7D80E65-E794-7F68-367A-161C07236622}"/>
              </a:ext>
            </a:extLst>
          </p:cNvPr>
          <p:cNvSpPr txBox="1"/>
          <p:nvPr/>
        </p:nvSpPr>
        <p:spPr>
          <a:xfrm>
            <a:off x="537150" y="2627855"/>
            <a:ext cx="1679121" cy="1754296"/>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spAutoFit/>
          </a:bodyPr>
          <a:lstStyle/>
          <a:p>
            <a:pPr marL="0" lvl="0" indent="0" rtl="0">
              <a:spcBef>
                <a:spcPts val="0"/>
              </a:spcBef>
              <a:spcAft>
                <a:spcPts val="0"/>
              </a:spcAft>
              <a:buNone/>
            </a:pPr>
            <a:r>
              <a:rPr lang="en-US" sz="1700">
                <a:solidFill>
                  <a:srgbClr val="00316C"/>
                </a:solidFill>
                <a:latin typeface="Montserrat"/>
                <a:ea typeface="Montserrat"/>
                <a:cs typeface="Montserrat"/>
                <a:sym typeface="Montserrat"/>
              </a:rPr>
              <a:t>L</a:t>
            </a:r>
            <a:r>
              <a:rPr lang="vi-VN" sz="1700">
                <a:solidFill>
                  <a:srgbClr val="00316C"/>
                </a:solidFill>
                <a:latin typeface="Montserrat"/>
                <a:ea typeface="Montserrat"/>
                <a:cs typeface="Montserrat"/>
                <a:sym typeface="Montserrat"/>
              </a:rPr>
              <a:t>oại bỏ các quan sát mà phương trình bảng cân đối kế toán không đúng</a:t>
            </a:r>
            <a:endParaRPr lang="en-US" sz="1700">
              <a:solidFill>
                <a:srgbClr val="00316C"/>
              </a:solidFill>
              <a:latin typeface="Montserrat"/>
              <a:ea typeface="Montserrat"/>
              <a:cs typeface="Montserrat"/>
              <a:sym typeface="Montserrat"/>
            </a:endParaRPr>
          </a:p>
        </p:txBody>
      </p:sp>
      <p:graphicFrame>
        <p:nvGraphicFramePr>
          <p:cNvPr id="11" name="Diagram 10">
            <a:extLst>
              <a:ext uri="{FF2B5EF4-FFF2-40B4-BE49-F238E27FC236}">
                <a16:creationId xmlns:a16="http://schemas.microsoft.com/office/drawing/2014/main" id="{BF24915A-3561-844B-1690-882DC2EA290C}"/>
              </a:ext>
            </a:extLst>
          </p:cNvPr>
          <p:cNvGraphicFramePr/>
          <p:nvPr>
            <p:extLst>
              <p:ext uri="{D42A27DB-BD31-4B8C-83A1-F6EECF244321}">
                <p14:modId xmlns:p14="http://schemas.microsoft.com/office/powerpoint/2010/main" val="3681638327"/>
              </p:ext>
            </p:extLst>
          </p:nvPr>
        </p:nvGraphicFramePr>
        <p:xfrm>
          <a:off x="537150" y="1410065"/>
          <a:ext cx="7784989" cy="7049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Google Shape;98;p16">
            <a:extLst>
              <a:ext uri="{FF2B5EF4-FFF2-40B4-BE49-F238E27FC236}">
                <a16:creationId xmlns:a16="http://schemas.microsoft.com/office/drawing/2014/main" id="{99D69E2B-4CBD-2B45-74E2-2E3D774D85FD}"/>
              </a:ext>
            </a:extLst>
          </p:cNvPr>
          <p:cNvSpPr txBox="1"/>
          <p:nvPr/>
        </p:nvSpPr>
        <p:spPr>
          <a:xfrm>
            <a:off x="2489792" y="2627853"/>
            <a:ext cx="1473344" cy="1754296"/>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spAutoFit/>
          </a:bodyPr>
          <a:lstStyle/>
          <a:p>
            <a:pPr marL="0" lvl="0" indent="0" rtl="0">
              <a:spcBef>
                <a:spcPts val="0"/>
              </a:spcBef>
              <a:spcAft>
                <a:spcPts val="0"/>
              </a:spcAft>
              <a:buNone/>
            </a:pPr>
            <a:r>
              <a:rPr lang="en-US" sz="1700">
                <a:solidFill>
                  <a:srgbClr val="00316C"/>
                </a:solidFill>
                <a:latin typeface="Montserrat"/>
                <a:ea typeface="Montserrat"/>
                <a:cs typeface="Montserrat"/>
                <a:sym typeface="Montserrat"/>
              </a:rPr>
              <a:t>Tái cấu trúc bảng cân đối kế toán và báo cáo kết quả kinh doanh</a:t>
            </a:r>
          </a:p>
        </p:txBody>
      </p:sp>
      <p:sp>
        <p:nvSpPr>
          <p:cNvPr id="6" name="Google Shape;98;p16">
            <a:extLst>
              <a:ext uri="{FF2B5EF4-FFF2-40B4-BE49-F238E27FC236}">
                <a16:creationId xmlns:a16="http://schemas.microsoft.com/office/drawing/2014/main" id="{7614EB6F-F203-990B-3094-38314D91E3F7}"/>
              </a:ext>
            </a:extLst>
          </p:cNvPr>
          <p:cNvSpPr txBox="1"/>
          <p:nvPr/>
        </p:nvSpPr>
        <p:spPr>
          <a:xfrm>
            <a:off x="4251827" y="2627853"/>
            <a:ext cx="1243509" cy="1754296"/>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spAutoFit/>
          </a:bodyPr>
          <a:lstStyle/>
          <a:p>
            <a:pPr marL="0" lvl="0" indent="0" rtl="0">
              <a:spcBef>
                <a:spcPts val="0"/>
              </a:spcBef>
              <a:spcAft>
                <a:spcPts val="0"/>
              </a:spcAft>
              <a:buNone/>
            </a:pPr>
            <a:r>
              <a:rPr lang="en-US" sz="1700">
                <a:solidFill>
                  <a:srgbClr val="00316C"/>
                </a:solidFill>
                <a:latin typeface="Montserrat"/>
                <a:ea typeface="Montserrat"/>
                <a:cs typeface="Montserrat"/>
                <a:sym typeface="Montserrat"/>
              </a:rPr>
              <a:t>Loại bỏ mọi thông tin nhận diện của công ty</a:t>
            </a:r>
          </a:p>
        </p:txBody>
      </p:sp>
      <p:sp>
        <p:nvSpPr>
          <p:cNvPr id="7" name="Google Shape;98;p16">
            <a:extLst>
              <a:ext uri="{FF2B5EF4-FFF2-40B4-BE49-F238E27FC236}">
                <a16:creationId xmlns:a16="http://schemas.microsoft.com/office/drawing/2014/main" id="{C44A5B08-EC39-830A-24A5-5BEEA9855EBE}"/>
              </a:ext>
            </a:extLst>
          </p:cNvPr>
          <p:cNvSpPr txBox="1"/>
          <p:nvPr/>
        </p:nvSpPr>
        <p:spPr>
          <a:xfrm>
            <a:off x="5767787" y="2607851"/>
            <a:ext cx="1243509" cy="1774298"/>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spAutoFit/>
          </a:bodyPr>
          <a:lstStyle/>
          <a:p>
            <a:pPr marL="0" lvl="0" indent="0" rtl="0">
              <a:spcBef>
                <a:spcPts val="0"/>
              </a:spcBef>
              <a:spcAft>
                <a:spcPts val="0"/>
              </a:spcAft>
              <a:buNone/>
            </a:pPr>
            <a:r>
              <a:rPr lang="en-US" sz="1700">
                <a:solidFill>
                  <a:srgbClr val="00316C"/>
                </a:solidFill>
                <a:latin typeface="Montserrat"/>
                <a:ea typeface="Montserrat"/>
                <a:cs typeface="Montserrat"/>
                <a:sym typeface="Montserrat"/>
              </a:rPr>
              <a:t>Cung cấp bảng cân đối kế toán trong 2 năm</a:t>
            </a:r>
          </a:p>
        </p:txBody>
      </p:sp>
      <p:sp>
        <p:nvSpPr>
          <p:cNvPr id="9" name="Google Shape;98;p16">
            <a:extLst>
              <a:ext uri="{FF2B5EF4-FFF2-40B4-BE49-F238E27FC236}">
                <a16:creationId xmlns:a16="http://schemas.microsoft.com/office/drawing/2014/main" id="{7210A4C8-6A0B-CCE7-0649-A2858378946A}"/>
              </a:ext>
            </a:extLst>
          </p:cNvPr>
          <p:cNvSpPr txBox="1"/>
          <p:nvPr/>
        </p:nvSpPr>
        <p:spPr>
          <a:xfrm>
            <a:off x="7283747" y="2613804"/>
            <a:ext cx="1243510" cy="1754296"/>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spAutoFit/>
          </a:bodyPr>
          <a:lstStyle/>
          <a:p>
            <a:pPr marL="0" lvl="0" indent="0" rtl="0">
              <a:spcBef>
                <a:spcPts val="0"/>
              </a:spcBef>
              <a:spcAft>
                <a:spcPts val="0"/>
              </a:spcAft>
              <a:buNone/>
            </a:pPr>
            <a:r>
              <a:rPr lang="en-US" sz="1700" b="0" i="0">
                <a:solidFill>
                  <a:srgbClr val="00316C"/>
                </a:solidFill>
                <a:effectLst/>
                <a:latin typeface="Montserrat" panose="00000500000000000000" pitchFamily="2" charset="0"/>
                <a:ea typeface="Montserrat" panose="00000500000000000000" pitchFamily="2" charset="0"/>
                <a:cs typeface="Montserrat" panose="00000500000000000000" pitchFamily="2" charset="0"/>
              </a:rPr>
              <a:t>Báo cáo kết quả kinh doanh trong 3 năm</a:t>
            </a:r>
            <a:endParaRPr lang="en-US" sz="1700">
              <a:solidFill>
                <a:srgbClr val="00316C"/>
              </a:solidFill>
              <a:latin typeface="Montserrat"/>
              <a:ea typeface="Montserrat"/>
              <a:cs typeface="Montserrat"/>
              <a:sym typeface="Montserrat"/>
            </a:endParaRPr>
          </a:p>
        </p:txBody>
      </p:sp>
      <p:cxnSp>
        <p:nvCxnSpPr>
          <p:cNvPr id="14" name="Straight Arrow Connector 13">
            <a:extLst>
              <a:ext uri="{FF2B5EF4-FFF2-40B4-BE49-F238E27FC236}">
                <a16:creationId xmlns:a16="http://schemas.microsoft.com/office/drawing/2014/main" id="{859BED53-869D-1832-1CF9-F52DF820CA5B}"/>
              </a:ext>
            </a:extLst>
          </p:cNvPr>
          <p:cNvCxnSpPr>
            <a:cxnSpLocks/>
            <a:stCxn id="11" idx="2"/>
            <a:endCxn id="5" idx="0"/>
          </p:cNvCxnSpPr>
          <p:nvPr/>
        </p:nvCxnSpPr>
        <p:spPr>
          <a:xfrm flipH="1">
            <a:off x="1376711" y="2115034"/>
            <a:ext cx="3052933" cy="512821"/>
          </a:xfrm>
          <a:prstGeom prst="straightConnector1">
            <a:avLst/>
          </a:prstGeom>
          <a:ln>
            <a:headEnd type="none" w="med" len="med"/>
            <a:tailEnd type="arrow" w="med" len="med"/>
          </a:ln>
        </p:spPr>
        <p:style>
          <a:lnRef idx="2">
            <a:schemeClr val="accent4"/>
          </a:lnRef>
          <a:fillRef idx="0">
            <a:schemeClr val="accent4"/>
          </a:fillRef>
          <a:effectRef idx="1">
            <a:schemeClr val="accent4"/>
          </a:effectRef>
          <a:fontRef idx="minor">
            <a:schemeClr val="tx1"/>
          </a:fontRef>
        </p:style>
      </p:cxnSp>
      <p:cxnSp>
        <p:nvCxnSpPr>
          <p:cNvPr id="15" name="Straight Arrow Connector 14">
            <a:extLst>
              <a:ext uri="{FF2B5EF4-FFF2-40B4-BE49-F238E27FC236}">
                <a16:creationId xmlns:a16="http://schemas.microsoft.com/office/drawing/2014/main" id="{8DF7DA04-A92A-BB16-2F50-758C1488A649}"/>
              </a:ext>
            </a:extLst>
          </p:cNvPr>
          <p:cNvCxnSpPr>
            <a:cxnSpLocks/>
            <a:stCxn id="11" idx="2"/>
            <a:endCxn id="4" idx="0"/>
          </p:cNvCxnSpPr>
          <p:nvPr/>
        </p:nvCxnSpPr>
        <p:spPr>
          <a:xfrm flipH="1">
            <a:off x="3226464" y="2115034"/>
            <a:ext cx="1203180" cy="512819"/>
          </a:xfrm>
          <a:prstGeom prst="straightConnector1">
            <a:avLst/>
          </a:prstGeom>
          <a:ln>
            <a:headEnd type="none" w="med" len="med"/>
            <a:tailEnd type="arrow" w="med" len="med"/>
          </a:ln>
        </p:spPr>
        <p:style>
          <a:lnRef idx="2">
            <a:schemeClr val="accent4"/>
          </a:lnRef>
          <a:fillRef idx="0">
            <a:schemeClr val="accent4"/>
          </a:fillRef>
          <a:effectRef idx="1">
            <a:schemeClr val="accent4"/>
          </a:effectRef>
          <a:fontRef idx="minor">
            <a:schemeClr val="tx1"/>
          </a:fontRef>
        </p:style>
      </p:cxnSp>
      <p:cxnSp>
        <p:nvCxnSpPr>
          <p:cNvPr id="19" name="Straight Arrow Connector 18">
            <a:extLst>
              <a:ext uri="{FF2B5EF4-FFF2-40B4-BE49-F238E27FC236}">
                <a16:creationId xmlns:a16="http://schemas.microsoft.com/office/drawing/2014/main" id="{07A33289-9473-7AD0-01C4-6B48E85A364B}"/>
              </a:ext>
            </a:extLst>
          </p:cNvPr>
          <p:cNvCxnSpPr>
            <a:cxnSpLocks/>
            <a:stCxn id="11" idx="2"/>
            <a:endCxn id="6" idx="0"/>
          </p:cNvCxnSpPr>
          <p:nvPr/>
        </p:nvCxnSpPr>
        <p:spPr>
          <a:xfrm>
            <a:off x="4429644" y="2115034"/>
            <a:ext cx="443938" cy="512819"/>
          </a:xfrm>
          <a:prstGeom prst="straightConnector1">
            <a:avLst/>
          </a:prstGeom>
          <a:ln>
            <a:headEnd type="none" w="med" len="med"/>
            <a:tailEnd type="arrow" w="med" len="med"/>
          </a:ln>
        </p:spPr>
        <p:style>
          <a:lnRef idx="2">
            <a:schemeClr val="accent4"/>
          </a:lnRef>
          <a:fillRef idx="0">
            <a:schemeClr val="accent4"/>
          </a:fillRef>
          <a:effectRef idx="1">
            <a:schemeClr val="accent4"/>
          </a:effectRef>
          <a:fontRef idx="minor">
            <a:schemeClr val="tx1"/>
          </a:fontRef>
        </p:style>
      </p:cxnSp>
      <p:cxnSp>
        <p:nvCxnSpPr>
          <p:cNvPr id="22" name="Straight Arrow Connector 21">
            <a:extLst>
              <a:ext uri="{FF2B5EF4-FFF2-40B4-BE49-F238E27FC236}">
                <a16:creationId xmlns:a16="http://schemas.microsoft.com/office/drawing/2014/main" id="{37A45FA9-C558-16AB-C437-CD1B518599E1}"/>
              </a:ext>
            </a:extLst>
          </p:cNvPr>
          <p:cNvCxnSpPr>
            <a:cxnSpLocks/>
            <a:stCxn id="11" idx="2"/>
            <a:endCxn id="7" idx="0"/>
          </p:cNvCxnSpPr>
          <p:nvPr/>
        </p:nvCxnSpPr>
        <p:spPr>
          <a:xfrm>
            <a:off x="4429644" y="2115034"/>
            <a:ext cx="1959898" cy="492817"/>
          </a:xfrm>
          <a:prstGeom prst="straightConnector1">
            <a:avLst/>
          </a:prstGeom>
          <a:ln>
            <a:headEnd type="none" w="med" len="med"/>
            <a:tailEnd type="arrow" w="med" len="med"/>
          </a:ln>
        </p:spPr>
        <p:style>
          <a:lnRef idx="2">
            <a:schemeClr val="accent4"/>
          </a:lnRef>
          <a:fillRef idx="0">
            <a:schemeClr val="accent4"/>
          </a:fillRef>
          <a:effectRef idx="1">
            <a:schemeClr val="accent4"/>
          </a:effectRef>
          <a:fontRef idx="minor">
            <a:schemeClr val="tx1"/>
          </a:fontRef>
        </p:style>
      </p:cxnSp>
      <p:cxnSp>
        <p:nvCxnSpPr>
          <p:cNvPr id="25" name="Straight Arrow Connector 24">
            <a:extLst>
              <a:ext uri="{FF2B5EF4-FFF2-40B4-BE49-F238E27FC236}">
                <a16:creationId xmlns:a16="http://schemas.microsoft.com/office/drawing/2014/main" id="{955C16B5-EDB3-4B7F-89E2-453054334A73}"/>
              </a:ext>
            </a:extLst>
          </p:cNvPr>
          <p:cNvCxnSpPr>
            <a:cxnSpLocks/>
            <a:stCxn id="11" idx="2"/>
            <a:endCxn id="9" idx="0"/>
          </p:cNvCxnSpPr>
          <p:nvPr/>
        </p:nvCxnSpPr>
        <p:spPr>
          <a:xfrm>
            <a:off x="4429644" y="2115034"/>
            <a:ext cx="3475858" cy="498770"/>
          </a:xfrm>
          <a:prstGeom prst="straightConnector1">
            <a:avLst/>
          </a:prstGeom>
          <a:ln>
            <a:headEnd type="none" w="med" len="med"/>
            <a:tailEnd type="arrow" w="med" len="med"/>
          </a:ln>
        </p:spPr>
        <p:style>
          <a:lnRef idx="2">
            <a:schemeClr val="accent4"/>
          </a:lnRef>
          <a:fillRef idx="0">
            <a:schemeClr val="accent4"/>
          </a:fillRef>
          <a:effectRef idx="1">
            <a:schemeClr val="accent4"/>
          </a:effectRef>
          <a:fontRef idx="minor">
            <a:schemeClr val="tx1"/>
          </a:fontRef>
        </p:style>
      </p:cxnSp>
      <p:sp>
        <p:nvSpPr>
          <p:cNvPr id="12" name="Slide Number Placeholder 11">
            <a:extLst>
              <a:ext uri="{FF2B5EF4-FFF2-40B4-BE49-F238E27FC236}">
                <a16:creationId xmlns:a16="http://schemas.microsoft.com/office/drawing/2014/main" id="{022AEFB2-AE7D-F3AF-5766-AD393201B3B3}"/>
              </a:ext>
            </a:extLst>
          </p:cNvPr>
          <p:cNvSpPr>
            <a:spLocks noGrp="1"/>
          </p:cNvSpPr>
          <p:nvPr>
            <p:ph type="sldNum" idx="12"/>
          </p:nvPr>
        </p:nvSpPr>
        <p:spPr/>
        <p:txBody>
          <a:bodyPr/>
          <a:lstStyle/>
          <a:p>
            <a:fld id="{6576285A-A244-40E9-8C01-341B11FF4D23}" type="slidenum">
              <a:rPr lang="en" smtClean="0"/>
              <a:pPr/>
              <a:t>21</a:t>
            </a:fld>
            <a:endParaRPr lang="en"/>
          </a:p>
        </p:txBody>
      </p:sp>
    </p:spTree>
    <p:extLst>
      <p:ext uri="{BB962C8B-B14F-4D97-AF65-F5344CB8AC3E}">
        <p14:creationId xmlns:p14="http://schemas.microsoft.com/office/powerpoint/2010/main" val="619419619"/>
      </p:ext>
    </p:extLst>
  </p:cSld>
  <p:clrMapOvr>
    <a:masterClrMapping/>
  </p:clrMapOvr>
  <p:transition spd="med">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C53FE258-095C-2445-ACDA-989F756D073F}"/>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9DD97644-986F-1E9D-A148-84D23E536DDA}"/>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97" name="Google Shape;97;p16">
            <a:extLst>
              <a:ext uri="{FF2B5EF4-FFF2-40B4-BE49-F238E27FC236}">
                <a16:creationId xmlns:a16="http://schemas.microsoft.com/office/drawing/2014/main" id="{DFC1BE18-2FC1-4AF9-A725-A972E13481EC}"/>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PP NGHIÊN CỨU</a:t>
            </a:r>
            <a:endParaRPr sz="2450" b="1">
              <a:solidFill>
                <a:srgbClr val="00316C"/>
              </a:solidFill>
              <a:latin typeface="Montserrat"/>
              <a:ea typeface="Montserrat"/>
              <a:cs typeface="Montserrat"/>
              <a:sym typeface="Montserrat"/>
            </a:endParaRPr>
          </a:p>
        </p:txBody>
      </p:sp>
      <p:pic>
        <p:nvPicPr>
          <p:cNvPr id="93" name="Google Shape;93;p16">
            <a:extLst>
              <a:ext uri="{FF2B5EF4-FFF2-40B4-BE49-F238E27FC236}">
                <a16:creationId xmlns:a16="http://schemas.microsoft.com/office/drawing/2014/main" id="{D8620403-8920-7ACA-9548-DD1EB785F950}"/>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E40EFFEB-4C62-3692-A13B-C7AEA6BCC8F7}"/>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155D4B5A-6609-3564-A3FB-59EAB3A75DE2}"/>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3</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95D7937F-961A-BBC2-AF8F-68EB4A498A46}"/>
              </a:ext>
            </a:extLst>
          </p:cNvPr>
          <p:cNvCxnSpPr>
            <a:cxnSpLocks/>
          </p:cNvCxnSpPr>
          <p:nvPr/>
        </p:nvCxnSpPr>
        <p:spPr>
          <a:xfrm>
            <a:off x="887350" y="710050"/>
            <a:ext cx="2748843"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AA15773D-8094-F93D-05D8-ED677E6CB641}"/>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Dữ liệu cho nhà phân tích</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805B6A19-EB86-DFEF-D764-09CB1B802B5D}"/>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3.3</a:t>
            </a:r>
            <a:endParaRPr sz="1650" b="1">
              <a:solidFill>
                <a:srgbClr val="00316C"/>
              </a:solidFill>
              <a:latin typeface="Montserrat"/>
              <a:ea typeface="Montserrat"/>
              <a:cs typeface="Montserrat"/>
              <a:sym typeface="Montserrat"/>
            </a:endParaRPr>
          </a:p>
        </p:txBody>
      </p:sp>
      <p:sp>
        <p:nvSpPr>
          <p:cNvPr id="3" name="TextBox 2">
            <a:extLst>
              <a:ext uri="{FF2B5EF4-FFF2-40B4-BE49-F238E27FC236}">
                <a16:creationId xmlns:a16="http://schemas.microsoft.com/office/drawing/2014/main" id="{8226CAFD-AF9B-2E4D-D706-327DD4769A3B}"/>
              </a:ext>
            </a:extLst>
          </p:cNvPr>
          <p:cNvSpPr txBox="1"/>
          <p:nvPr/>
        </p:nvSpPr>
        <p:spPr>
          <a:xfrm>
            <a:off x="276900" y="2026448"/>
            <a:ext cx="1951844" cy="828945"/>
          </a:xfrm>
          <a:prstGeom prst="rect">
            <a:avLst/>
          </a:prstGeom>
          <a:noFill/>
        </p:spPr>
        <p:txBody>
          <a:bodyPr wrap="square">
            <a:spAutoFit/>
          </a:bodyPr>
          <a:lstStyle/>
          <a:p>
            <a:pPr marL="114300" lvl="0" algn="ctr" rtl="0">
              <a:lnSpc>
                <a:spcPct val="125000"/>
              </a:lnSpc>
              <a:spcBef>
                <a:spcPts val="0"/>
              </a:spcBef>
              <a:spcAft>
                <a:spcPts val="0"/>
              </a:spcAft>
              <a:buClr>
                <a:srgbClr val="00316C"/>
              </a:buClr>
              <a:buSzPts val="1800"/>
            </a:pPr>
            <a:r>
              <a:rPr lang="en-US" sz="2000" b="1">
                <a:solidFill>
                  <a:srgbClr val="00316C"/>
                </a:solidFill>
                <a:latin typeface="Montserrat"/>
                <a:ea typeface="Montserrat"/>
                <a:cs typeface="Montserrat"/>
                <a:sym typeface="Montserrat"/>
              </a:rPr>
              <a:t>DỮ LIỆU TỪ IBES</a:t>
            </a:r>
          </a:p>
        </p:txBody>
      </p:sp>
      <p:sp>
        <p:nvSpPr>
          <p:cNvPr id="5" name="TextBox 4">
            <a:extLst>
              <a:ext uri="{FF2B5EF4-FFF2-40B4-BE49-F238E27FC236}">
                <a16:creationId xmlns:a16="http://schemas.microsoft.com/office/drawing/2014/main" id="{9875399C-7E2D-5B8A-CAF0-CD51FD000379}"/>
              </a:ext>
            </a:extLst>
          </p:cNvPr>
          <p:cNvSpPr txBox="1"/>
          <p:nvPr/>
        </p:nvSpPr>
        <p:spPr>
          <a:xfrm>
            <a:off x="2598418" y="1617362"/>
            <a:ext cx="5478020" cy="409086"/>
          </a:xfrm>
          <a:prstGeom prst="rect">
            <a:avLst/>
          </a:prstGeom>
          <a:noFill/>
        </p:spPr>
        <p:txBody>
          <a:bodyPr wrap="square">
            <a:spAutoFit/>
          </a:bodyPr>
          <a:lstStyle/>
          <a:p>
            <a:pPr marL="114300" lvl="0" rtl="0">
              <a:lnSpc>
                <a:spcPct val="125000"/>
              </a:lnSpc>
              <a:spcBef>
                <a:spcPts val="0"/>
              </a:spcBef>
              <a:spcAft>
                <a:spcPts val="0"/>
              </a:spcAft>
              <a:buClr>
                <a:srgbClr val="00316C"/>
              </a:buClr>
              <a:buSzPts val="1800"/>
            </a:pPr>
            <a:r>
              <a:rPr lang="en-US" sz="1800">
                <a:solidFill>
                  <a:schemeClr val="accent4">
                    <a:lumMod val="50000"/>
                  </a:schemeClr>
                </a:solidFill>
                <a:latin typeface="Montserrat"/>
                <a:ea typeface="Montserrat"/>
                <a:cs typeface="Montserrat"/>
                <a:sym typeface="Montserrat"/>
              </a:rPr>
              <a:t>Thời gian lấy mẫu từ 1983.</a:t>
            </a:r>
          </a:p>
        </p:txBody>
      </p:sp>
      <p:cxnSp>
        <p:nvCxnSpPr>
          <p:cNvPr id="10" name="Straight Arrow Connector 9">
            <a:extLst>
              <a:ext uri="{FF2B5EF4-FFF2-40B4-BE49-F238E27FC236}">
                <a16:creationId xmlns:a16="http://schemas.microsoft.com/office/drawing/2014/main" id="{53252093-59EA-3AC9-4475-CBDEC7E46215}"/>
              </a:ext>
            </a:extLst>
          </p:cNvPr>
          <p:cNvCxnSpPr>
            <a:cxnSpLocks/>
            <a:stCxn id="3" idx="3"/>
            <a:endCxn id="5" idx="1"/>
          </p:cNvCxnSpPr>
          <p:nvPr/>
        </p:nvCxnSpPr>
        <p:spPr>
          <a:xfrm flipV="1">
            <a:off x="2228744" y="1821905"/>
            <a:ext cx="369674" cy="619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3339153-7F94-89AA-3278-0811A6584C10}"/>
              </a:ext>
            </a:extLst>
          </p:cNvPr>
          <p:cNvSpPr txBox="1"/>
          <p:nvPr/>
        </p:nvSpPr>
        <p:spPr>
          <a:xfrm>
            <a:off x="2611721" y="2079681"/>
            <a:ext cx="6015443" cy="755335"/>
          </a:xfrm>
          <a:prstGeom prst="rect">
            <a:avLst/>
          </a:prstGeom>
          <a:noFill/>
        </p:spPr>
        <p:txBody>
          <a:bodyPr wrap="square">
            <a:spAutoFit/>
          </a:bodyPr>
          <a:lstStyle/>
          <a:p>
            <a:pPr marL="114300" lvl="0" rtl="0">
              <a:lnSpc>
                <a:spcPct val="125000"/>
              </a:lnSpc>
              <a:spcBef>
                <a:spcPts val="0"/>
              </a:spcBef>
              <a:spcAft>
                <a:spcPts val="0"/>
              </a:spcAft>
              <a:buClr>
                <a:srgbClr val="00316C"/>
              </a:buClr>
              <a:buSzPts val="1800"/>
            </a:pPr>
            <a:r>
              <a:rPr lang="en-US" sz="1800">
                <a:solidFill>
                  <a:schemeClr val="accent4">
                    <a:lumMod val="50000"/>
                  </a:schemeClr>
                </a:solidFill>
                <a:latin typeface="Montserrat"/>
                <a:ea typeface="Montserrat"/>
                <a:cs typeface="Montserrat"/>
                <a:sym typeface="Montserrat"/>
              </a:rPr>
              <a:t>Trích xuất các dự báo cá nhân và xây dựng các dự báo đồng thuận hàng tháng.</a:t>
            </a:r>
          </a:p>
        </p:txBody>
      </p:sp>
      <p:cxnSp>
        <p:nvCxnSpPr>
          <p:cNvPr id="15" name="Straight Arrow Connector 14">
            <a:extLst>
              <a:ext uri="{FF2B5EF4-FFF2-40B4-BE49-F238E27FC236}">
                <a16:creationId xmlns:a16="http://schemas.microsoft.com/office/drawing/2014/main" id="{E0CF2B4B-39A3-0F8F-22E6-E79D9EEEB34F}"/>
              </a:ext>
            </a:extLst>
          </p:cNvPr>
          <p:cNvCxnSpPr>
            <a:cxnSpLocks/>
            <a:stCxn id="3" idx="3"/>
            <a:endCxn id="13" idx="1"/>
          </p:cNvCxnSpPr>
          <p:nvPr/>
        </p:nvCxnSpPr>
        <p:spPr>
          <a:xfrm>
            <a:off x="2228744" y="2440921"/>
            <a:ext cx="382977" cy="16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5AB5BD1-AB01-D9AE-5475-114EFC10C30A}"/>
              </a:ext>
            </a:extLst>
          </p:cNvPr>
          <p:cNvSpPr txBox="1"/>
          <p:nvPr/>
        </p:nvSpPr>
        <p:spPr>
          <a:xfrm>
            <a:off x="2598417" y="2894313"/>
            <a:ext cx="6015443" cy="755335"/>
          </a:xfrm>
          <a:prstGeom prst="rect">
            <a:avLst/>
          </a:prstGeom>
          <a:noFill/>
        </p:spPr>
        <p:txBody>
          <a:bodyPr wrap="square">
            <a:spAutoFit/>
          </a:bodyPr>
          <a:lstStyle/>
          <a:p>
            <a:pPr marL="114300" lvl="0" rtl="0">
              <a:lnSpc>
                <a:spcPct val="125000"/>
              </a:lnSpc>
              <a:spcBef>
                <a:spcPts val="0"/>
              </a:spcBef>
              <a:spcAft>
                <a:spcPts val="0"/>
              </a:spcAft>
              <a:buClr>
                <a:srgbClr val="00316C"/>
              </a:buClr>
              <a:buSzPts val="1800"/>
            </a:pPr>
            <a:r>
              <a:rPr lang="en-US" sz="1800">
                <a:solidFill>
                  <a:schemeClr val="accent4">
                    <a:lumMod val="50000"/>
                  </a:schemeClr>
                </a:solidFill>
                <a:latin typeface="Montserrat"/>
                <a:ea typeface="Montserrat"/>
                <a:cs typeface="Montserrat"/>
                <a:sym typeface="Montserrat"/>
              </a:rPr>
              <a:t>Mỗi quan sát phải có ít nhất ba dự báo từ các nhà phân tích</a:t>
            </a:r>
          </a:p>
        </p:txBody>
      </p:sp>
      <p:cxnSp>
        <p:nvCxnSpPr>
          <p:cNvPr id="17" name="Straight Arrow Connector 16">
            <a:extLst>
              <a:ext uri="{FF2B5EF4-FFF2-40B4-BE49-F238E27FC236}">
                <a16:creationId xmlns:a16="http://schemas.microsoft.com/office/drawing/2014/main" id="{F9FE7812-7372-DA8F-4D41-595CE1C61FC0}"/>
              </a:ext>
            </a:extLst>
          </p:cNvPr>
          <p:cNvCxnSpPr>
            <a:cxnSpLocks/>
            <a:stCxn id="3" idx="3"/>
            <a:endCxn id="4" idx="1"/>
          </p:cNvCxnSpPr>
          <p:nvPr/>
        </p:nvCxnSpPr>
        <p:spPr>
          <a:xfrm>
            <a:off x="2228744" y="2440921"/>
            <a:ext cx="369673" cy="831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Arrow: Right 10">
            <a:extLst>
              <a:ext uri="{FF2B5EF4-FFF2-40B4-BE49-F238E27FC236}">
                <a16:creationId xmlns:a16="http://schemas.microsoft.com/office/drawing/2014/main" id="{9091B5D2-3391-FA21-6BD8-3783A8F81265}"/>
              </a:ext>
            </a:extLst>
          </p:cNvPr>
          <p:cNvSpPr/>
          <p:nvPr/>
        </p:nvSpPr>
        <p:spPr>
          <a:xfrm>
            <a:off x="1402679" y="3872249"/>
            <a:ext cx="1397688" cy="45322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Google Shape;98;p16">
            <a:extLst>
              <a:ext uri="{FF2B5EF4-FFF2-40B4-BE49-F238E27FC236}">
                <a16:creationId xmlns:a16="http://schemas.microsoft.com/office/drawing/2014/main" id="{1DC58B44-63B2-E318-72AD-C8C21A9E36DB}"/>
              </a:ext>
            </a:extLst>
          </p:cNvPr>
          <p:cNvSpPr txBox="1"/>
          <p:nvPr/>
        </p:nvSpPr>
        <p:spPr>
          <a:xfrm>
            <a:off x="2970289" y="3817322"/>
            <a:ext cx="4812600"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solidFill>
                  <a:srgbClr val="00316C"/>
                </a:solidFill>
                <a:latin typeface="Montserrat"/>
                <a:ea typeface="Montserrat"/>
                <a:cs typeface="Montserrat"/>
                <a:sym typeface="Montserrat"/>
              </a:rPr>
              <a:t>Lọc còn </a:t>
            </a:r>
            <a:r>
              <a:rPr lang="en-US" sz="2300" b="1">
                <a:solidFill>
                  <a:schemeClr val="accent4">
                    <a:lumMod val="50000"/>
                  </a:schemeClr>
                </a:solidFill>
                <a:latin typeface="Montserrat"/>
                <a:ea typeface="Montserrat"/>
                <a:cs typeface="Montserrat"/>
                <a:sym typeface="Montserrat"/>
              </a:rPr>
              <a:t>39.533</a:t>
            </a:r>
            <a:r>
              <a:rPr lang="en-US" sz="2300" b="1">
                <a:solidFill>
                  <a:srgbClr val="00316C"/>
                </a:solidFill>
                <a:latin typeface="Montserrat"/>
                <a:ea typeface="Montserrat"/>
                <a:cs typeface="Montserrat"/>
                <a:sym typeface="Montserrat"/>
              </a:rPr>
              <a:t> quan sát.</a:t>
            </a:r>
          </a:p>
        </p:txBody>
      </p:sp>
      <p:sp>
        <p:nvSpPr>
          <p:cNvPr id="9" name="Slide Number Placeholder 8">
            <a:extLst>
              <a:ext uri="{FF2B5EF4-FFF2-40B4-BE49-F238E27FC236}">
                <a16:creationId xmlns:a16="http://schemas.microsoft.com/office/drawing/2014/main" id="{09A0FD69-F388-7E54-ED81-FEE2AC46415C}"/>
              </a:ext>
            </a:extLst>
          </p:cNvPr>
          <p:cNvSpPr>
            <a:spLocks noGrp="1"/>
          </p:cNvSpPr>
          <p:nvPr>
            <p:ph type="sldNum" idx="12"/>
          </p:nvPr>
        </p:nvSpPr>
        <p:spPr/>
        <p:txBody>
          <a:bodyPr/>
          <a:lstStyle/>
          <a:p>
            <a:fld id="{6576285A-A244-40E9-8C01-341B11FF4D23}" type="slidenum">
              <a:rPr lang="en" smtClean="0"/>
              <a:pPr/>
              <a:t>22</a:t>
            </a:fld>
            <a:endParaRPr lang="en"/>
          </a:p>
        </p:txBody>
      </p:sp>
    </p:spTree>
    <p:extLst>
      <p:ext uri="{BB962C8B-B14F-4D97-AF65-F5344CB8AC3E}">
        <p14:creationId xmlns:p14="http://schemas.microsoft.com/office/powerpoint/2010/main" val="157131426"/>
      </p:ext>
    </p:extLst>
  </p:cSld>
  <p:clrMapOvr>
    <a:masterClrMapping/>
  </p:clrMapOvr>
  <p:transition spd="med">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
          <a:extLst>
            <a:ext uri="{FF2B5EF4-FFF2-40B4-BE49-F238E27FC236}">
              <a16:creationId xmlns:a16="http://schemas.microsoft.com/office/drawing/2014/main" id="{BCD4F3AE-DCBB-BE6E-449B-C260EE397A45}"/>
            </a:ext>
          </a:extLst>
        </p:cNvPr>
        <p:cNvGrpSpPr/>
        <p:nvPr/>
      </p:nvGrpSpPr>
      <p:grpSpPr>
        <a:xfrm>
          <a:off x="0" y="0"/>
          <a:ext cx="0" cy="0"/>
          <a:chOff x="0" y="0"/>
          <a:chExt cx="0" cy="0"/>
        </a:xfrm>
      </p:grpSpPr>
      <p:pic>
        <p:nvPicPr>
          <p:cNvPr id="69" name="Google Shape;69;p15">
            <a:extLst>
              <a:ext uri="{FF2B5EF4-FFF2-40B4-BE49-F238E27FC236}">
                <a16:creationId xmlns:a16="http://schemas.microsoft.com/office/drawing/2014/main" id="{A31DFB44-4174-49A8-BBB3-33AF740F1A5F}"/>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70" name="Google Shape;70;p15">
            <a:extLst>
              <a:ext uri="{FF2B5EF4-FFF2-40B4-BE49-F238E27FC236}">
                <a16:creationId xmlns:a16="http://schemas.microsoft.com/office/drawing/2014/main" id="{AE0B00EF-254F-9195-E845-BE82A12ABE3E}"/>
              </a:ext>
            </a:extLst>
          </p:cNvPr>
          <p:cNvSpPr/>
          <p:nvPr/>
        </p:nvSpPr>
        <p:spPr>
          <a:xfrm>
            <a:off x="593200" y="330350"/>
            <a:ext cx="1856700" cy="6510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highlight>
                  <a:srgbClr val="85B106"/>
                </a:highlight>
                <a:latin typeface="Montserrat"/>
                <a:ea typeface="Montserrat"/>
                <a:cs typeface="Montserrat"/>
                <a:sym typeface="Montserrat"/>
              </a:rPr>
              <a:t>NỘI DUNG</a:t>
            </a:r>
            <a:endParaRPr sz="2400" b="1">
              <a:solidFill>
                <a:schemeClr val="lt1"/>
              </a:solidFill>
              <a:highlight>
                <a:srgbClr val="85B106"/>
              </a:highlight>
              <a:latin typeface="Montserrat"/>
              <a:ea typeface="Montserrat"/>
              <a:cs typeface="Montserrat"/>
              <a:sym typeface="Montserrat"/>
            </a:endParaRPr>
          </a:p>
        </p:txBody>
      </p:sp>
      <p:sp>
        <p:nvSpPr>
          <p:cNvPr id="71" name="Google Shape;71;p15">
            <a:extLst>
              <a:ext uri="{FF2B5EF4-FFF2-40B4-BE49-F238E27FC236}">
                <a16:creationId xmlns:a16="http://schemas.microsoft.com/office/drawing/2014/main" id="{E18FD539-DCAF-F210-B6DA-F12E02E87C8E}"/>
              </a:ext>
            </a:extLst>
          </p:cNvPr>
          <p:cNvSpPr txBox="1"/>
          <p:nvPr/>
        </p:nvSpPr>
        <p:spPr>
          <a:xfrm>
            <a:off x="2449900" y="378800"/>
            <a:ext cx="513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00316C"/>
                </a:solidFill>
                <a:latin typeface="Montserrat"/>
                <a:ea typeface="Montserrat"/>
                <a:cs typeface="Montserrat"/>
                <a:sym typeface="Montserrat"/>
              </a:rPr>
              <a:t>TRÌNH BÀY</a:t>
            </a:r>
            <a:endParaRPr sz="2400" b="1">
              <a:solidFill>
                <a:srgbClr val="00316C"/>
              </a:solidFill>
              <a:latin typeface="Montserrat"/>
              <a:ea typeface="Montserrat"/>
              <a:cs typeface="Montserrat"/>
              <a:sym typeface="Montserrat"/>
            </a:endParaRPr>
          </a:p>
        </p:txBody>
      </p:sp>
      <p:pic>
        <p:nvPicPr>
          <p:cNvPr id="72" name="Google Shape;72;p15">
            <a:extLst>
              <a:ext uri="{FF2B5EF4-FFF2-40B4-BE49-F238E27FC236}">
                <a16:creationId xmlns:a16="http://schemas.microsoft.com/office/drawing/2014/main" id="{96D0C07D-1C24-C735-DF50-43A51B0FFA2A}"/>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73" name="Google Shape;73;p15">
            <a:extLst>
              <a:ext uri="{FF2B5EF4-FFF2-40B4-BE49-F238E27FC236}">
                <a16:creationId xmlns:a16="http://schemas.microsoft.com/office/drawing/2014/main" id="{88945C97-BCFD-184A-5C8E-C95C4C925A65}"/>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01</a:t>
            </a:r>
            <a:endParaRPr sz="900" b="1">
              <a:solidFill>
                <a:srgbClr val="00316C"/>
              </a:solidFill>
              <a:latin typeface="Montserrat"/>
              <a:ea typeface="Montserrat"/>
              <a:cs typeface="Montserrat"/>
              <a:sym typeface="Montserrat"/>
            </a:endParaRPr>
          </a:p>
        </p:txBody>
      </p:sp>
      <p:sp>
        <p:nvSpPr>
          <p:cNvPr id="74" name="Google Shape;74;p15">
            <a:extLst>
              <a:ext uri="{FF2B5EF4-FFF2-40B4-BE49-F238E27FC236}">
                <a16:creationId xmlns:a16="http://schemas.microsoft.com/office/drawing/2014/main" id="{4F6F52DC-EA82-B4CE-E6FD-98A948F2531B}"/>
              </a:ext>
            </a:extLst>
          </p:cNvPr>
          <p:cNvSpPr/>
          <p:nvPr/>
        </p:nvSpPr>
        <p:spPr>
          <a:xfrm>
            <a:off x="579025" y="153862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1</a:t>
            </a:r>
            <a:endParaRPr sz="1600">
              <a:solidFill>
                <a:schemeClr val="lt1"/>
              </a:solidFill>
              <a:latin typeface="Montserrat SemiBold"/>
              <a:ea typeface="Montserrat SemiBold"/>
              <a:cs typeface="Montserrat SemiBold"/>
              <a:sym typeface="Montserrat SemiBold"/>
            </a:endParaRPr>
          </a:p>
        </p:txBody>
      </p:sp>
      <p:sp>
        <p:nvSpPr>
          <p:cNvPr id="75" name="Google Shape;75;p15">
            <a:extLst>
              <a:ext uri="{FF2B5EF4-FFF2-40B4-BE49-F238E27FC236}">
                <a16:creationId xmlns:a16="http://schemas.microsoft.com/office/drawing/2014/main" id="{B014A5D9-50E2-D297-92EC-EF01DA03FF79}"/>
              </a:ext>
            </a:extLst>
          </p:cNvPr>
          <p:cNvSpPr/>
          <p:nvPr/>
        </p:nvSpPr>
        <p:spPr>
          <a:xfrm>
            <a:off x="579025" y="22222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2</a:t>
            </a:r>
            <a:endParaRPr sz="1600">
              <a:solidFill>
                <a:schemeClr val="lt1"/>
              </a:solidFill>
              <a:latin typeface="Montserrat SemiBold"/>
              <a:ea typeface="Montserrat SemiBold"/>
              <a:cs typeface="Montserrat SemiBold"/>
              <a:sym typeface="Montserrat SemiBold"/>
            </a:endParaRPr>
          </a:p>
        </p:txBody>
      </p:sp>
      <p:sp>
        <p:nvSpPr>
          <p:cNvPr id="76" name="Google Shape;76;p15">
            <a:extLst>
              <a:ext uri="{FF2B5EF4-FFF2-40B4-BE49-F238E27FC236}">
                <a16:creationId xmlns:a16="http://schemas.microsoft.com/office/drawing/2014/main" id="{1651D55A-8401-5B1F-9AEE-28ECB5A96E42}"/>
              </a:ext>
            </a:extLst>
          </p:cNvPr>
          <p:cNvSpPr/>
          <p:nvPr/>
        </p:nvSpPr>
        <p:spPr>
          <a:xfrm>
            <a:off x="579025" y="294247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3 </a:t>
            </a:r>
            <a:r>
              <a:rPr lang="en"/>
              <a:t>       </a:t>
            </a:r>
            <a:endParaRPr/>
          </a:p>
        </p:txBody>
      </p:sp>
      <p:sp>
        <p:nvSpPr>
          <p:cNvPr id="77" name="Google Shape;77;p15">
            <a:extLst>
              <a:ext uri="{FF2B5EF4-FFF2-40B4-BE49-F238E27FC236}">
                <a16:creationId xmlns:a16="http://schemas.microsoft.com/office/drawing/2014/main" id="{2978E93C-F704-EE15-A8B3-461655E9988A}"/>
              </a:ext>
            </a:extLst>
          </p:cNvPr>
          <p:cNvSpPr/>
          <p:nvPr/>
        </p:nvSpPr>
        <p:spPr>
          <a:xfrm>
            <a:off x="579025" y="36627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4</a:t>
            </a:r>
            <a:endParaRPr sz="1600">
              <a:solidFill>
                <a:schemeClr val="lt1"/>
              </a:solidFill>
              <a:latin typeface="Montserrat SemiBold"/>
              <a:ea typeface="Montserrat SemiBold"/>
              <a:cs typeface="Montserrat SemiBold"/>
              <a:sym typeface="Montserrat SemiBold"/>
            </a:endParaRPr>
          </a:p>
        </p:txBody>
      </p:sp>
      <p:sp>
        <p:nvSpPr>
          <p:cNvPr id="78" name="Google Shape;78;p15">
            <a:extLst>
              <a:ext uri="{FF2B5EF4-FFF2-40B4-BE49-F238E27FC236}">
                <a16:creationId xmlns:a16="http://schemas.microsoft.com/office/drawing/2014/main" id="{F052B5FC-9E7C-E1A9-A824-58618B66B6B3}"/>
              </a:ext>
            </a:extLst>
          </p:cNvPr>
          <p:cNvSpPr/>
          <p:nvPr/>
        </p:nvSpPr>
        <p:spPr>
          <a:xfrm>
            <a:off x="4267700" y="15386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5</a:t>
            </a:r>
            <a:endParaRPr sz="1600">
              <a:solidFill>
                <a:schemeClr val="lt1"/>
              </a:solidFill>
              <a:latin typeface="Montserrat SemiBold"/>
              <a:ea typeface="Montserrat SemiBold"/>
              <a:cs typeface="Montserrat SemiBold"/>
              <a:sym typeface="Montserrat SemiBold"/>
            </a:endParaRPr>
          </a:p>
        </p:txBody>
      </p:sp>
      <p:sp>
        <p:nvSpPr>
          <p:cNvPr id="79" name="Google Shape;79;p15">
            <a:extLst>
              <a:ext uri="{FF2B5EF4-FFF2-40B4-BE49-F238E27FC236}">
                <a16:creationId xmlns:a16="http://schemas.microsoft.com/office/drawing/2014/main" id="{92F216A6-0E47-6E20-EBA7-2C577B6CB2FC}"/>
              </a:ext>
            </a:extLst>
          </p:cNvPr>
          <p:cNvSpPr/>
          <p:nvPr/>
        </p:nvSpPr>
        <p:spPr>
          <a:xfrm>
            <a:off x="4267700" y="222222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6</a:t>
            </a:r>
            <a:r>
              <a:rPr lang="en"/>
              <a:t>       </a:t>
            </a:r>
            <a:endParaRPr/>
          </a:p>
        </p:txBody>
      </p:sp>
      <p:sp>
        <p:nvSpPr>
          <p:cNvPr id="80" name="Google Shape;80;p15">
            <a:extLst>
              <a:ext uri="{FF2B5EF4-FFF2-40B4-BE49-F238E27FC236}">
                <a16:creationId xmlns:a16="http://schemas.microsoft.com/office/drawing/2014/main" id="{A5A6447B-2222-5AB2-33F9-A59D0C44603F}"/>
              </a:ext>
            </a:extLst>
          </p:cNvPr>
          <p:cNvSpPr txBox="1"/>
          <p:nvPr/>
        </p:nvSpPr>
        <p:spPr>
          <a:xfrm>
            <a:off x="1066350" y="1503375"/>
            <a:ext cx="512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a:solidFill>
                  <a:srgbClr val="00316C"/>
                </a:solidFill>
                <a:latin typeface="Montserrat SemiBold"/>
                <a:ea typeface="Montserrat SemiBold"/>
                <a:cs typeface="Montserrat SemiBold"/>
                <a:sym typeface="Montserrat SemiBold"/>
              </a:rPr>
              <a:t>GIỚI THIỆU</a:t>
            </a:r>
            <a:endParaRPr sz="1800">
              <a:solidFill>
                <a:srgbClr val="00316C"/>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sz="1800">
              <a:solidFill>
                <a:srgbClr val="00316C"/>
              </a:solidFill>
              <a:latin typeface="Montserrat SemiBold"/>
              <a:ea typeface="Montserrat SemiBold"/>
              <a:cs typeface="Montserrat SemiBold"/>
              <a:sym typeface="Montserrat SemiBold"/>
            </a:endParaRPr>
          </a:p>
        </p:txBody>
      </p:sp>
      <p:sp>
        <p:nvSpPr>
          <p:cNvPr id="81" name="Google Shape;81;p15">
            <a:extLst>
              <a:ext uri="{FF2B5EF4-FFF2-40B4-BE49-F238E27FC236}">
                <a16:creationId xmlns:a16="http://schemas.microsoft.com/office/drawing/2014/main" id="{FB0D867D-972F-02C6-3FE2-2B23868A4AEC}"/>
              </a:ext>
            </a:extLst>
          </p:cNvPr>
          <p:cNvSpPr txBox="1"/>
          <p:nvPr/>
        </p:nvSpPr>
        <p:spPr>
          <a:xfrm>
            <a:off x="1066350" y="2202288"/>
            <a:ext cx="2678714"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CƠ SỞ LÝ LUẬN</a:t>
            </a:r>
            <a:endParaRPr sz="1800">
              <a:solidFill>
                <a:srgbClr val="00316C"/>
              </a:solidFill>
              <a:latin typeface="Montserrat SemiBold"/>
              <a:ea typeface="Montserrat SemiBold"/>
              <a:cs typeface="Montserrat SemiBold"/>
              <a:sym typeface="Montserrat SemiBold"/>
            </a:endParaRPr>
          </a:p>
        </p:txBody>
      </p:sp>
      <p:sp>
        <p:nvSpPr>
          <p:cNvPr id="82" name="Google Shape;82;p15">
            <a:extLst>
              <a:ext uri="{FF2B5EF4-FFF2-40B4-BE49-F238E27FC236}">
                <a16:creationId xmlns:a16="http://schemas.microsoft.com/office/drawing/2014/main" id="{E1FCB456-1649-794A-2A5D-94178F7ABAC3}"/>
              </a:ext>
            </a:extLst>
          </p:cNvPr>
          <p:cNvSpPr txBox="1"/>
          <p:nvPr/>
        </p:nvSpPr>
        <p:spPr>
          <a:xfrm>
            <a:off x="1066350" y="2913325"/>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PP NGHIÊN CỨU</a:t>
            </a:r>
            <a:endParaRPr sz="1800">
              <a:solidFill>
                <a:srgbClr val="00316C"/>
              </a:solidFill>
              <a:latin typeface="Montserrat SemiBold"/>
              <a:ea typeface="Montserrat SemiBold"/>
              <a:cs typeface="Montserrat SemiBold"/>
              <a:sym typeface="Montserrat SemiBold"/>
            </a:endParaRPr>
          </a:p>
        </p:txBody>
      </p:sp>
      <p:sp>
        <p:nvSpPr>
          <p:cNvPr id="83" name="Google Shape;83;p15">
            <a:extLst>
              <a:ext uri="{FF2B5EF4-FFF2-40B4-BE49-F238E27FC236}">
                <a16:creationId xmlns:a16="http://schemas.microsoft.com/office/drawing/2014/main" id="{E3D1CED0-2BB0-819D-BD34-2299070E2001}"/>
              </a:ext>
            </a:extLst>
          </p:cNvPr>
          <p:cNvSpPr txBox="1"/>
          <p:nvPr/>
        </p:nvSpPr>
        <p:spPr>
          <a:xfrm>
            <a:off x="1066350" y="3652225"/>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CHUYÊN GIA</a:t>
            </a:r>
            <a:endParaRPr sz="1800">
              <a:solidFill>
                <a:srgbClr val="00316C"/>
              </a:solidFill>
              <a:latin typeface="Montserrat SemiBold"/>
              <a:ea typeface="Montserrat SemiBold"/>
              <a:cs typeface="Montserrat SemiBold"/>
              <a:sym typeface="Montserrat SemiBold"/>
            </a:endParaRPr>
          </a:p>
        </p:txBody>
      </p:sp>
      <p:sp>
        <p:nvSpPr>
          <p:cNvPr id="84" name="Google Shape;84;p15">
            <a:extLst>
              <a:ext uri="{FF2B5EF4-FFF2-40B4-BE49-F238E27FC236}">
                <a16:creationId xmlns:a16="http://schemas.microsoft.com/office/drawing/2014/main" id="{4BF5DE9F-D2EB-196F-ABFD-72FFD48FA4ED}"/>
              </a:ext>
            </a:extLst>
          </p:cNvPr>
          <p:cNvSpPr txBox="1"/>
          <p:nvPr/>
        </p:nvSpPr>
        <p:spPr>
          <a:xfrm>
            <a:off x="4694291" y="1371271"/>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CÁC MÔ HÌNH </a:t>
            </a:r>
            <a:br>
              <a:rPr lang="en" sz="1800">
                <a:solidFill>
                  <a:srgbClr val="00316C"/>
                </a:solidFill>
                <a:latin typeface="Montserrat SemiBold"/>
                <a:ea typeface="Montserrat SemiBold"/>
                <a:cs typeface="Montserrat SemiBold"/>
                <a:sym typeface="Montserrat SemiBold"/>
              </a:rPr>
            </a:br>
            <a:r>
              <a:rPr lang="en" sz="1800">
                <a:solidFill>
                  <a:srgbClr val="00316C"/>
                </a:solidFill>
                <a:latin typeface="Montserrat SemiBold"/>
                <a:ea typeface="Montserrat SemiBold"/>
                <a:cs typeface="Montserrat SemiBold"/>
                <a:sym typeface="Montserrat SemiBold"/>
              </a:rPr>
              <a:t>HỌC MÁY CHUYÊN SÂU</a:t>
            </a:r>
            <a:endParaRPr sz="1800">
              <a:solidFill>
                <a:srgbClr val="00316C"/>
              </a:solidFill>
              <a:latin typeface="Montserrat SemiBold"/>
              <a:ea typeface="Montserrat SemiBold"/>
              <a:cs typeface="Montserrat SemiBold"/>
              <a:sym typeface="Montserrat SemiBold"/>
            </a:endParaRPr>
          </a:p>
        </p:txBody>
      </p:sp>
      <p:sp>
        <p:nvSpPr>
          <p:cNvPr id="85" name="Google Shape;85;p15">
            <a:extLst>
              <a:ext uri="{FF2B5EF4-FFF2-40B4-BE49-F238E27FC236}">
                <a16:creationId xmlns:a16="http://schemas.microsoft.com/office/drawing/2014/main" id="{8989BAED-983A-F4B0-F854-9CBAEA9B6610}"/>
              </a:ext>
            </a:extLst>
          </p:cNvPr>
          <p:cNvSpPr txBox="1"/>
          <p:nvPr/>
        </p:nvSpPr>
        <p:spPr>
          <a:xfrm>
            <a:off x="4694291" y="2085475"/>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KHẢ NĂNG DỰ ĐOÁN CỦA</a:t>
            </a:r>
            <a:br>
              <a:rPr lang="en" sz="1800">
                <a:solidFill>
                  <a:srgbClr val="00316C"/>
                </a:solidFill>
                <a:latin typeface="Montserrat SemiBold"/>
                <a:ea typeface="Montserrat SemiBold"/>
                <a:cs typeface="Montserrat SemiBold"/>
                <a:sym typeface="Montserrat SemiBold"/>
              </a:rPr>
            </a:br>
            <a:r>
              <a:rPr lang="en" sz="1800">
                <a:solidFill>
                  <a:srgbClr val="00316C"/>
                </a:solidFill>
                <a:latin typeface="Montserrat SemiBold"/>
                <a:ea typeface="Montserrat SemiBold"/>
                <a:cs typeface="Montserrat SemiBold"/>
                <a:sym typeface="Montserrat SemiBold"/>
              </a:rPr>
              <a:t>LLM ĐẾN ĐÂU?</a:t>
            </a:r>
            <a:endParaRPr sz="1800">
              <a:solidFill>
                <a:srgbClr val="00316C"/>
              </a:solidFill>
              <a:latin typeface="Montserrat SemiBold"/>
              <a:ea typeface="Montserrat SemiBold"/>
              <a:cs typeface="Montserrat SemiBold"/>
              <a:sym typeface="Montserrat SemiBold"/>
            </a:endParaRPr>
          </a:p>
        </p:txBody>
      </p:sp>
      <p:sp>
        <p:nvSpPr>
          <p:cNvPr id="86" name="Google Shape;86;p15">
            <a:extLst>
              <a:ext uri="{FF2B5EF4-FFF2-40B4-BE49-F238E27FC236}">
                <a16:creationId xmlns:a16="http://schemas.microsoft.com/office/drawing/2014/main" id="{3EFE91F0-A6E9-15DF-A791-31081F9E0298}"/>
              </a:ext>
            </a:extLst>
          </p:cNvPr>
          <p:cNvSpPr/>
          <p:nvPr/>
        </p:nvSpPr>
        <p:spPr>
          <a:xfrm>
            <a:off x="4267700" y="29238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7</a:t>
            </a:r>
            <a:endParaRPr sz="1600">
              <a:solidFill>
                <a:schemeClr val="lt1"/>
              </a:solidFill>
              <a:latin typeface="Montserrat SemiBold"/>
              <a:ea typeface="Montserrat SemiBold"/>
              <a:cs typeface="Montserrat SemiBold"/>
              <a:sym typeface="Montserrat SemiBold"/>
            </a:endParaRPr>
          </a:p>
        </p:txBody>
      </p:sp>
      <p:sp>
        <p:nvSpPr>
          <p:cNvPr id="87" name="Google Shape;87;p15">
            <a:extLst>
              <a:ext uri="{FF2B5EF4-FFF2-40B4-BE49-F238E27FC236}">
                <a16:creationId xmlns:a16="http://schemas.microsoft.com/office/drawing/2014/main" id="{C53AF473-910D-DB85-2E58-BC102F2DDA26}"/>
              </a:ext>
            </a:extLst>
          </p:cNvPr>
          <p:cNvSpPr txBox="1"/>
          <p:nvPr/>
        </p:nvSpPr>
        <p:spPr>
          <a:xfrm>
            <a:off x="4667040" y="2809243"/>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00316C"/>
                </a:solidFill>
                <a:latin typeface="Montserrat SemiBold"/>
                <a:ea typeface="Montserrat SemiBold"/>
                <a:cs typeface="Montserrat SemiBold"/>
                <a:sym typeface="Montserrat SemiBold"/>
              </a:rPr>
              <a:t>CÁC BÀI KIỂM TRA </a:t>
            </a:r>
            <a:br>
              <a:rPr lang="en-US" sz="1800">
                <a:solidFill>
                  <a:srgbClr val="00316C"/>
                </a:solidFill>
                <a:latin typeface="Montserrat SemiBold"/>
                <a:ea typeface="Montserrat SemiBold"/>
                <a:cs typeface="Montserrat SemiBold"/>
                <a:sym typeface="Montserrat SemiBold"/>
              </a:rPr>
            </a:br>
            <a:r>
              <a:rPr lang="en-US" sz="1800">
                <a:solidFill>
                  <a:srgbClr val="00316C"/>
                </a:solidFill>
                <a:latin typeface="Montserrat SemiBold"/>
                <a:ea typeface="Montserrat SemiBold"/>
                <a:cs typeface="Montserrat SemiBold"/>
                <a:sym typeface="Montserrat SemiBold"/>
              </a:rPr>
              <a:t>ĐỊNH GIÁ TÀI SẢN?</a:t>
            </a:r>
            <a:endParaRPr sz="1800">
              <a:solidFill>
                <a:srgbClr val="00316C"/>
              </a:solidFill>
              <a:latin typeface="Montserrat SemiBold"/>
              <a:ea typeface="Montserrat SemiBold"/>
              <a:cs typeface="Montserrat SemiBold"/>
              <a:sym typeface="Montserrat SemiBold"/>
            </a:endParaRPr>
          </a:p>
        </p:txBody>
      </p:sp>
      <p:sp>
        <p:nvSpPr>
          <p:cNvPr id="2" name="Google Shape;79;p15">
            <a:extLst>
              <a:ext uri="{FF2B5EF4-FFF2-40B4-BE49-F238E27FC236}">
                <a16:creationId xmlns:a16="http://schemas.microsoft.com/office/drawing/2014/main" id="{84468D40-1E0C-37E1-FDD8-DC3FD554540F}"/>
              </a:ext>
            </a:extLst>
          </p:cNvPr>
          <p:cNvSpPr/>
          <p:nvPr/>
        </p:nvSpPr>
        <p:spPr>
          <a:xfrm>
            <a:off x="4275654" y="3631683"/>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8</a:t>
            </a:r>
            <a:r>
              <a:rPr lang="en"/>
              <a:t>       </a:t>
            </a:r>
            <a:endParaRPr/>
          </a:p>
        </p:txBody>
      </p:sp>
      <p:sp>
        <p:nvSpPr>
          <p:cNvPr id="3" name="Google Shape;85;p15">
            <a:extLst>
              <a:ext uri="{FF2B5EF4-FFF2-40B4-BE49-F238E27FC236}">
                <a16:creationId xmlns:a16="http://schemas.microsoft.com/office/drawing/2014/main" id="{DDBA71FB-92E9-0686-22F7-B0784F7B6225}"/>
              </a:ext>
            </a:extLst>
          </p:cNvPr>
          <p:cNvSpPr txBox="1"/>
          <p:nvPr/>
        </p:nvSpPr>
        <p:spPr>
          <a:xfrm>
            <a:off x="4667040" y="3624362"/>
            <a:ext cx="51258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KẾT LUẬN</a:t>
            </a:r>
            <a:endParaRPr sz="1800">
              <a:solidFill>
                <a:srgbClr val="00316C"/>
              </a:solidFill>
              <a:latin typeface="Montserrat SemiBold"/>
              <a:ea typeface="Montserrat SemiBold"/>
              <a:cs typeface="Montserrat SemiBold"/>
              <a:sym typeface="Montserrat SemiBold"/>
            </a:endParaRPr>
          </a:p>
        </p:txBody>
      </p:sp>
      <p:sp>
        <p:nvSpPr>
          <p:cNvPr id="8" name="Slide Number Placeholder 7">
            <a:extLst>
              <a:ext uri="{FF2B5EF4-FFF2-40B4-BE49-F238E27FC236}">
                <a16:creationId xmlns:a16="http://schemas.microsoft.com/office/drawing/2014/main" id="{262D0C6F-487B-C9A7-D094-C76695148E8B}"/>
              </a:ext>
            </a:extLst>
          </p:cNvPr>
          <p:cNvSpPr>
            <a:spLocks noGrp="1"/>
          </p:cNvSpPr>
          <p:nvPr>
            <p:ph type="sldNum" idx="12"/>
          </p:nvPr>
        </p:nvSpPr>
        <p:spPr/>
        <p:txBody>
          <a:bodyPr/>
          <a:lstStyle/>
          <a:p>
            <a:fld id="{6576285A-A244-40E9-8C01-341B11FF4D23}" type="slidenum">
              <a:rPr lang="en" smtClean="0"/>
              <a:pPr/>
              <a:t>23</a:t>
            </a:fld>
            <a:endParaRPr lang="en"/>
          </a:p>
        </p:txBody>
      </p:sp>
    </p:spTree>
    <p:extLst>
      <p:ext uri="{BB962C8B-B14F-4D97-AF65-F5344CB8AC3E}">
        <p14:creationId xmlns:p14="http://schemas.microsoft.com/office/powerpoint/2010/main" val="2831901679"/>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C1C9C9CA-D115-9855-B5A6-B4ACBDB0920D}"/>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5AFBB53B-43D8-9BAD-B118-858D11EC2580}"/>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97" name="Google Shape;97;p16">
            <a:extLst>
              <a:ext uri="{FF2B5EF4-FFF2-40B4-BE49-F238E27FC236}">
                <a16:creationId xmlns:a16="http://schemas.microsoft.com/office/drawing/2014/main" id="{25A78DC5-B9C7-A47B-8648-0ACE95DB9400}"/>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50" b="1">
                <a:solidFill>
                  <a:srgbClr val="00316C"/>
                </a:solidFill>
                <a:latin typeface="Montserrat"/>
                <a:ea typeface="Montserrat"/>
                <a:cs typeface="Montserrat"/>
                <a:sym typeface="Montserrat"/>
              </a:rPr>
              <a:t>LLM VS CHUYÊN GIA</a:t>
            </a:r>
          </a:p>
        </p:txBody>
      </p:sp>
      <p:pic>
        <p:nvPicPr>
          <p:cNvPr id="93" name="Google Shape;93;p16">
            <a:extLst>
              <a:ext uri="{FF2B5EF4-FFF2-40B4-BE49-F238E27FC236}">
                <a16:creationId xmlns:a16="http://schemas.microsoft.com/office/drawing/2014/main" id="{52B81563-9E2D-076F-10D3-2857A62E9C80}"/>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1131629B-0183-D018-FA63-95173EE9B9D9}"/>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015548B9-36AA-93D8-5F93-ABADB51C9342}"/>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4</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37F043C5-F422-B0D6-C353-B4CA0ED1C00F}"/>
              </a:ext>
            </a:extLst>
          </p:cNvPr>
          <p:cNvCxnSpPr>
            <a:cxnSpLocks/>
          </p:cNvCxnSpPr>
          <p:nvPr/>
        </p:nvCxnSpPr>
        <p:spPr>
          <a:xfrm>
            <a:off x="887350" y="710050"/>
            <a:ext cx="354947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FE031D2A-070A-3166-7076-F81AB1ED7588}"/>
              </a:ext>
            </a:extLst>
          </p:cNvPr>
          <p:cNvSpPr txBox="1"/>
          <p:nvPr/>
        </p:nvSpPr>
        <p:spPr>
          <a:xfrm>
            <a:off x="661700" y="904975"/>
            <a:ext cx="4812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Phương pháp dự đoán và cách đánh giá</a:t>
            </a:r>
            <a:endParaRPr lang="en-US"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AABE58C8-0284-36B0-E590-A6BA3F600149}"/>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4.1</a:t>
            </a:r>
            <a:endParaRPr sz="1650" b="1">
              <a:solidFill>
                <a:srgbClr val="00316C"/>
              </a:solidFill>
              <a:latin typeface="Montserrat"/>
              <a:ea typeface="Montserrat"/>
              <a:cs typeface="Montserrat"/>
              <a:sym typeface="Montserrat"/>
            </a:endParaRPr>
          </a:p>
        </p:txBody>
      </p:sp>
      <p:sp>
        <p:nvSpPr>
          <p:cNvPr id="5" name="Google Shape;98;p16">
            <a:extLst>
              <a:ext uri="{FF2B5EF4-FFF2-40B4-BE49-F238E27FC236}">
                <a16:creationId xmlns:a16="http://schemas.microsoft.com/office/drawing/2014/main" id="{535CAF12-1464-1357-BF95-07482C75BE62}"/>
              </a:ext>
            </a:extLst>
          </p:cNvPr>
          <p:cNvSpPr txBox="1"/>
          <p:nvPr/>
        </p:nvSpPr>
        <p:spPr>
          <a:xfrm>
            <a:off x="1326113" y="1382442"/>
            <a:ext cx="6037841" cy="107718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900">
                <a:solidFill>
                  <a:srgbClr val="00316C"/>
                </a:solidFill>
                <a:latin typeface="Montserrat"/>
                <a:ea typeface="Montserrat"/>
                <a:cs typeface="Montserrat"/>
                <a:sym typeface="Montserrat"/>
              </a:rPr>
              <a:t>Native Model</a:t>
            </a:r>
            <a:br>
              <a:rPr lang="en-US" sz="2900">
                <a:solidFill>
                  <a:srgbClr val="00316C"/>
                </a:solidFill>
                <a:latin typeface="Montserrat"/>
                <a:ea typeface="Montserrat"/>
                <a:cs typeface="Montserrat"/>
                <a:sym typeface="Montserrat"/>
              </a:rPr>
            </a:br>
            <a:r>
              <a:rPr lang="en-US" sz="2900">
                <a:solidFill>
                  <a:srgbClr val="00316C"/>
                </a:solidFill>
                <a:latin typeface="Montserrat"/>
                <a:ea typeface="Montserrat"/>
                <a:cs typeface="Montserrat"/>
                <a:sym typeface="Montserrat"/>
              </a:rPr>
              <a:t>(Mô hình dự đoán ngây thơ)</a:t>
            </a:r>
          </a:p>
        </p:txBody>
      </p:sp>
      <p:sp>
        <p:nvSpPr>
          <p:cNvPr id="7" name="TextBox 6">
            <a:extLst>
              <a:ext uri="{FF2B5EF4-FFF2-40B4-BE49-F238E27FC236}">
                <a16:creationId xmlns:a16="http://schemas.microsoft.com/office/drawing/2014/main" id="{13D01590-9C93-6378-110E-DFA247CD0F58}"/>
              </a:ext>
            </a:extLst>
          </p:cNvPr>
          <p:cNvSpPr txBox="1"/>
          <p:nvPr/>
        </p:nvSpPr>
        <p:spPr>
          <a:xfrm>
            <a:off x="371892" y="2647224"/>
            <a:ext cx="2789203" cy="677108"/>
          </a:xfrm>
          <a:prstGeom prst="rect">
            <a:avLst/>
          </a:prstGeom>
          <a:noFill/>
        </p:spPr>
        <p:txBody>
          <a:bodyPr wrap="square">
            <a:spAutoFit/>
          </a:bodyPr>
          <a:lstStyle/>
          <a:p>
            <a:pPr algn="ctr"/>
            <a:r>
              <a:rPr lang="en-US" sz="1800">
                <a:solidFill>
                  <a:srgbClr val="00316C"/>
                </a:solidFill>
                <a:latin typeface="Montserrat"/>
                <a:ea typeface="Montserrat"/>
                <a:cs typeface="Montserrat"/>
                <a:sym typeface="Montserrat"/>
              </a:rPr>
              <a:t>T</a:t>
            </a:r>
            <a:r>
              <a:rPr lang="vi-VN" sz="1800">
                <a:solidFill>
                  <a:srgbClr val="00316C"/>
                </a:solidFill>
                <a:latin typeface="Montserrat"/>
                <a:ea typeface="Montserrat"/>
                <a:cs typeface="Montserrat"/>
                <a:sym typeface="Montserrat"/>
              </a:rPr>
              <a:t>hu nhập trên </a:t>
            </a:r>
            <a:r>
              <a:rPr lang="en-US" sz="1800">
                <a:solidFill>
                  <a:srgbClr val="00316C"/>
                </a:solidFill>
                <a:latin typeface="Montserrat"/>
                <a:ea typeface="Montserrat"/>
                <a:cs typeface="Montserrat"/>
                <a:sym typeface="Montserrat"/>
              </a:rPr>
              <a:t/>
            </a:r>
            <a:br>
              <a:rPr lang="en-US" sz="1800">
                <a:solidFill>
                  <a:srgbClr val="00316C"/>
                </a:solidFill>
                <a:latin typeface="Montserrat"/>
                <a:ea typeface="Montserrat"/>
                <a:cs typeface="Montserrat"/>
                <a:sym typeface="Montserrat"/>
              </a:rPr>
            </a:br>
            <a:r>
              <a:rPr lang="vi-VN" sz="1800">
                <a:solidFill>
                  <a:srgbClr val="00316C"/>
                </a:solidFill>
                <a:latin typeface="Montserrat"/>
                <a:ea typeface="Montserrat"/>
                <a:cs typeface="Montserrat"/>
                <a:sym typeface="Montserrat"/>
              </a:rPr>
              <a:t>mỗi cổ phiếu </a:t>
            </a:r>
            <a:r>
              <a:rPr lang="vi-VN" sz="2000" b="1">
                <a:solidFill>
                  <a:schemeClr val="accent4">
                    <a:lumMod val="50000"/>
                  </a:schemeClr>
                </a:solidFill>
                <a:latin typeface="Montserrat"/>
                <a:ea typeface="Montserrat"/>
                <a:cs typeface="Montserrat"/>
                <a:sym typeface="Montserrat"/>
              </a:rPr>
              <a:t>(EPS) </a:t>
            </a:r>
            <a:endParaRPr lang="en-US" sz="2000" b="1">
              <a:solidFill>
                <a:schemeClr val="accent4">
                  <a:lumMod val="50000"/>
                </a:schemeClr>
              </a:solidFill>
            </a:endParaRPr>
          </a:p>
        </p:txBody>
      </p:sp>
      <p:sp>
        <p:nvSpPr>
          <p:cNvPr id="8" name="Arrow: Up 7">
            <a:extLst>
              <a:ext uri="{FF2B5EF4-FFF2-40B4-BE49-F238E27FC236}">
                <a16:creationId xmlns:a16="http://schemas.microsoft.com/office/drawing/2014/main" id="{EB3479B1-5EDB-D884-BA00-B296402FBD6C}"/>
              </a:ext>
            </a:extLst>
          </p:cNvPr>
          <p:cNvSpPr/>
          <p:nvPr/>
        </p:nvSpPr>
        <p:spPr>
          <a:xfrm>
            <a:off x="3161095" y="2710323"/>
            <a:ext cx="278296" cy="533424"/>
          </a:xfrm>
          <a:prstGeom prst="up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1E3E55E-7982-70C5-116F-BE0DAFD6CCA8}"/>
              </a:ext>
            </a:extLst>
          </p:cNvPr>
          <p:cNvCxnSpPr/>
          <p:nvPr/>
        </p:nvCxnSpPr>
        <p:spPr>
          <a:xfrm>
            <a:off x="3808675" y="2985778"/>
            <a:ext cx="14471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5030076F-35EE-4473-677B-B968E7A3FFFF}"/>
              </a:ext>
            </a:extLst>
          </p:cNvPr>
          <p:cNvSpPr txBox="1"/>
          <p:nvPr/>
        </p:nvSpPr>
        <p:spPr>
          <a:xfrm>
            <a:off x="4194765" y="2688660"/>
            <a:ext cx="5028052" cy="646331"/>
          </a:xfrm>
          <a:prstGeom prst="rect">
            <a:avLst/>
          </a:prstGeom>
          <a:noFill/>
        </p:spPr>
        <p:txBody>
          <a:bodyPr wrap="square">
            <a:spAutoFit/>
          </a:bodyPr>
          <a:lstStyle/>
          <a:p>
            <a:pPr algn="ctr"/>
            <a:r>
              <a:rPr lang="en-US" sz="1800">
                <a:solidFill>
                  <a:srgbClr val="00316C"/>
                </a:solidFill>
                <a:latin typeface="Montserrat"/>
                <a:ea typeface="Montserrat"/>
                <a:cs typeface="Montserrat"/>
                <a:sym typeface="Montserrat"/>
              </a:rPr>
              <a:t>Dự đoán mức </a:t>
            </a:r>
            <a:br>
              <a:rPr lang="en-US" sz="1800">
                <a:solidFill>
                  <a:srgbClr val="00316C"/>
                </a:solidFill>
                <a:latin typeface="Montserrat"/>
                <a:ea typeface="Montserrat"/>
                <a:cs typeface="Montserrat"/>
                <a:sym typeface="Montserrat"/>
              </a:rPr>
            </a:br>
            <a:r>
              <a:rPr lang="en-US" sz="1800">
                <a:solidFill>
                  <a:srgbClr val="00316C"/>
                </a:solidFill>
                <a:latin typeface="Montserrat"/>
                <a:ea typeface="Montserrat"/>
                <a:cs typeface="Montserrat"/>
                <a:sym typeface="Montserrat"/>
              </a:rPr>
              <a:t>tăng trưởng công ty</a:t>
            </a:r>
            <a:endParaRPr lang="en-US" sz="1800"/>
          </a:p>
        </p:txBody>
      </p:sp>
      <p:sp>
        <p:nvSpPr>
          <p:cNvPr id="13" name="Arrow: Up 12">
            <a:extLst>
              <a:ext uri="{FF2B5EF4-FFF2-40B4-BE49-F238E27FC236}">
                <a16:creationId xmlns:a16="http://schemas.microsoft.com/office/drawing/2014/main" id="{07B958A0-F8B1-50F6-4E38-FE481EFE28BC}"/>
              </a:ext>
            </a:extLst>
          </p:cNvPr>
          <p:cNvSpPr/>
          <p:nvPr/>
        </p:nvSpPr>
        <p:spPr>
          <a:xfrm>
            <a:off x="8133629" y="2710323"/>
            <a:ext cx="278296" cy="533424"/>
          </a:xfrm>
          <a:prstGeom prst="up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D469B67-EBD8-C95D-773A-37725C8E8543}"/>
              </a:ext>
            </a:extLst>
          </p:cNvPr>
          <p:cNvSpPr txBox="1"/>
          <p:nvPr/>
        </p:nvSpPr>
        <p:spPr>
          <a:xfrm>
            <a:off x="371892" y="3645298"/>
            <a:ext cx="2789203" cy="677108"/>
          </a:xfrm>
          <a:prstGeom prst="rect">
            <a:avLst/>
          </a:prstGeom>
          <a:noFill/>
        </p:spPr>
        <p:txBody>
          <a:bodyPr wrap="square">
            <a:spAutoFit/>
          </a:bodyPr>
          <a:lstStyle/>
          <a:p>
            <a:pPr algn="ctr"/>
            <a:r>
              <a:rPr lang="en-US" sz="1800">
                <a:solidFill>
                  <a:srgbClr val="00316C"/>
                </a:solidFill>
                <a:latin typeface="Montserrat"/>
                <a:ea typeface="Montserrat"/>
                <a:cs typeface="Montserrat"/>
                <a:sym typeface="Montserrat"/>
              </a:rPr>
              <a:t>T</a:t>
            </a:r>
            <a:r>
              <a:rPr lang="vi-VN" sz="1800">
                <a:solidFill>
                  <a:srgbClr val="00316C"/>
                </a:solidFill>
                <a:latin typeface="Montserrat"/>
                <a:ea typeface="Montserrat"/>
                <a:cs typeface="Montserrat"/>
                <a:sym typeface="Montserrat"/>
              </a:rPr>
              <a:t>hu nhập trên </a:t>
            </a:r>
            <a:r>
              <a:rPr lang="en-US" sz="1800">
                <a:solidFill>
                  <a:srgbClr val="00316C"/>
                </a:solidFill>
                <a:latin typeface="Montserrat"/>
                <a:ea typeface="Montserrat"/>
                <a:cs typeface="Montserrat"/>
                <a:sym typeface="Montserrat"/>
              </a:rPr>
              <a:t/>
            </a:r>
            <a:br>
              <a:rPr lang="en-US" sz="1800">
                <a:solidFill>
                  <a:srgbClr val="00316C"/>
                </a:solidFill>
                <a:latin typeface="Montserrat"/>
                <a:ea typeface="Montserrat"/>
                <a:cs typeface="Montserrat"/>
                <a:sym typeface="Montserrat"/>
              </a:rPr>
            </a:br>
            <a:r>
              <a:rPr lang="vi-VN" sz="1800">
                <a:solidFill>
                  <a:srgbClr val="00316C"/>
                </a:solidFill>
                <a:latin typeface="Montserrat"/>
                <a:ea typeface="Montserrat"/>
                <a:cs typeface="Montserrat"/>
                <a:sym typeface="Montserrat"/>
              </a:rPr>
              <a:t>mỗi cổ phiếu </a:t>
            </a:r>
            <a:r>
              <a:rPr lang="vi-VN" sz="2000" b="1">
                <a:solidFill>
                  <a:schemeClr val="accent4">
                    <a:lumMod val="50000"/>
                  </a:schemeClr>
                </a:solidFill>
                <a:latin typeface="Montserrat"/>
                <a:ea typeface="Montserrat"/>
                <a:cs typeface="Montserrat"/>
                <a:sym typeface="Montserrat"/>
              </a:rPr>
              <a:t>(EPS) </a:t>
            </a:r>
            <a:endParaRPr lang="en-US" sz="2000" b="1">
              <a:solidFill>
                <a:schemeClr val="accent4">
                  <a:lumMod val="50000"/>
                </a:schemeClr>
              </a:solidFill>
            </a:endParaRPr>
          </a:p>
        </p:txBody>
      </p:sp>
      <p:sp>
        <p:nvSpPr>
          <p:cNvPr id="15" name="Arrow: Up 14">
            <a:extLst>
              <a:ext uri="{FF2B5EF4-FFF2-40B4-BE49-F238E27FC236}">
                <a16:creationId xmlns:a16="http://schemas.microsoft.com/office/drawing/2014/main" id="{D0C75616-C076-B7AD-391F-FC0EED1EABC6}"/>
              </a:ext>
            </a:extLst>
          </p:cNvPr>
          <p:cNvSpPr/>
          <p:nvPr/>
        </p:nvSpPr>
        <p:spPr>
          <a:xfrm flipV="1">
            <a:off x="3161095" y="3708397"/>
            <a:ext cx="278296" cy="533424"/>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16711719-72D2-55FB-F3B5-0828FD6059F4}"/>
              </a:ext>
            </a:extLst>
          </p:cNvPr>
          <p:cNvCxnSpPr/>
          <p:nvPr/>
        </p:nvCxnSpPr>
        <p:spPr>
          <a:xfrm>
            <a:off x="3808675" y="3983852"/>
            <a:ext cx="14471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4A919E47-E5E1-2350-360C-43721CEBD6D0}"/>
              </a:ext>
            </a:extLst>
          </p:cNvPr>
          <p:cNvSpPr txBox="1"/>
          <p:nvPr/>
        </p:nvSpPr>
        <p:spPr>
          <a:xfrm>
            <a:off x="4194765" y="3686734"/>
            <a:ext cx="5028052" cy="646331"/>
          </a:xfrm>
          <a:prstGeom prst="rect">
            <a:avLst/>
          </a:prstGeom>
          <a:noFill/>
        </p:spPr>
        <p:txBody>
          <a:bodyPr wrap="square">
            <a:spAutoFit/>
          </a:bodyPr>
          <a:lstStyle/>
          <a:p>
            <a:pPr algn="ctr"/>
            <a:r>
              <a:rPr lang="en-US" sz="1800">
                <a:solidFill>
                  <a:srgbClr val="00316C"/>
                </a:solidFill>
                <a:latin typeface="Montserrat"/>
                <a:ea typeface="Montserrat"/>
                <a:cs typeface="Montserrat"/>
                <a:sym typeface="Montserrat"/>
              </a:rPr>
              <a:t>Dự đoán mức </a:t>
            </a:r>
            <a:br>
              <a:rPr lang="en-US" sz="1800">
                <a:solidFill>
                  <a:srgbClr val="00316C"/>
                </a:solidFill>
                <a:latin typeface="Montserrat"/>
                <a:ea typeface="Montserrat"/>
                <a:cs typeface="Montserrat"/>
                <a:sym typeface="Montserrat"/>
              </a:rPr>
            </a:br>
            <a:r>
              <a:rPr lang="en-US" sz="1800">
                <a:solidFill>
                  <a:srgbClr val="00316C"/>
                </a:solidFill>
                <a:latin typeface="Montserrat"/>
                <a:ea typeface="Montserrat"/>
                <a:cs typeface="Montserrat"/>
                <a:sym typeface="Montserrat"/>
              </a:rPr>
              <a:t>tăng trưởng công ty</a:t>
            </a:r>
            <a:endParaRPr lang="en-US" sz="1800"/>
          </a:p>
        </p:txBody>
      </p:sp>
      <p:sp>
        <p:nvSpPr>
          <p:cNvPr id="18" name="Arrow: Up 17">
            <a:extLst>
              <a:ext uri="{FF2B5EF4-FFF2-40B4-BE49-F238E27FC236}">
                <a16:creationId xmlns:a16="http://schemas.microsoft.com/office/drawing/2014/main" id="{0359E68B-A512-0A33-387D-1228C64C298D}"/>
              </a:ext>
            </a:extLst>
          </p:cNvPr>
          <p:cNvSpPr/>
          <p:nvPr/>
        </p:nvSpPr>
        <p:spPr>
          <a:xfrm flipV="1">
            <a:off x="8133629" y="3708397"/>
            <a:ext cx="278296" cy="533424"/>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A7BF4F92-0C1D-15BE-BDA7-3B39DE6856A0}"/>
              </a:ext>
            </a:extLst>
          </p:cNvPr>
          <p:cNvSpPr>
            <a:spLocks noGrp="1"/>
          </p:cNvSpPr>
          <p:nvPr>
            <p:ph type="sldNum" idx="12"/>
          </p:nvPr>
        </p:nvSpPr>
        <p:spPr/>
        <p:txBody>
          <a:bodyPr/>
          <a:lstStyle/>
          <a:p>
            <a:fld id="{6576285A-A244-40E9-8C01-341B11FF4D23}" type="slidenum">
              <a:rPr lang="en" smtClean="0"/>
              <a:pPr/>
              <a:t>24</a:t>
            </a:fld>
            <a:endParaRPr lang="en"/>
          </a:p>
        </p:txBody>
      </p:sp>
    </p:spTree>
    <p:extLst>
      <p:ext uri="{BB962C8B-B14F-4D97-AF65-F5344CB8AC3E}">
        <p14:creationId xmlns:p14="http://schemas.microsoft.com/office/powerpoint/2010/main" val="4022309248"/>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BF0DFA47-D2CA-3A7E-61C4-66A5AF3BF1AF}"/>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C6847FDD-CF34-67F2-5A38-0D9BDC013A48}"/>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97" name="Google Shape;97;p16">
            <a:extLst>
              <a:ext uri="{FF2B5EF4-FFF2-40B4-BE49-F238E27FC236}">
                <a16:creationId xmlns:a16="http://schemas.microsoft.com/office/drawing/2014/main" id="{E23AE3E5-ACB0-C651-A6F7-DCDC2F034B8C}"/>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50" b="1">
                <a:solidFill>
                  <a:srgbClr val="00316C"/>
                </a:solidFill>
                <a:latin typeface="Montserrat"/>
                <a:ea typeface="Montserrat"/>
                <a:cs typeface="Montserrat"/>
                <a:sym typeface="Montserrat"/>
              </a:rPr>
              <a:t>LLM VS CHUYÊN GIA</a:t>
            </a:r>
          </a:p>
        </p:txBody>
      </p:sp>
      <p:pic>
        <p:nvPicPr>
          <p:cNvPr id="93" name="Google Shape;93;p16">
            <a:extLst>
              <a:ext uri="{FF2B5EF4-FFF2-40B4-BE49-F238E27FC236}">
                <a16:creationId xmlns:a16="http://schemas.microsoft.com/office/drawing/2014/main" id="{FDD3100C-1AB3-B7D1-F5CD-4BEFA5A65429}"/>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8097E867-600B-B5C1-409F-CD44D6A3E956}"/>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1DEB6781-EAEC-6946-4F62-554596A5F523}"/>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4</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5933EA79-A9FC-9011-BF52-3F8CD0C25409}"/>
              </a:ext>
            </a:extLst>
          </p:cNvPr>
          <p:cNvCxnSpPr>
            <a:cxnSpLocks/>
          </p:cNvCxnSpPr>
          <p:nvPr/>
        </p:nvCxnSpPr>
        <p:spPr>
          <a:xfrm>
            <a:off x="887350" y="710050"/>
            <a:ext cx="354947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9ED14DE2-6799-33D6-3C7D-46D46475F221}"/>
              </a:ext>
            </a:extLst>
          </p:cNvPr>
          <p:cNvSpPr txBox="1"/>
          <p:nvPr/>
        </p:nvSpPr>
        <p:spPr>
          <a:xfrm>
            <a:off x="661700" y="904975"/>
            <a:ext cx="4812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Phương pháp dự đoán và cách đánh giá</a:t>
            </a:r>
            <a:endParaRPr lang="en-US"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17297B4C-5D7E-D2BB-7646-BC32C8CB7383}"/>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4.1</a:t>
            </a:r>
            <a:endParaRPr sz="1650" b="1">
              <a:solidFill>
                <a:srgbClr val="00316C"/>
              </a:solidFill>
              <a:latin typeface="Montserrat"/>
              <a:ea typeface="Montserrat"/>
              <a:cs typeface="Montserrat"/>
              <a:sym typeface="Montserrat"/>
            </a:endParaRPr>
          </a:p>
        </p:txBody>
      </p:sp>
      <p:sp>
        <p:nvSpPr>
          <p:cNvPr id="5" name="Google Shape;98;p16">
            <a:extLst>
              <a:ext uri="{FF2B5EF4-FFF2-40B4-BE49-F238E27FC236}">
                <a16:creationId xmlns:a16="http://schemas.microsoft.com/office/drawing/2014/main" id="{99371342-0C70-E461-C323-98A36A3B023B}"/>
              </a:ext>
            </a:extLst>
          </p:cNvPr>
          <p:cNvSpPr txBox="1"/>
          <p:nvPr/>
        </p:nvSpPr>
        <p:spPr>
          <a:xfrm>
            <a:off x="674845" y="1785263"/>
            <a:ext cx="2403048" cy="800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a:solidFill>
                  <a:srgbClr val="00316C"/>
                </a:solidFill>
                <a:latin typeface="Montserrat"/>
                <a:ea typeface="Montserrat"/>
                <a:cs typeface="Montserrat"/>
                <a:sym typeface="Montserrat"/>
              </a:rPr>
              <a:t>Dự đoán của </a:t>
            </a:r>
            <a:br>
              <a:rPr lang="en-US" sz="2000">
                <a:solidFill>
                  <a:srgbClr val="00316C"/>
                </a:solidFill>
                <a:latin typeface="Montserrat"/>
                <a:ea typeface="Montserrat"/>
                <a:cs typeface="Montserrat"/>
                <a:sym typeface="Montserrat"/>
              </a:rPr>
            </a:br>
            <a:r>
              <a:rPr lang="en-US" sz="2000">
                <a:solidFill>
                  <a:srgbClr val="00316C"/>
                </a:solidFill>
                <a:latin typeface="Montserrat"/>
                <a:ea typeface="Montserrat"/>
                <a:cs typeface="Montserrat"/>
                <a:sym typeface="Montserrat"/>
              </a:rPr>
              <a:t>nhà phân tích</a:t>
            </a:r>
          </a:p>
        </p:txBody>
      </p:sp>
      <p:sp>
        <p:nvSpPr>
          <p:cNvPr id="7" name="TextBox 6">
            <a:extLst>
              <a:ext uri="{FF2B5EF4-FFF2-40B4-BE49-F238E27FC236}">
                <a16:creationId xmlns:a16="http://schemas.microsoft.com/office/drawing/2014/main" id="{2AC124AF-330C-423B-2B1E-79964B63E482}"/>
              </a:ext>
            </a:extLst>
          </p:cNvPr>
          <p:cNvSpPr txBox="1"/>
          <p:nvPr/>
        </p:nvSpPr>
        <p:spPr>
          <a:xfrm>
            <a:off x="319177" y="3117319"/>
            <a:ext cx="2789203" cy="369332"/>
          </a:xfrm>
          <a:prstGeom prst="rect">
            <a:avLst/>
          </a:prstGeom>
          <a:noFill/>
        </p:spPr>
        <p:txBody>
          <a:bodyPr wrap="square">
            <a:spAutoFit/>
          </a:bodyPr>
          <a:lstStyle/>
          <a:p>
            <a:pPr algn="ctr"/>
            <a:r>
              <a:rPr lang="en-US" sz="1800">
                <a:solidFill>
                  <a:srgbClr val="00316C"/>
                </a:solidFill>
                <a:latin typeface="Montserrat"/>
                <a:sym typeface="Montserrat"/>
              </a:rPr>
              <a:t>ESP DỰ BÁO</a:t>
            </a:r>
            <a:endParaRPr lang="en-US" sz="2000">
              <a:solidFill>
                <a:schemeClr val="accent4">
                  <a:lumMod val="50000"/>
                </a:schemeClr>
              </a:solidFill>
            </a:endParaRPr>
          </a:p>
        </p:txBody>
      </p:sp>
      <p:sp>
        <p:nvSpPr>
          <p:cNvPr id="8" name="Arrow: Up 7">
            <a:extLst>
              <a:ext uri="{FF2B5EF4-FFF2-40B4-BE49-F238E27FC236}">
                <a16:creationId xmlns:a16="http://schemas.microsoft.com/office/drawing/2014/main" id="{4EF412DA-5E50-3B5D-8582-B15E3D13B9B3}"/>
              </a:ext>
            </a:extLst>
          </p:cNvPr>
          <p:cNvSpPr/>
          <p:nvPr/>
        </p:nvSpPr>
        <p:spPr>
          <a:xfrm>
            <a:off x="2668155" y="3009421"/>
            <a:ext cx="278296" cy="533424"/>
          </a:xfrm>
          <a:prstGeom prst="up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012EFCF-D9B6-B744-9A19-AC1793F7D05E}"/>
              </a:ext>
            </a:extLst>
          </p:cNvPr>
          <p:cNvCxnSpPr/>
          <p:nvPr/>
        </p:nvCxnSpPr>
        <p:spPr>
          <a:xfrm>
            <a:off x="3315735" y="3284876"/>
            <a:ext cx="14471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007A4794-E1B1-EA18-599C-D0294812A9A2}"/>
              </a:ext>
            </a:extLst>
          </p:cNvPr>
          <p:cNvSpPr txBox="1"/>
          <p:nvPr/>
        </p:nvSpPr>
        <p:spPr>
          <a:xfrm>
            <a:off x="3701825" y="2987758"/>
            <a:ext cx="5028052" cy="646331"/>
          </a:xfrm>
          <a:prstGeom prst="rect">
            <a:avLst/>
          </a:prstGeom>
          <a:noFill/>
        </p:spPr>
        <p:txBody>
          <a:bodyPr wrap="square">
            <a:spAutoFit/>
          </a:bodyPr>
          <a:lstStyle/>
          <a:p>
            <a:pPr algn="ctr"/>
            <a:r>
              <a:rPr lang="en-US" sz="1800">
                <a:solidFill>
                  <a:srgbClr val="00316C"/>
                </a:solidFill>
                <a:latin typeface="Montserrat"/>
                <a:ea typeface="Montserrat"/>
                <a:cs typeface="Montserrat"/>
                <a:sym typeface="Montserrat"/>
              </a:rPr>
              <a:t>Dự đoán mức </a:t>
            </a:r>
            <a:br>
              <a:rPr lang="en-US" sz="1800">
                <a:solidFill>
                  <a:srgbClr val="00316C"/>
                </a:solidFill>
                <a:latin typeface="Montserrat"/>
                <a:ea typeface="Montserrat"/>
                <a:cs typeface="Montserrat"/>
                <a:sym typeface="Montserrat"/>
              </a:rPr>
            </a:br>
            <a:r>
              <a:rPr lang="en-US" sz="1800">
                <a:solidFill>
                  <a:srgbClr val="00316C"/>
                </a:solidFill>
                <a:latin typeface="Montserrat"/>
                <a:ea typeface="Montserrat"/>
                <a:cs typeface="Montserrat"/>
                <a:sym typeface="Montserrat"/>
              </a:rPr>
              <a:t>tăng trưởng công ty</a:t>
            </a:r>
            <a:endParaRPr lang="en-US" sz="1800"/>
          </a:p>
        </p:txBody>
      </p:sp>
      <p:sp>
        <p:nvSpPr>
          <p:cNvPr id="13" name="Arrow: Up 12">
            <a:extLst>
              <a:ext uri="{FF2B5EF4-FFF2-40B4-BE49-F238E27FC236}">
                <a16:creationId xmlns:a16="http://schemas.microsoft.com/office/drawing/2014/main" id="{966E52FA-00B5-2169-0905-7FFAB4078B6C}"/>
              </a:ext>
            </a:extLst>
          </p:cNvPr>
          <p:cNvSpPr/>
          <p:nvPr/>
        </p:nvSpPr>
        <p:spPr>
          <a:xfrm>
            <a:off x="7640689" y="3009421"/>
            <a:ext cx="278296" cy="533424"/>
          </a:xfrm>
          <a:prstGeom prst="up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375AAD7-3C90-CDA0-59E9-E334BB5D4E63}"/>
              </a:ext>
            </a:extLst>
          </p:cNvPr>
          <p:cNvSpPr txBox="1"/>
          <p:nvPr/>
        </p:nvSpPr>
        <p:spPr>
          <a:xfrm>
            <a:off x="319177" y="4089541"/>
            <a:ext cx="2789203" cy="369332"/>
          </a:xfrm>
          <a:prstGeom prst="rect">
            <a:avLst/>
          </a:prstGeom>
          <a:noFill/>
        </p:spPr>
        <p:txBody>
          <a:bodyPr wrap="square">
            <a:spAutoFit/>
          </a:bodyPr>
          <a:lstStyle/>
          <a:p>
            <a:pPr algn="ctr"/>
            <a:r>
              <a:rPr lang="en-US" sz="1800">
                <a:solidFill>
                  <a:srgbClr val="00316C"/>
                </a:solidFill>
                <a:latin typeface="Montserrat"/>
                <a:sym typeface="Montserrat"/>
              </a:rPr>
              <a:t>ESP  DỰ BÁO</a:t>
            </a:r>
            <a:endParaRPr lang="en-US" sz="2000">
              <a:solidFill>
                <a:schemeClr val="accent4">
                  <a:lumMod val="50000"/>
                </a:schemeClr>
              </a:solidFill>
            </a:endParaRPr>
          </a:p>
        </p:txBody>
      </p:sp>
      <p:sp>
        <p:nvSpPr>
          <p:cNvPr id="15" name="Arrow: Up 14">
            <a:extLst>
              <a:ext uri="{FF2B5EF4-FFF2-40B4-BE49-F238E27FC236}">
                <a16:creationId xmlns:a16="http://schemas.microsoft.com/office/drawing/2014/main" id="{C4E771B3-16B2-857F-D16C-5CAC0C3FAFBA}"/>
              </a:ext>
            </a:extLst>
          </p:cNvPr>
          <p:cNvSpPr/>
          <p:nvPr/>
        </p:nvSpPr>
        <p:spPr>
          <a:xfrm flipV="1">
            <a:off x="2668155" y="4007495"/>
            <a:ext cx="278296" cy="533424"/>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4146E2CC-4366-4E6A-E715-F04D8A90BFCA}"/>
              </a:ext>
            </a:extLst>
          </p:cNvPr>
          <p:cNvCxnSpPr/>
          <p:nvPr/>
        </p:nvCxnSpPr>
        <p:spPr>
          <a:xfrm>
            <a:off x="3315735" y="4282950"/>
            <a:ext cx="14471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6956CC9B-1B86-1591-BE7B-6ECCDFDF9445}"/>
              </a:ext>
            </a:extLst>
          </p:cNvPr>
          <p:cNvSpPr txBox="1"/>
          <p:nvPr/>
        </p:nvSpPr>
        <p:spPr>
          <a:xfrm>
            <a:off x="3701825" y="3985832"/>
            <a:ext cx="5028052" cy="646331"/>
          </a:xfrm>
          <a:prstGeom prst="rect">
            <a:avLst/>
          </a:prstGeom>
          <a:noFill/>
        </p:spPr>
        <p:txBody>
          <a:bodyPr wrap="square">
            <a:spAutoFit/>
          </a:bodyPr>
          <a:lstStyle/>
          <a:p>
            <a:pPr algn="ctr"/>
            <a:r>
              <a:rPr lang="en-US" sz="1800">
                <a:solidFill>
                  <a:srgbClr val="00316C"/>
                </a:solidFill>
                <a:latin typeface="Montserrat"/>
                <a:ea typeface="Montserrat"/>
                <a:cs typeface="Montserrat"/>
                <a:sym typeface="Montserrat"/>
              </a:rPr>
              <a:t>Dự đoán mức </a:t>
            </a:r>
            <a:br>
              <a:rPr lang="en-US" sz="1800">
                <a:solidFill>
                  <a:srgbClr val="00316C"/>
                </a:solidFill>
                <a:latin typeface="Montserrat"/>
                <a:ea typeface="Montserrat"/>
                <a:cs typeface="Montserrat"/>
                <a:sym typeface="Montserrat"/>
              </a:rPr>
            </a:br>
            <a:r>
              <a:rPr lang="en-US" sz="1800">
                <a:solidFill>
                  <a:srgbClr val="00316C"/>
                </a:solidFill>
                <a:latin typeface="Montserrat"/>
                <a:ea typeface="Montserrat"/>
                <a:cs typeface="Montserrat"/>
                <a:sym typeface="Montserrat"/>
              </a:rPr>
              <a:t>tăng trưởng công ty</a:t>
            </a:r>
            <a:endParaRPr lang="en-US" sz="1800"/>
          </a:p>
        </p:txBody>
      </p:sp>
      <p:sp>
        <p:nvSpPr>
          <p:cNvPr id="18" name="Arrow: Up 17">
            <a:extLst>
              <a:ext uri="{FF2B5EF4-FFF2-40B4-BE49-F238E27FC236}">
                <a16:creationId xmlns:a16="http://schemas.microsoft.com/office/drawing/2014/main" id="{B81D1C7F-2A7D-7C6B-A94C-C4B06FE6E823}"/>
              </a:ext>
            </a:extLst>
          </p:cNvPr>
          <p:cNvSpPr/>
          <p:nvPr/>
        </p:nvSpPr>
        <p:spPr>
          <a:xfrm flipV="1">
            <a:off x="7640689" y="4007495"/>
            <a:ext cx="278296" cy="533424"/>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7FC282E-AF79-6076-4EBF-7718D2AFF258}"/>
              </a:ext>
            </a:extLst>
          </p:cNvPr>
          <p:cNvSpPr txBox="1"/>
          <p:nvPr/>
        </p:nvSpPr>
        <p:spPr>
          <a:xfrm>
            <a:off x="3665675" y="1379850"/>
            <a:ext cx="4812600" cy="646331"/>
          </a:xfrm>
          <a:prstGeom prst="rect">
            <a:avLst/>
          </a:prstGeom>
          <a:noFill/>
        </p:spPr>
        <p:txBody>
          <a:bodyPr wrap="square">
            <a:spAutoFit/>
          </a:bodyPr>
          <a:lstStyle/>
          <a:p>
            <a:pPr marL="0" lvl="0" indent="0" rtl="0">
              <a:spcBef>
                <a:spcPts val="0"/>
              </a:spcBef>
              <a:spcAft>
                <a:spcPts val="0"/>
              </a:spcAft>
              <a:buNone/>
            </a:pPr>
            <a:r>
              <a:rPr lang="en-US" sz="1800">
                <a:solidFill>
                  <a:schemeClr val="accent4">
                    <a:lumMod val="50000"/>
                  </a:schemeClr>
                </a:solidFill>
                <a:latin typeface="Montserrat"/>
                <a:ea typeface="Montserrat"/>
                <a:cs typeface="Montserrat"/>
                <a:sym typeface="Montserrat"/>
              </a:rPr>
              <a:t>Dự báo đồng thuận (consensus forecasts) về EPS </a:t>
            </a:r>
          </a:p>
        </p:txBody>
      </p:sp>
      <p:sp>
        <p:nvSpPr>
          <p:cNvPr id="21" name="TextBox 20">
            <a:extLst>
              <a:ext uri="{FF2B5EF4-FFF2-40B4-BE49-F238E27FC236}">
                <a16:creationId xmlns:a16="http://schemas.microsoft.com/office/drawing/2014/main" id="{E2F42CFF-AF1E-7945-1C0B-4AAFE106AD8C}"/>
              </a:ext>
            </a:extLst>
          </p:cNvPr>
          <p:cNvSpPr txBox="1"/>
          <p:nvPr/>
        </p:nvSpPr>
        <p:spPr>
          <a:xfrm>
            <a:off x="3674054" y="2183856"/>
            <a:ext cx="4663440" cy="646331"/>
          </a:xfrm>
          <a:prstGeom prst="rect">
            <a:avLst/>
          </a:prstGeom>
          <a:noFill/>
        </p:spPr>
        <p:txBody>
          <a:bodyPr wrap="square">
            <a:spAutoFit/>
          </a:bodyPr>
          <a:lstStyle/>
          <a:p>
            <a:r>
              <a:rPr lang="en-US" sz="1800">
                <a:solidFill>
                  <a:schemeClr val="accent4">
                    <a:lumMod val="50000"/>
                  </a:schemeClr>
                </a:solidFill>
                <a:latin typeface="Montserrat" panose="00000500000000000000" pitchFamily="2" charset="0"/>
                <a:ea typeface="Times New Roman" panose="02020603050405020304" pitchFamily="18" charset="0"/>
              </a:rPr>
              <a:t>T</a:t>
            </a:r>
            <a:r>
              <a:rPr lang="en-US" sz="1800" kern="0">
                <a:solidFill>
                  <a:schemeClr val="accent4">
                    <a:lumMod val="50000"/>
                  </a:schemeClr>
                </a:solidFill>
                <a:effectLst/>
                <a:latin typeface="Montserrat" panose="00000500000000000000" pitchFamily="2" charset="0"/>
                <a:ea typeface="Times New Roman" panose="02020603050405020304" pitchFamily="18" charset="0"/>
              </a:rPr>
              <a:t>ính </a:t>
            </a:r>
            <a:r>
              <a:rPr lang="en-US" sz="1800" b="1" kern="0">
                <a:solidFill>
                  <a:schemeClr val="accent4">
                    <a:lumMod val="50000"/>
                  </a:schemeClr>
                </a:solidFill>
                <a:effectLst/>
                <a:latin typeface="Montserrat" panose="00000500000000000000" pitchFamily="2" charset="0"/>
                <a:ea typeface="Times New Roman" panose="02020603050405020304" pitchFamily="18" charset="0"/>
              </a:rPr>
              <a:t>trung vị</a:t>
            </a:r>
            <a:r>
              <a:rPr lang="en-US" sz="1800" kern="0">
                <a:solidFill>
                  <a:schemeClr val="accent4">
                    <a:lumMod val="50000"/>
                  </a:schemeClr>
                </a:solidFill>
                <a:effectLst/>
                <a:latin typeface="Montserrat" panose="00000500000000000000" pitchFamily="2" charset="0"/>
                <a:ea typeface="Times New Roman" panose="02020603050405020304" pitchFamily="18" charset="0"/>
              </a:rPr>
              <a:t> (</a:t>
            </a:r>
            <a:r>
              <a:rPr lang="en-US" sz="1800" i="1" kern="0">
                <a:solidFill>
                  <a:schemeClr val="accent4">
                    <a:lumMod val="50000"/>
                  </a:schemeClr>
                </a:solidFill>
                <a:effectLst/>
                <a:latin typeface="Montserrat" panose="00000500000000000000" pitchFamily="2" charset="0"/>
                <a:ea typeface="Times New Roman" panose="02020603050405020304" pitchFamily="18" charset="0"/>
              </a:rPr>
              <a:t>median</a:t>
            </a:r>
            <a:r>
              <a:rPr lang="en-US" sz="1800" kern="0">
                <a:solidFill>
                  <a:schemeClr val="accent4">
                    <a:lumMod val="50000"/>
                  </a:schemeClr>
                </a:solidFill>
                <a:effectLst/>
                <a:latin typeface="Montserrat" panose="00000500000000000000" pitchFamily="2" charset="0"/>
                <a:ea typeface="Times New Roman" panose="02020603050405020304" pitchFamily="18" charset="0"/>
              </a:rPr>
              <a:t>) của các dự báo </a:t>
            </a:r>
            <a:r>
              <a:rPr lang="en-US" sz="1800" b="1" kern="0">
                <a:solidFill>
                  <a:schemeClr val="accent1">
                    <a:lumMod val="50000"/>
                  </a:schemeClr>
                </a:solidFill>
                <a:effectLst/>
                <a:latin typeface="Montserrat" panose="00000500000000000000" pitchFamily="2" charset="0"/>
                <a:ea typeface="Times New Roman" panose="02020603050405020304" pitchFamily="18" charset="0"/>
              </a:rPr>
              <a:t>-&gt;</a:t>
            </a:r>
            <a:r>
              <a:rPr lang="en-US" sz="1800" kern="0">
                <a:solidFill>
                  <a:schemeClr val="accent4">
                    <a:lumMod val="50000"/>
                  </a:schemeClr>
                </a:solidFill>
                <a:effectLst/>
                <a:latin typeface="Montserrat" panose="00000500000000000000" pitchFamily="2" charset="0"/>
                <a:ea typeface="Times New Roman" panose="02020603050405020304" pitchFamily="18" charset="0"/>
              </a:rPr>
              <a:t> </a:t>
            </a:r>
            <a:r>
              <a:rPr lang="en-US" sz="1800" b="1" kern="0">
                <a:solidFill>
                  <a:schemeClr val="accent1">
                    <a:lumMod val="50000"/>
                  </a:schemeClr>
                </a:solidFill>
                <a:effectLst/>
                <a:latin typeface="Montserrat" panose="00000500000000000000" pitchFamily="2" charset="0"/>
                <a:ea typeface="Times New Roman" panose="02020603050405020304" pitchFamily="18" charset="0"/>
              </a:rPr>
              <a:t>ESP DỰ BÁO</a:t>
            </a:r>
            <a:endParaRPr lang="en-US" sz="1800" b="1">
              <a:solidFill>
                <a:schemeClr val="accent1">
                  <a:lumMod val="50000"/>
                </a:schemeClr>
              </a:solidFill>
              <a:latin typeface="Montserrat" panose="00000500000000000000" pitchFamily="2" charset="0"/>
            </a:endParaRPr>
          </a:p>
        </p:txBody>
      </p:sp>
      <p:cxnSp>
        <p:nvCxnSpPr>
          <p:cNvPr id="23" name="Straight Arrow Connector 22">
            <a:extLst>
              <a:ext uri="{FF2B5EF4-FFF2-40B4-BE49-F238E27FC236}">
                <a16:creationId xmlns:a16="http://schemas.microsoft.com/office/drawing/2014/main" id="{3FB25DCD-A18F-EAEC-81E1-F9DA1D23450D}"/>
              </a:ext>
            </a:extLst>
          </p:cNvPr>
          <p:cNvCxnSpPr>
            <a:stCxn id="5" idx="3"/>
            <a:endCxn id="19" idx="1"/>
          </p:cNvCxnSpPr>
          <p:nvPr/>
        </p:nvCxnSpPr>
        <p:spPr>
          <a:xfrm flipV="1">
            <a:off x="3077893" y="1703016"/>
            <a:ext cx="587782" cy="482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D17C51-7337-EE72-4F7A-09C70467C53D}"/>
              </a:ext>
            </a:extLst>
          </p:cNvPr>
          <p:cNvCxnSpPr>
            <a:stCxn id="5" idx="3"/>
            <a:endCxn id="21" idx="1"/>
          </p:cNvCxnSpPr>
          <p:nvPr/>
        </p:nvCxnSpPr>
        <p:spPr>
          <a:xfrm>
            <a:off x="3077893" y="2185358"/>
            <a:ext cx="596161" cy="321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973930C4-816A-EB0A-4206-B711BF724356}"/>
              </a:ext>
            </a:extLst>
          </p:cNvPr>
          <p:cNvSpPr>
            <a:spLocks noGrp="1"/>
          </p:cNvSpPr>
          <p:nvPr>
            <p:ph type="sldNum" idx="12"/>
          </p:nvPr>
        </p:nvSpPr>
        <p:spPr/>
        <p:txBody>
          <a:bodyPr/>
          <a:lstStyle/>
          <a:p>
            <a:fld id="{6576285A-A244-40E9-8C01-341B11FF4D23}" type="slidenum">
              <a:rPr lang="en" smtClean="0"/>
              <a:pPr/>
              <a:t>25</a:t>
            </a:fld>
            <a:endParaRPr lang="en"/>
          </a:p>
        </p:txBody>
      </p:sp>
    </p:spTree>
    <p:extLst>
      <p:ext uri="{BB962C8B-B14F-4D97-AF65-F5344CB8AC3E}">
        <p14:creationId xmlns:p14="http://schemas.microsoft.com/office/powerpoint/2010/main" val="1958446289"/>
      </p:ext>
    </p:extLst>
  </p:cSld>
  <p:clrMapOvr>
    <a:masterClrMapping/>
  </p:clrMapOvr>
  <p:transition spd="med">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E62BF48A-4035-F189-C4F8-E0827D5E1472}"/>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5FB982F7-A167-725A-32AA-0581393DF92B}"/>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97" name="Google Shape;97;p16">
            <a:extLst>
              <a:ext uri="{FF2B5EF4-FFF2-40B4-BE49-F238E27FC236}">
                <a16:creationId xmlns:a16="http://schemas.microsoft.com/office/drawing/2014/main" id="{43BE2F6A-D912-211B-3433-760BBBC402C0}"/>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50" b="1">
                <a:solidFill>
                  <a:srgbClr val="00316C"/>
                </a:solidFill>
                <a:latin typeface="Montserrat"/>
                <a:ea typeface="Montserrat"/>
                <a:cs typeface="Montserrat"/>
                <a:sym typeface="Montserrat"/>
              </a:rPr>
              <a:t>LLM VS CHUYÊN GIA</a:t>
            </a:r>
          </a:p>
        </p:txBody>
      </p:sp>
      <p:pic>
        <p:nvPicPr>
          <p:cNvPr id="93" name="Google Shape;93;p16">
            <a:extLst>
              <a:ext uri="{FF2B5EF4-FFF2-40B4-BE49-F238E27FC236}">
                <a16:creationId xmlns:a16="http://schemas.microsoft.com/office/drawing/2014/main" id="{19615717-2657-6BE6-DE21-CA6EA93191E3}"/>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84383E56-A621-006F-A130-2CDB218C1415}"/>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E244114F-7B24-DA0B-FAD6-D734637952C2}"/>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4</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29BD4A2C-E184-E6B1-8BF7-34C6538E27DD}"/>
              </a:ext>
            </a:extLst>
          </p:cNvPr>
          <p:cNvCxnSpPr>
            <a:cxnSpLocks/>
          </p:cNvCxnSpPr>
          <p:nvPr/>
        </p:nvCxnSpPr>
        <p:spPr>
          <a:xfrm>
            <a:off x="887350" y="710050"/>
            <a:ext cx="354947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48DB2FBF-AE74-0F63-1CA5-472DC3D435D8}"/>
              </a:ext>
            </a:extLst>
          </p:cNvPr>
          <p:cNvSpPr txBox="1"/>
          <p:nvPr/>
        </p:nvSpPr>
        <p:spPr>
          <a:xfrm>
            <a:off x="661700" y="904975"/>
            <a:ext cx="4812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Phương pháp dự đoán và cách đánh giá</a:t>
            </a:r>
            <a:endParaRPr lang="en-US"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1B035C9C-0BD8-0286-9CEC-8A33340F0199}"/>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4.1</a:t>
            </a:r>
            <a:endParaRPr sz="1650" b="1">
              <a:solidFill>
                <a:srgbClr val="00316C"/>
              </a:solidFill>
              <a:latin typeface="Montserrat"/>
              <a:ea typeface="Montserrat"/>
              <a:cs typeface="Montserrat"/>
              <a:sym typeface="Montserrat"/>
            </a:endParaRP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49D8ECAA-4CE0-6123-4C6F-E3262640D4D1}"/>
                  </a:ext>
                </a:extLst>
              </p:cNvPr>
              <p:cNvGraphicFramePr>
                <a:graphicFrameLocks noGrp="1"/>
              </p:cNvGraphicFramePr>
              <p:nvPr>
                <p:extLst>
                  <p:ext uri="{D42A27DB-BD31-4B8C-83A1-F6EECF244321}">
                    <p14:modId xmlns:p14="http://schemas.microsoft.com/office/powerpoint/2010/main" val="67834682"/>
                  </p:ext>
                </p:extLst>
              </p:nvPr>
            </p:nvGraphicFramePr>
            <p:xfrm>
              <a:off x="474329" y="1401276"/>
              <a:ext cx="8116480" cy="2879787"/>
            </p:xfrm>
            <a:graphic>
              <a:graphicData uri="http://schemas.openxmlformats.org/drawingml/2006/table">
                <a:tbl>
                  <a:tblPr firstRow="1" bandRow="1">
                    <a:tableStyleId>{7E9639D4-E3E2-4D34-9284-5A2195B3D0D7}</a:tableStyleId>
                  </a:tblPr>
                  <a:tblGrid>
                    <a:gridCol w="1421275">
                      <a:extLst>
                        <a:ext uri="{9D8B030D-6E8A-4147-A177-3AD203B41FA5}">
                          <a16:colId xmlns:a16="http://schemas.microsoft.com/office/drawing/2014/main" val="1998329598"/>
                        </a:ext>
                      </a:extLst>
                    </a:gridCol>
                    <a:gridCol w="2675916">
                      <a:extLst>
                        <a:ext uri="{9D8B030D-6E8A-4147-A177-3AD203B41FA5}">
                          <a16:colId xmlns:a16="http://schemas.microsoft.com/office/drawing/2014/main" val="2531831465"/>
                        </a:ext>
                      </a:extLst>
                    </a:gridCol>
                    <a:gridCol w="4019289">
                      <a:extLst>
                        <a:ext uri="{9D8B030D-6E8A-4147-A177-3AD203B41FA5}">
                          <a16:colId xmlns:a16="http://schemas.microsoft.com/office/drawing/2014/main" val="1552130530"/>
                        </a:ext>
                      </a:extLst>
                    </a:gridCol>
                  </a:tblGrid>
                  <a:tr h="552373">
                    <a:tc>
                      <a:txBody>
                        <a:bodyPr/>
                        <a:lstStyle/>
                        <a:p>
                          <a:pPr algn="ctr"/>
                          <a:r>
                            <a:rPr lang="en-US" sz="1800">
                              <a:latin typeface="Montserrat" panose="00000500000000000000" pitchFamily="2" charset="0"/>
                            </a:rPr>
                            <a:t>Cách đánh giá</a:t>
                          </a:r>
                        </a:p>
                      </a:txBody>
                      <a:tcPr>
                        <a:lnB w="12700" cap="flat" cmpd="sng" algn="ctr">
                          <a:solidFill>
                            <a:schemeClr val="tx1"/>
                          </a:solidFill>
                          <a:prstDash val="solid"/>
                          <a:round/>
                          <a:headEnd type="none" w="med" len="med"/>
                          <a:tailEnd type="none" w="med" len="med"/>
                        </a:lnB>
                      </a:tcPr>
                    </a:tc>
                    <a:tc>
                      <a:txBody>
                        <a:bodyPr/>
                        <a:lstStyle/>
                        <a:p>
                          <a:pPr algn="ctr"/>
                          <a:r>
                            <a:rPr lang="en-US" sz="1800">
                              <a:latin typeface="Montserrat" panose="00000500000000000000" pitchFamily="2" charset="0"/>
                            </a:rPr>
                            <a:t>Độ chính xác (</a:t>
                          </a:r>
                          <a:r>
                            <a:rPr lang="en-US" sz="1800" b="1" u="none" strike="noStrike" cap="none">
                              <a:solidFill>
                                <a:schemeClr val="lt1"/>
                              </a:solidFill>
                              <a:effectLst/>
                              <a:latin typeface="Montserrat" panose="00000500000000000000" pitchFamily="2" charset="0"/>
                              <a:sym typeface="Arial"/>
                            </a:rPr>
                            <a:t>accuracy)</a:t>
                          </a:r>
                          <a:endParaRPr lang="en-US" sz="1800">
                            <a:latin typeface="Montserrat" panose="00000500000000000000" pitchFamily="2" charset="0"/>
                          </a:endParaRPr>
                        </a:p>
                      </a:txBody>
                      <a:tcPr>
                        <a:lnB w="12700" cap="flat" cmpd="sng" algn="ctr">
                          <a:solidFill>
                            <a:schemeClr val="tx1"/>
                          </a:solidFill>
                          <a:prstDash val="solid"/>
                          <a:round/>
                          <a:headEnd type="none" w="med" len="med"/>
                          <a:tailEnd type="none" w="med" len="med"/>
                        </a:lnB>
                      </a:tcPr>
                    </a:tc>
                    <a:tc>
                      <a:txBody>
                        <a:bodyPr/>
                        <a:lstStyle/>
                        <a:p>
                          <a:pPr algn="ctr"/>
                          <a:r>
                            <a:rPr lang="en-US" sz="1800">
                              <a:latin typeface="Montserrat" panose="00000500000000000000" pitchFamily="2" charset="0"/>
                            </a:rPr>
                            <a:t>Điểm F1</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7908047"/>
                      </a:ext>
                    </a:extLst>
                  </a:tr>
                  <a:tr h="1025836">
                    <a:tc>
                      <a:txBody>
                        <a:bodyPr/>
                        <a:lstStyle/>
                        <a:p>
                          <a:pPr algn="ctr"/>
                          <a:r>
                            <a:rPr lang="en-US" sz="1800">
                              <a:latin typeface="Montserrat" panose="00000500000000000000" pitchFamily="2" charset="0"/>
                            </a:rPr>
                            <a:t>Ý nghĩa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0" u="none" strike="noStrike" cap="none">
                              <a:solidFill>
                                <a:schemeClr val="dk1"/>
                              </a:solidFill>
                              <a:effectLst/>
                              <a:latin typeface="Montserrat" panose="00000500000000000000" pitchFamily="2" charset="0"/>
                              <a:sym typeface="Arial"/>
                            </a:rPr>
                            <a:t>Tỷ lệ số dự đoán đúng trên tổng số dự đoán.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0" u="none" strike="noStrike" cap="none">
                              <a:solidFill>
                                <a:schemeClr val="dk1"/>
                              </a:solidFill>
                              <a:effectLst/>
                              <a:latin typeface="Montserrat" panose="00000500000000000000" pitchFamily="2" charset="0"/>
                              <a:sym typeface="Arial"/>
                            </a:rPr>
                            <a:t>Là trung bình điều hòa giữa độ chính xác của mô hình (Precision) và khả năng bao phủ (Recall).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3431471"/>
                      </a:ext>
                    </a:extLst>
                  </a:tr>
                  <a:tr h="1050987">
                    <a:tc>
                      <a:txBody>
                        <a:bodyPr/>
                        <a:lstStyle/>
                        <a:p>
                          <a:pPr algn="ctr"/>
                          <a:r>
                            <a:rPr lang="en-US" sz="1800">
                              <a:latin typeface="Montserrat" panose="00000500000000000000" pitchFamily="2" charset="0"/>
                            </a:rPr>
                            <a:t>Công thức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smtClean="0">
                                        <a:latin typeface="Cambria Math" panose="02040503050406030204" pitchFamily="18" charset="0"/>
                                      </a:rPr>
                                      <m:t>𝑇</m:t>
                                    </m:r>
                                    <m:r>
                                      <a:rPr lang="en-US" sz="1800" b="0" smtClean="0">
                                        <a:latin typeface="Cambria Math" panose="02040503050406030204" pitchFamily="18" charset="0"/>
                                      </a:rPr>
                                      <m:t>ổ</m:t>
                                    </m:r>
                                    <m:r>
                                      <a:rPr lang="en-US" sz="1800" b="0" smtClean="0">
                                        <a:latin typeface="Cambria Math" panose="02040503050406030204" pitchFamily="18" charset="0"/>
                                      </a:rPr>
                                      <m:t>𝑛𝑔</m:t>
                                    </m:r>
                                    <m:r>
                                      <a:rPr lang="en-US" sz="1800" b="0" smtClean="0">
                                        <a:latin typeface="Cambria Math" panose="02040503050406030204" pitchFamily="18" charset="0"/>
                                      </a:rPr>
                                      <m:t> </m:t>
                                    </m:r>
                                    <m:r>
                                      <a:rPr lang="en-US" sz="1800" b="0" smtClean="0">
                                        <a:latin typeface="Cambria Math" panose="02040503050406030204" pitchFamily="18" charset="0"/>
                                      </a:rPr>
                                      <m:t>𝑑</m:t>
                                    </m:r>
                                    <m:r>
                                      <a:rPr lang="en-US" sz="1800" b="0" smtClean="0">
                                        <a:latin typeface="Cambria Math" panose="02040503050406030204" pitchFamily="18" charset="0"/>
                                      </a:rPr>
                                      <m:t>ự đ</m:t>
                                    </m:r>
                                    <m:r>
                                      <a:rPr lang="en-US" sz="1800" b="0" smtClean="0">
                                        <a:latin typeface="Cambria Math" panose="02040503050406030204" pitchFamily="18" charset="0"/>
                                      </a:rPr>
                                      <m:t>𝑜</m:t>
                                    </m:r>
                                    <m:r>
                                      <a:rPr lang="en-US" sz="1800" b="0" smtClean="0">
                                        <a:latin typeface="Cambria Math" panose="02040503050406030204" pitchFamily="18" charset="0"/>
                                      </a:rPr>
                                      <m:t>á</m:t>
                                    </m:r>
                                    <m:r>
                                      <a:rPr lang="en-US" sz="1800" b="0" smtClean="0">
                                        <a:latin typeface="Cambria Math" panose="02040503050406030204" pitchFamily="18" charset="0"/>
                                      </a:rPr>
                                      <m:t>𝑛</m:t>
                                    </m:r>
                                    <m:r>
                                      <a:rPr lang="en-US" sz="1800" b="0" smtClean="0">
                                        <a:latin typeface="Cambria Math" panose="02040503050406030204" pitchFamily="18" charset="0"/>
                                      </a:rPr>
                                      <m:t> đú</m:t>
                                    </m:r>
                                    <m:r>
                                      <a:rPr lang="en-US" sz="1800" b="0" smtClean="0">
                                        <a:latin typeface="Cambria Math" panose="02040503050406030204" pitchFamily="18" charset="0"/>
                                      </a:rPr>
                                      <m:t>𝑛𝑔</m:t>
                                    </m:r>
                                  </m:num>
                                  <m:den>
                                    <m:r>
                                      <a:rPr lang="en-US" sz="1800" b="0" smtClean="0">
                                        <a:latin typeface="Cambria Math" panose="02040503050406030204" pitchFamily="18" charset="0"/>
                                      </a:rPr>
                                      <m:t>𝑇</m:t>
                                    </m:r>
                                    <m:r>
                                      <a:rPr lang="en-US" sz="1800" b="0" smtClean="0">
                                        <a:latin typeface="Cambria Math" panose="02040503050406030204" pitchFamily="18" charset="0"/>
                                      </a:rPr>
                                      <m:t>ổ</m:t>
                                    </m:r>
                                    <m:r>
                                      <a:rPr lang="en-US" sz="1800" b="0" smtClean="0">
                                        <a:latin typeface="Cambria Math" panose="02040503050406030204" pitchFamily="18" charset="0"/>
                                      </a:rPr>
                                      <m:t>𝑛𝑔</m:t>
                                    </m:r>
                                    <m:r>
                                      <a:rPr lang="en-US" sz="1800" b="0" smtClean="0">
                                        <a:latin typeface="Cambria Math" panose="02040503050406030204" pitchFamily="18" charset="0"/>
                                      </a:rPr>
                                      <m:t> </m:t>
                                    </m:r>
                                    <m:r>
                                      <a:rPr lang="en-US" sz="1800" b="0" smtClean="0">
                                        <a:latin typeface="Cambria Math" panose="02040503050406030204" pitchFamily="18" charset="0"/>
                                      </a:rPr>
                                      <m:t>𝑑</m:t>
                                    </m:r>
                                    <m:r>
                                      <a:rPr lang="en-US" sz="1800" b="0" smtClean="0">
                                        <a:latin typeface="Cambria Math" panose="02040503050406030204" pitchFamily="18" charset="0"/>
                                      </a:rPr>
                                      <m:t>ự đ</m:t>
                                    </m:r>
                                    <m:r>
                                      <a:rPr lang="en-US" sz="1800" b="0" smtClean="0">
                                        <a:latin typeface="Cambria Math" panose="02040503050406030204" pitchFamily="18" charset="0"/>
                                      </a:rPr>
                                      <m:t>𝑜</m:t>
                                    </m:r>
                                    <m:r>
                                      <a:rPr lang="en-US" sz="1800" b="0" smtClean="0">
                                        <a:latin typeface="Cambria Math" panose="02040503050406030204" pitchFamily="18" charset="0"/>
                                      </a:rPr>
                                      <m:t>á</m:t>
                                    </m:r>
                                    <m:r>
                                      <a:rPr lang="en-US" sz="1800" b="0" smtClean="0">
                                        <a:latin typeface="Cambria Math" panose="02040503050406030204" pitchFamily="18" charset="0"/>
                                      </a:rPr>
                                      <m:t>𝑛</m:t>
                                    </m:r>
                                  </m:den>
                                </m:f>
                              </m:oMath>
                            </m:oMathPara>
                          </a14:m>
                          <a:endParaRPr lang="en-US" sz="1800">
                            <a:latin typeface="Montserrat"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rPr>
                                    </m:ctrlPr>
                                  </m:fPr>
                                  <m:num>
                                    <m:r>
                                      <a:rPr lang="en-US" sz="1800" b="0" smtClean="0">
                                        <a:latin typeface="Cambria Math" panose="02040503050406030204" pitchFamily="18" charset="0"/>
                                      </a:rPr>
                                      <m:t>2</m:t>
                                    </m:r>
                                    <m:r>
                                      <a:rPr lang="en-US" sz="1800" b="0" smtClean="0">
                                        <a:latin typeface="Cambria Math" panose="02040503050406030204" pitchFamily="18" charset="0"/>
                                      </a:rPr>
                                      <m:t>𝑇𝑃</m:t>
                                    </m:r>
                                  </m:num>
                                  <m:den>
                                    <m:r>
                                      <a:rPr lang="en-US" sz="1800" b="0" smtClean="0">
                                        <a:latin typeface="Cambria Math" panose="02040503050406030204" pitchFamily="18" charset="0"/>
                                      </a:rPr>
                                      <m:t>2</m:t>
                                    </m:r>
                                    <m:r>
                                      <a:rPr lang="en-US" sz="1800" b="0" smtClean="0">
                                        <a:latin typeface="Cambria Math" panose="02040503050406030204" pitchFamily="18" charset="0"/>
                                      </a:rPr>
                                      <m:t>𝑇𝑃</m:t>
                                    </m:r>
                                    <m:r>
                                      <a:rPr lang="en-US" sz="1800" b="0" smtClean="0">
                                        <a:latin typeface="Cambria Math" panose="02040503050406030204" pitchFamily="18" charset="0"/>
                                      </a:rPr>
                                      <m:t>+</m:t>
                                    </m:r>
                                    <m:r>
                                      <a:rPr lang="en-US" sz="1800" b="0" smtClean="0">
                                        <a:latin typeface="Cambria Math" panose="02040503050406030204" pitchFamily="18" charset="0"/>
                                      </a:rPr>
                                      <m:t>𝐹𝑃</m:t>
                                    </m:r>
                                    <m:r>
                                      <a:rPr lang="en-US" sz="1800" b="0" smtClean="0">
                                        <a:latin typeface="Cambria Math" panose="02040503050406030204" pitchFamily="18" charset="0"/>
                                      </a:rPr>
                                      <m:t>+</m:t>
                                    </m:r>
                                    <m:r>
                                      <a:rPr lang="en-US" sz="1800" b="0" smtClean="0">
                                        <a:latin typeface="Cambria Math" panose="02040503050406030204" pitchFamily="18" charset="0"/>
                                      </a:rPr>
                                      <m:t>𝐹𝑁</m:t>
                                    </m:r>
                                  </m:den>
                                </m:f>
                              </m:oMath>
                            </m:oMathPara>
                          </a14:m>
                          <a:endParaRPr lang="en-US" sz="1800" b="0">
                            <a:latin typeface="Montserrat"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0614561"/>
                      </a:ext>
                    </a:extLst>
                  </a:tr>
                </a:tbl>
              </a:graphicData>
            </a:graphic>
          </p:graphicFrame>
        </mc:Choice>
        <mc:Fallback xmlns="">
          <p:graphicFrame>
            <p:nvGraphicFramePr>
              <p:cNvPr id="2" name="Table 1">
                <a:extLst>
                  <a:ext uri="{FF2B5EF4-FFF2-40B4-BE49-F238E27FC236}">
                    <a16:creationId xmlns:a16="http://schemas.microsoft.com/office/drawing/2014/main" id="{49D8ECAA-4CE0-6123-4C6F-E3262640D4D1}"/>
                  </a:ext>
                </a:extLst>
              </p:cNvPr>
              <p:cNvGraphicFramePr>
                <a:graphicFrameLocks noGrp="1"/>
              </p:cNvGraphicFramePr>
              <p:nvPr>
                <p:extLst>
                  <p:ext uri="{D42A27DB-BD31-4B8C-83A1-F6EECF244321}">
                    <p14:modId xmlns:p14="http://schemas.microsoft.com/office/powerpoint/2010/main" val="67834682"/>
                  </p:ext>
                </p:extLst>
              </p:nvPr>
            </p:nvGraphicFramePr>
            <p:xfrm>
              <a:off x="474329" y="1401276"/>
              <a:ext cx="8116480" cy="2879787"/>
            </p:xfrm>
            <a:graphic>
              <a:graphicData uri="http://schemas.openxmlformats.org/drawingml/2006/table">
                <a:tbl>
                  <a:tblPr firstRow="1" bandRow="1">
                    <a:tableStyleId>{7E9639D4-E3E2-4D34-9284-5A2195B3D0D7}</a:tableStyleId>
                  </a:tblPr>
                  <a:tblGrid>
                    <a:gridCol w="1421275">
                      <a:extLst>
                        <a:ext uri="{9D8B030D-6E8A-4147-A177-3AD203B41FA5}">
                          <a16:colId xmlns:a16="http://schemas.microsoft.com/office/drawing/2014/main" val="1998329598"/>
                        </a:ext>
                      </a:extLst>
                    </a:gridCol>
                    <a:gridCol w="2675916">
                      <a:extLst>
                        <a:ext uri="{9D8B030D-6E8A-4147-A177-3AD203B41FA5}">
                          <a16:colId xmlns:a16="http://schemas.microsoft.com/office/drawing/2014/main" val="2531831465"/>
                        </a:ext>
                      </a:extLst>
                    </a:gridCol>
                    <a:gridCol w="4019289">
                      <a:extLst>
                        <a:ext uri="{9D8B030D-6E8A-4147-A177-3AD203B41FA5}">
                          <a16:colId xmlns:a16="http://schemas.microsoft.com/office/drawing/2014/main" val="1552130530"/>
                        </a:ext>
                      </a:extLst>
                    </a:gridCol>
                  </a:tblGrid>
                  <a:tr h="640080">
                    <a:tc>
                      <a:txBody>
                        <a:bodyPr/>
                        <a:lstStyle/>
                        <a:p>
                          <a:pPr algn="ctr"/>
                          <a:r>
                            <a:rPr lang="en-US" sz="1800">
                              <a:latin typeface="Montserrat" panose="00000500000000000000" pitchFamily="2" charset="0"/>
                            </a:rPr>
                            <a:t>Cách đánh giá</a:t>
                          </a:r>
                        </a:p>
                      </a:txBody>
                      <a:tcPr>
                        <a:lnB w="12700" cap="flat" cmpd="sng" algn="ctr">
                          <a:solidFill>
                            <a:schemeClr val="tx1"/>
                          </a:solidFill>
                          <a:prstDash val="solid"/>
                          <a:round/>
                          <a:headEnd type="none" w="med" len="med"/>
                          <a:tailEnd type="none" w="med" len="med"/>
                        </a:lnB>
                      </a:tcPr>
                    </a:tc>
                    <a:tc>
                      <a:txBody>
                        <a:bodyPr/>
                        <a:lstStyle/>
                        <a:p>
                          <a:pPr algn="ctr"/>
                          <a:r>
                            <a:rPr lang="en-US" sz="1800">
                              <a:latin typeface="Montserrat" panose="00000500000000000000" pitchFamily="2" charset="0"/>
                            </a:rPr>
                            <a:t>Độ chính xác (</a:t>
                          </a:r>
                          <a:r>
                            <a:rPr lang="en-US" sz="1800" b="1" u="none" strike="noStrike" cap="none">
                              <a:solidFill>
                                <a:schemeClr val="lt1"/>
                              </a:solidFill>
                              <a:effectLst/>
                              <a:latin typeface="Montserrat" panose="00000500000000000000" pitchFamily="2" charset="0"/>
                              <a:sym typeface="Arial"/>
                            </a:rPr>
                            <a:t>accuracy)</a:t>
                          </a:r>
                          <a:endParaRPr lang="en-US" sz="1800">
                            <a:latin typeface="Montserrat" panose="00000500000000000000" pitchFamily="2" charset="0"/>
                          </a:endParaRPr>
                        </a:p>
                      </a:txBody>
                      <a:tcPr>
                        <a:lnB w="12700" cap="flat" cmpd="sng" algn="ctr">
                          <a:solidFill>
                            <a:schemeClr val="tx1"/>
                          </a:solidFill>
                          <a:prstDash val="solid"/>
                          <a:round/>
                          <a:headEnd type="none" w="med" len="med"/>
                          <a:tailEnd type="none" w="med" len="med"/>
                        </a:lnB>
                      </a:tcPr>
                    </a:tc>
                    <a:tc>
                      <a:txBody>
                        <a:bodyPr/>
                        <a:lstStyle/>
                        <a:p>
                          <a:pPr algn="ctr"/>
                          <a:r>
                            <a:rPr lang="en-US" sz="1800">
                              <a:latin typeface="Montserrat" panose="00000500000000000000" pitchFamily="2" charset="0"/>
                            </a:rPr>
                            <a:t>Điểm F1</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7908047"/>
                      </a:ext>
                    </a:extLst>
                  </a:tr>
                  <a:tr h="1188720">
                    <a:tc>
                      <a:txBody>
                        <a:bodyPr/>
                        <a:lstStyle/>
                        <a:p>
                          <a:pPr algn="ctr"/>
                          <a:r>
                            <a:rPr lang="en-US" sz="1800">
                              <a:latin typeface="Montserrat" panose="00000500000000000000" pitchFamily="2" charset="0"/>
                            </a:rPr>
                            <a:t>Ý nghĩa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0" u="none" strike="noStrike" cap="none">
                              <a:solidFill>
                                <a:schemeClr val="dk1"/>
                              </a:solidFill>
                              <a:effectLst/>
                              <a:latin typeface="Montserrat" panose="00000500000000000000" pitchFamily="2" charset="0"/>
                              <a:sym typeface="Arial"/>
                            </a:rPr>
                            <a:t>Tỷ lệ số dự đoán đúng trên tổng số dự đoán.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0" u="none" strike="noStrike" cap="none">
                              <a:solidFill>
                                <a:schemeClr val="dk1"/>
                              </a:solidFill>
                              <a:effectLst/>
                              <a:latin typeface="Montserrat" panose="00000500000000000000" pitchFamily="2" charset="0"/>
                              <a:sym typeface="Arial"/>
                            </a:rPr>
                            <a:t>Là trung bình điều hòa giữa độ chính xác của mô hình (Precision) và khả năng bao phủ (Recall).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3431471"/>
                      </a:ext>
                    </a:extLst>
                  </a:tr>
                  <a:tr h="1050987">
                    <a:tc>
                      <a:txBody>
                        <a:bodyPr/>
                        <a:lstStyle/>
                        <a:p>
                          <a:pPr algn="ctr"/>
                          <a:r>
                            <a:rPr lang="en-US" sz="1800">
                              <a:latin typeface="Montserrat" panose="00000500000000000000" pitchFamily="2" charset="0"/>
                            </a:rPr>
                            <a:t>Công thức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3182" t="-176301" r="-150455" b="-1156"/>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2121" t="-176301" r="-303" b="-1156"/>
                          </a:stretch>
                        </a:blipFill>
                      </a:tcPr>
                    </a:tc>
                    <a:extLst>
                      <a:ext uri="{0D108BD9-81ED-4DB2-BD59-A6C34878D82A}">
                        <a16:rowId xmlns:a16="http://schemas.microsoft.com/office/drawing/2014/main" val="2460614561"/>
                      </a:ext>
                    </a:extLst>
                  </a:tr>
                </a:tbl>
              </a:graphicData>
            </a:graphic>
          </p:graphicFrame>
        </mc:Fallback>
      </mc:AlternateContent>
      <p:sp>
        <p:nvSpPr>
          <p:cNvPr id="7" name="Slide Number Placeholder 6">
            <a:extLst>
              <a:ext uri="{FF2B5EF4-FFF2-40B4-BE49-F238E27FC236}">
                <a16:creationId xmlns:a16="http://schemas.microsoft.com/office/drawing/2014/main" id="{DA31522B-F764-0084-FC53-5DAF536E900D}"/>
              </a:ext>
            </a:extLst>
          </p:cNvPr>
          <p:cNvSpPr>
            <a:spLocks noGrp="1"/>
          </p:cNvSpPr>
          <p:nvPr>
            <p:ph type="sldNum" idx="12"/>
          </p:nvPr>
        </p:nvSpPr>
        <p:spPr/>
        <p:txBody>
          <a:bodyPr/>
          <a:lstStyle/>
          <a:p>
            <a:fld id="{6576285A-A244-40E9-8C01-341B11FF4D23}" type="slidenum">
              <a:rPr lang="en" smtClean="0"/>
              <a:pPr/>
              <a:t>26</a:t>
            </a:fld>
            <a:endParaRPr lang="en"/>
          </a:p>
        </p:txBody>
      </p:sp>
    </p:spTree>
    <p:extLst>
      <p:ext uri="{BB962C8B-B14F-4D97-AF65-F5344CB8AC3E}">
        <p14:creationId xmlns:p14="http://schemas.microsoft.com/office/powerpoint/2010/main" val="2554634250"/>
      </p:ext>
    </p:extLst>
  </p:cSld>
  <p:clrMapOvr>
    <a:masterClrMapping/>
  </p:clrMapOvr>
  <p:transition spd="med">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642AE046-B98C-8E77-CF94-8EF41FA44D1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3EBBCBE-CB33-A4F1-A6C2-02050F76E20D}"/>
              </a:ext>
            </a:extLst>
          </p:cNvPr>
          <p:cNvPicPr>
            <a:picLocks noChangeAspect="1"/>
          </p:cNvPicPr>
          <p:nvPr/>
        </p:nvPicPr>
        <p:blipFill>
          <a:blip r:embed="rId3"/>
          <a:stretch>
            <a:fillRect/>
          </a:stretch>
        </p:blipFill>
        <p:spPr>
          <a:xfrm>
            <a:off x="821778" y="1335832"/>
            <a:ext cx="7500444" cy="3219198"/>
          </a:xfrm>
          <a:prstGeom prst="rect">
            <a:avLst/>
          </a:prstGeom>
          <a:ln>
            <a:noFill/>
          </a:ln>
          <a:effectLst>
            <a:outerShdw blurRad="292100" dist="139700" dir="2700000" algn="tl" rotWithShape="0">
              <a:srgbClr val="333333">
                <a:alpha val="65000"/>
              </a:srgbClr>
            </a:outerShdw>
          </a:effectLst>
        </p:spPr>
      </p:pic>
      <p:pic>
        <p:nvPicPr>
          <p:cNvPr id="2" name="Google Shape;92;p16">
            <a:extLst>
              <a:ext uri="{FF2B5EF4-FFF2-40B4-BE49-F238E27FC236}">
                <a16:creationId xmlns:a16="http://schemas.microsoft.com/office/drawing/2014/main" id="{C46FBD0B-D33E-1A47-696D-A0096F336C82}"/>
              </a:ext>
            </a:extLst>
          </p:cNvPr>
          <p:cNvPicPr preferRelativeResize="0"/>
          <p:nvPr/>
        </p:nvPicPr>
        <p:blipFill>
          <a:blip r:embed="rId4">
            <a:alphaModFix/>
          </a:blip>
          <a:stretch>
            <a:fillRect/>
          </a:stretch>
        </p:blipFill>
        <p:spPr>
          <a:xfrm>
            <a:off x="4996077" y="0"/>
            <a:ext cx="4147923" cy="3959499"/>
          </a:xfrm>
          <a:prstGeom prst="rect">
            <a:avLst/>
          </a:prstGeom>
          <a:noFill/>
          <a:ln>
            <a:noFill/>
          </a:ln>
        </p:spPr>
      </p:pic>
      <p:sp>
        <p:nvSpPr>
          <p:cNvPr id="5" name="Google Shape;97;p16">
            <a:extLst>
              <a:ext uri="{FF2B5EF4-FFF2-40B4-BE49-F238E27FC236}">
                <a16:creationId xmlns:a16="http://schemas.microsoft.com/office/drawing/2014/main" id="{02ACEBEF-C22C-AEA3-0099-30DC4C670A7D}"/>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50" b="1">
                <a:solidFill>
                  <a:srgbClr val="00316C"/>
                </a:solidFill>
                <a:latin typeface="Montserrat"/>
                <a:ea typeface="Montserrat"/>
                <a:cs typeface="Montserrat"/>
                <a:sym typeface="Montserrat"/>
              </a:rPr>
              <a:t>LLM VS CHUYÊN GIA</a:t>
            </a:r>
          </a:p>
        </p:txBody>
      </p:sp>
      <p:pic>
        <p:nvPicPr>
          <p:cNvPr id="6" name="Google Shape;93;p16">
            <a:extLst>
              <a:ext uri="{FF2B5EF4-FFF2-40B4-BE49-F238E27FC236}">
                <a16:creationId xmlns:a16="http://schemas.microsoft.com/office/drawing/2014/main" id="{2046C7B7-BDDB-D804-71B8-BAA0C837A43C}"/>
              </a:ext>
            </a:extLst>
          </p:cNvPr>
          <p:cNvPicPr preferRelativeResize="0"/>
          <p:nvPr/>
        </p:nvPicPr>
        <p:blipFill>
          <a:blip r:embed="rId5">
            <a:alphaModFix/>
          </a:blip>
          <a:stretch>
            <a:fillRect/>
          </a:stretch>
        </p:blipFill>
        <p:spPr>
          <a:xfrm>
            <a:off x="167025" y="4635725"/>
            <a:ext cx="8562852" cy="334500"/>
          </a:xfrm>
          <a:prstGeom prst="rect">
            <a:avLst/>
          </a:prstGeom>
          <a:noFill/>
          <a:ln>
            <a:noFill/>
          </a:ln>
        </p:spPr>
      </p:pic>
      <p:sp>
        <p:nvSpPr>
          <p:cNvPr id="8" name="Google Shape;94;p16">
            <a:extLst>
              <a:ext uri="{FF2B5EF4-FFF2-40B4-BE49-F238E27FC236}">
                <a16:creationId xmlns:a16="http://schemas.microsoft.com/office/drawing/2014/main" id="{73A23192-E8B8-F792-E17E-2C5C1CD685C0}"/>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10" name="Google Shape;95;p16">
            <a:extLst>
              <a:ext uri="{FF2B5EF4-FFF2-40B4-BE49-F238E27FC236}">
                <a16:creationId xmlns:a16="http://schemas.microsoft.com/office/drawing/2014/main" id="{8B8F5DDB-1942-E507-F869-09B6ECDA8585}"/>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4</a:t>
            </a:r>
            <a:endParaRPr sz="2450">
              <a:solidFill>
                <a:schemeClr val="lt1"/>
              </a:solidFill>
              <a:latin typeface="Montserrat SemiBold"/>
              <a:ea typeface="Montserrat SemiBold"/>
              <a:cs typeface="Montserrat SemiBold"/>
              <a:sym typeface="Montserrat SemiBold"/>
            </a:endParaRPr>
          </a:p>
        </p:txBody>
      </p:sp>
      <p:cxnSp>
        <p:nvCxnSpPr>
          <p:cNvPr id="12" name="Google Shape;96;p16">
            <a:extLst>
              <a:ext uri="{FF2B5EF4-FFF2-40B4-BE49-F238E27FC236}">
                <a16:creationId xmlns:a16="http://schemas.microsoft.com/office/drawing/2014/main" id="{826725C3-9129-12D4-90BC-28DEB6246CEA}"/>
              </a:ext>
            </a:extLst>
          </p:cNvPr>
          <p:cNvCxnSpPr>
            <a:cxnSpLocks/>
          </p:cNvCxnSpPr>
          <p:nvPr/>
        </p:nvCxnSpPr>
        <p:spPr>
          <a:xfrm>
            <a:off x="887350" y="710050"/>
            <a:ext cx="3549478" cy="0"/>
          </a:xfrm>
          <a:prstGeom prst="straightConnector1">
            <a:avLst/>
          </a:prstGeom>
          <a:noFill/>
          <a:ln w="38100" cap="flat" cmpd="sng">
            <a:solidFill>
              <a:srgbClr val="00316C"/>
            </a:solidFill>
            <a:prstDash val="solid"/>
            <a:round/>
            <a:headEnd type="none" w="med" len="med"/>
            <a:tailEnd type="none" w="med" len="med"/>
          </a:ln>
        </p:spPr>
      </p:cxnSp>
      <p:sp>
        <p:nvSpPr>
          <p:cNvPr id="13" name="Google Shape;98;p16">
            <a:extLst>
              <a:ext uri="{FF2B5EF4-FFF2-40B4-BE49-F238E27FC236}">
                <a16:creationId xmlns:a16="http://schemas.microsoft.com/office/drawing/2014/main" id="{1F0CDD84-D6E6-BE04-AF18-F14D9C45CD20}"/>
              </a:ext>
            </a:extLst>
          </p:cNvPr>
          <p:cNvSpPr txBox="1"/>
          <p:nvPr/>
        </p:nvSpPr>
        <p:spPr>
          <a:xfrm>
            <a:off x="661700" y="904975"/>
            <a:ext cx="4812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316C"/>
                </a:solidFill>
                <a:latin typeface="Montserrat"/>
                <a:ea typeface="Montserrat"/>
                <a:cs typeface="Montserrat"/>
                <a:sym typeface="Montserrat"/>
              </a:rPr>
              <a:t>Kết quả chính</a:t>
            </a:r>
          </a:p>
        </p:txBody>
      </p:sp>
      <p:sp>
        <p:nvSpPr>
          <p:cNvPr id="14" name="Google Shape;99;p16">
            <a:extLst>
              <a:ext uri="{FF2B5EF4-FFF2-40B4-BE49-F238E27FC236}">
                <a16:creationId xmlns:a16="http://schemas.microsoft.com/office/drawing/2014/main" id="{58123381-B1AA-2039-5FC6-CFC601A9ECD6}"/>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4.2</a:t>
            </a:r>
            <a:endParaRPr sz="1650" b="1">
              <a:solidFill>
                <a:srgbClr val="00316C"/>
              </a:solidFill>
              <a:latin typeface="Montserrat"/>
              <a:ea typeface="Montserrat"/>
              <a:cs typeface="Montserrat"/>
              <a:sym typeface="Montserrat"/>
            </a:endParaRPr>
          </a:p>
        </p:txBody>
      </p:sp>
      <p:sp>
        <p:nvSpPr>
          <p:cNvPr id="15" name="Slide Number Placeholder 14">
            <a:extLst>
              <a:ext uri="{FF2B5EF4-FFF2-40B4-BE49-F238E27FC236}">
                <a16:creationId xmlns:a16="http://schemas.microsoft.com/office/drawing/2014/main" id="{BEDF9641-AF34-CB3C-4B03-B9E184D99AC5}"/>
              </a:ext>
            </a:extLst>
          </p:cNvPr>
          <p:cNvSpPr>
            <a:spLocks noGrp="1"/>
          </p:cNvSpPr>
          <p:nvPr>
            <p:ph type="sldNum" idx="12"/>
          </p:nvPr>
        </p:nvSpPr>
        <p:spPr/>
        <p:txBody>
          <a:bodyPr/>
          <a:lstStyle/>
          <a:p>
            <a:fld id="{6576285A-A244-40E9-8C01-341B11FF4D23}" type="slidenum">
              <a:rPr lang="en" smtClean="0"/>
              <a:pPr/>
              <a:t>27</a:t>
            </a:fld>
            <a:endParaRPr lang="en"/>
          </a:p>
        </p:txBody>
      </p:sp>
    </p:spTree>
    <p:extLst>
      <p:ext uri="{BB962C8B-B14F-4D97-AF65-F5344CB8AC3E}">
        <p14:creationId xmlns:p14="http://schemas.microsoft.com/office/powerpoint/2010/main" val="2794822774"/>
      </p:ext>
    </p:extLst>
  </p:cSld>
  <p:clrMapOvr>
    <a:masterClrMapping/>
  </p:clrMapOvr>
  <p:transition spd="med">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60813C75-EF58-E391-D0BB-CB7CDB4B8424}"/>
            </a:ext>
          </a:extLst>
        </p:cNvPr>
        <p:cNvGrpSpPr/>
        <p:nvPr/>
      </p:nvGrpSpPr>
      <p:grpSpPr>
        <a:xfrm>
          <a:off x="0" y="0"/>
          <a:ext cx="0" cy="0"/>
          <a:chOff x="0" y="0"/>
          <a:chExt cx="0" cy="0"/>
        </a:xfrm>
      </p:grpSpPr>
      <p:pic>
        <p:nvPicPr>
          <p:cNvPr id="2" name="Google Shape;92;p16">
            <a:extLst>
              <a:ext uri="{FF2B5EF4-FFF2-40B4-BE49-F238E27FC236}">
                <a16:creationId xmlns:a16="http://schemas.microsoft.com/office/drawing/2014/main" id="{868B8701-DB2D-287D-67D5-897FB9844A7C}"/>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5" name="Google Shape;97;p16">
            <a:extLst>
              <a:ext uri="{FF2B5EF4-FFF2-40B4-BE49-F238E27FC236}">
                <a16:creationId xmlns:a16="http://schemas.microsoft.com/office/drawing/2014/main" id="{75B62AEE-75BB-78F9-E450-25DD16F25434}"/>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50" b="1">
                <a:solidFill>
                  <a:srgbClr val="00316C"/>
                </a:solidFill>
                <a:latin typeface="Montserrat"/>
                <a:ea typeface="Montserrat"/>
                <a:cs typeface="Montserrat"/>
                <a:sym typeface="Montserrat"/>
              </a:rPr>
              <a:t>LLM VS CHUYÊN GIA</a:t>
            </a:r>
          </a:p>
        </p:txBody>
      </p:sp>
      <p:pic>
        <p:nvPicPr>
          <p:cNvPr id="6" name="Google Shape;93;p16">
            <a:extLst>
              <a:ext uri="{FF2B5EF4-FFF2-40B4-BE49-F238E27FC236}">
                <a16:creationId xmlns:a16="http://schemas.microsoft.com/office/drawing/2014/main" id="{C2E00802-62C5-6683-5296-BE173C6416CA}"/>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8" name="Google Shape;94;p16">
            <a:extLst>
              <a:ext uri="{FF2B5EF4-FFF2-40B4-BE49-F238E27FC236}">
                <a16:creationId xmlns:a16="http://schemas.microsoft.com/office/drawing/2014/main" id="{6FC02B1B-B1F2-763D-51B9-8F2342A9A888}"/>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10" name="Google Shape;95;p16">
            <a:extLst>
              <a:ext uri="{FF2B5EF4-FFF2-40B4-BE49-F238E27FC236}">
                <a16:creationId xmlns:a16="http://schemas.microsoft.com/office/drawing/2014/main" id="{9B562D8C-E5DC-CD8D-C977-32BD09A8645C}"/>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4</a:t>
            </a:r>
            <a:endParaRPr sz="2450">
              <a:solidFill>
                <a:schemeClr val="lt1"/>
              </a:solidFill>
              <a:latin typeface="Montserrat SemiBold"/>
              <a:ea typeface="Montserrat SemiBold"/>
              <a:cs typeface="Montserrat SemiBold"/>
              <a:sym typeface="Montserrat SemiBold"/>
            </a:endParaRPr>
          </a:p>
        </p:txBody>
      </p:sp>
      <p:cxnSp>
        <p:nvCxnSpPr>
          <p:cNvPr id="12" name="Google Shape;96;p16">
            <a:extLst>
              <a:ext uri="{FF2B5EF4-FFF2-40B4-BE49-F238E27FC236}">
                <a16:creationId xmlns:a16="http://schemas.microsoft.com/office/drawing/2014/main" id="{B9282C63-6561-5447-722D-6E7EF9A1E6BA}"/>
              </a:ext>
            </a:extLst>
          </p:cNvPr>
          <p:cNvCxnSpPr>
            <a:cxnSpLocks/>
          </p:cNvCxnSpPr>
          <p:nvPr/>
        </p:nvCxnSpPr>
        <p:spPr>
          <a:xfrm>
            <a:off x="887350" y="710050"/>
            <a:ext cx="3549478" cy="0"/>
          </a:xfrm>
          <a:prstGeom prst="straightConnector1">
            <a:avLst/>
          </a:prstGeom>
          <a:noFill/>
          <a:ln w="38100" cap="flat" cmpd="sng">
            <a:solidFill>
              <a:srgbClr val="00316C"/>
            </a:solidFill>
            <a:prstDash val="solid"/>
            <a:round/>
            <a:headEnd type="none" w="med" len="med"/>
            <a:tailEnd type="none" w="med" len="med"/>
          </a:ln>
        </p:spPr>
      </p:cxnSp>
      <p:sp>
        <p:nvSpPr>
          <p:cNvPr id="13" name="Google Shape;98;p16">
            <a:extLst>
              <a:ext uri="{FF2B5EF4-FFF2-40B4-BE49-F238E27FC236}">
                <a16:creationId xmlns:a16="http://schemas.microsoft.com/office/drawing/2014/main" id="{59801F2D-A449-9FA8-0BDB-D3977D1BB1C8}"/>
              </a:ext>
            </a:extLst>
          </p:cNvPr>
          <p:cNvSpPr txBox="1"/>
          <p:nvPr/>
        </p:nvSpPr>
        <p:spPr>
          <a:xfrm>
            <a:off x="3316311" y="1390547"/>
            <a:ext cx="48126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chemeClr val="accent4">
                    <a:lumMod val="50000"/>
                  </a:schemeClr>
                </a:solidFill>
                <a:latin typeface="Montserrat"/>
                <a:ea typeface="Montserrat"/>
                <a:cs typeface="Montserrat"/>
                <a:sym typeface="Montserrat"/>
              </a:rPr>
              <a:t>Kết luận</a:t>
            </a:r>
          </a:p>
        </p:txBody>
      </p:sp>
      <p:sp>
        <p:nvSpPr>
          <p:cNvPr id="14" name="Google Shape;99;p16">
            <a:extLst>
              <a:ext uri="{FF2B5EF4-FFF2-40B4-BE49-F238E27FC236}">
                <a16:creationId xmlns:a16="http://schemas.microsoft.com/office/drawing/2014/main" id="{E9B93049-9801-B5D5-D1CF-13E8C1A0F461}"/>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4.2</a:t>
            </a:r>
            <a:endParaRPr sz="1650" b="1">
              <a:solidFill>
                <a:srgbClr val="00316C"/>
              </a:solidFill>
              <a:latin typeface="Montserrat"/>
              <a:ea typeface="Montserrat"/>
              <a:cs typeface="Montserrat"/>
              <a:sym typeface="Montserrat"/>
            </a:endParaRPr>
          </a:p>
        </p:txBody>
      </p:sp>
      <p:sp>
        <p:nvSpPr>
          <p:cNvPr id="4" name="TextBox 3">
            <a:extLst>
              <a:ext uri="{FF2B5EF4-FFF2-40B4-BE49-F238E27FC236}">
                <a16:creationId xmlns:a16="http://schemas.microsoft.com/office/drawing/2014/main" id="{FAB8B505-B5A4-C278-DFBD-0D1C804212F3}"/>
              </a:ext>
            </a:extLst>
          </p:cNvPr>
          <p:cNvSpPr txBox="1"/>
          <p:nvPr/>
        </p:nvSpPr>
        <p:spPr>
          <a:xfrm>
            <a:off x="1024075" y="2120483"/>
            <a:ext cx="7095849" cy="2098651"/>
          </a:xfrm>
          <a:prstGeom prst="rect">
            <a:avLst/>
          </a:prstGeom>
          <a:noFill/>
        </p:spPr>
        <p:txBody>
          <a:bodyPr wrap="square">
            <a:spAutoFit/>
          </a:bodyPr>
          <a:lstStyle/>
          <a:p>
            <a:pPr marR="0" lvl="0">
              <a:lnSpc>
                <a:spcPct val="115000"/>
              </a:lnSpc>
              <a:spcAft>
                <a:spcPts val="800"/>
              </a:spcAft>
            </a:pPr>
            <a:r>
              <a:rPr lang="en-US" sz="2300" kern="100">
                <a:solidFill>
                  <a:srgbClr val="00316C"/>
                </a:solidFill>
                <a:effectLst/>
                <a:latin typeface="Montserrat" panose="00000500000000000000" pitchFamily="2" charset="0"/>
                <a:ea typeface="Aptos" panose="020B0004020202020204" pitchFamily="34" charset="0"/>
                <a:cs typeface="Mongolian Baiti" panose="03000500000000000000" pitchFamily="66" charset="0"/>
              </a:rPr>
              <a:t>GPT có thể làm tốt hơn con người trong việc phân tích báo cáo tài chính. Tuy nhiên, việc phân tích từng bước như 1 con người là vô cùng quan trọng và prompt đơn giản không thể cho ra kết quả tốt.</a:t>
            </a:r>
          </a:p>
        </p:txBody>
      </p:sp>
      <p:sp>
        <p:nvSpPr>
          <p:cNvPr id="11" name="Google Shape;98;p16">
            <a:extLst>
              <a:ext uri="{FF2B5EF4-FFF2-40B4-BE49-F238E27FC236}">
                <a16:creationId xmlns:a16="http://schemas.microsoft.com/office/drawing/2014/main" id="{E2F7583A-2772-F3B2-F1A2-D67BAACBF49B}"/>
              </a:ext>
            </a:extLst>
          </p:cNvPr>
          <p:cNvSpPr txBox="1"/>
          <p:nvPr/>
        </p:nvSpPr>
        <p:spPr>
          <a:xfrm>
            <a:off x="661700" y="904975"/>
            <a:ext cx="4812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316C"/>
                </a:solidFill>
                <a:latin typeface="Montserrat"/>
                <a:ea typeface="Montserrat"/>
                <a:cs typeface="Montserrat"/>
                <a:sym typeface="Montserrat"/>
              </a:rPr>
              <a:t>Kết quả chính</a:t>
            </a:r>
          </a:p>
        </p:txBody>
      </p:sp>
      <p:sp>
        <p:nvSpPr>
          <p:cNvPr id="16" name="Slide Number Placeholder 15">
            <a:extLst>
              <a:ext uri="{FF2B5EF4-FFF2-40B4-BE49-F238E27FC236}">
                <a16:creationId xmlns:a16="http://schemas.microsoft.com/office/drawing/2014/main" id="{9FA9717F-EAE8-D2FC-C488-9B25B498DE52}"/>
              </a:ext>
            </a:extLst>
          </p:cNvPr>
          <p:cNvSpPr>
            <a:spLocks noGrp="1"/>
          </p:cNvSpPr>
          <p:nvPr>
            <p:ph type="sldNum" idx="12"/>
          </p:nvPr>
        </p:nvSpPr>
        <p:spPr/>
        <p:txBody>
          <a:bodyPr/>
          <a:lstStyle/>
          <a:p>
            <a:fld id="{6576285A-A244-40E9-8C01-341B11FF4D23}" type="slidenum">
              <a:rPr lang="en" smtClean="0"/>
              <a:pPr/>
              <a:t>28</a:t>
            </a:fld>
            <a:endParaRPr lang="en"/>
          </a:p>
        </p:txBody>
      </p:sp>
    </p:spTree>
    <p:extLst>
      <p:ext uri="{BB962C8B-B14F-4D97-AF65-F5344CB8AC3E}">
        <p14:creationId xmlns:p14="http://schemas.microsoft.com/office/powerpoint/2010/main" val="2853274769"/>
      </p:ext>
    </p:extLst>
  </p:cSld>
  <p:clrMapOvr>
    <a:masterClrMapping/>
  </p:clrMapOvr>
  <p:transition spd="med">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E9958762-2076-2588-5DEC-EEDA9E5B0497}"/>
            </a:ext>
          </a:extLst>
        </p:cNvPr>
        <p:cNvGrpSpPr/>
        <p:nvPr/>
      </p:nvGrpSpPr>
      <p:grpSpPr>
        <a:xfrm>
          <a:off x="0" y="0"/>
          <a:ext cx="0" cy="0"/>
          <a:chOff x="0" y="0"/>
          <a:chExt cx="0" cy="0"/>
        </a:xfrm>
      </p:grpSpPr>
      <p:pic>
        <p:nvPicPr>
          <p:cNvPr id="2" name="Google Shape;92;p16">
            <a:extLst>
              <a:ext uri="{FF2B5EF4-FFF2-40B4-BE49-F238E27FC236}">
                <a16:creationId xmlns:a16="http://schemas.microsoft.com/office/drawing/2014/main" id="{A4E15690-A799-7052-E988-20C0B92D3407}"/>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5" name="Google Shape;97;p16">
            <a:extLst>
              <a:ext uri="{FF2B5EF4-FFF2-40B4-BE49-F238E27FC236}">
                <a16:creationId xmlns:a16="http://schemas.microsoft.com/office/drawing/2014/main" id="{694E9334-D50E-8BA5-1305-D043F1CEDA88}"/>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50" b="1">
                <a:solidFill>
                  <a:srgbClr val="00316C"/>
                </a:solidFill>
                <a:latin typeface="Montserrat"/>
                <a:ea typeface="Montserrat"/>
                <a:cs typeface="Montserrat"/>
                <a:sym typeface="Montserrat"/>
              </a:rPr>
              <a:t>LLM VS CHUYÊN GIA</a:t>
            </a:r>
          </a:p>
        </p:txBody>
      </p:sp>
      <p:pic>
        <p:nvPicPr>
          <p:cNvPr id="6" name="Google Shape;93;p16">
            <a:extLst>
              <a:ext uri="{FF2B5EF4-FFF2-40B4-BE49-F238E27FC236}">
                <a16:creationId xmlns:a16="http://schemas.microsoft.com/office/drawing/2014/main" id="{3746F134-E4FF-EC04-56A4-C53AA7CAEB4E}"/>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8" name="Google Shape;94;p16">
            <a:extLst>
              <a:ext uri="{FF2B5EF4-FFF2-40B4-BE49-F238E27FC236}">
                <a16:creationId xmlns:a16="http://schemas.microsoft.com/office/drawing/2014/main" id="{2CC9C59B-513F-221E-1C7A-205E5ADA3DE9}"/>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10" name="Google Shape;95;p16">
            <a:extLst>
              <a:ext uri="{FF2B5EF4-FFF2-40B4-BE49-F238E27FC236}">
                <a16:creationId xmlns:a16="http://schemas.microsoft.com/office/drawing/2014/main" id="{6ECD9385-C340-08FE-4266-939CFE7CE604}"/>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4</a:t>
            </a:r>
            <a:endParaRPr sz="2450">
              <a:solidFill>
                <a:schemeClr val="lt1"/>
              </a:solidFill>
              <a:latin typeface="Montserrat SemiBold"/>
              <a:ea typeface="Montserrat SemiBold"/>
              <a:cs typeface="Montserrat SemiBold"/>
              <a:sym typeface="Montserrat SemiBold"/>
            </a:endParaRPr>
          </a:p>
        </p:txBody>
      </p:sp>
      <p:cxnSp>
        <p:nvCxnSpPr>
          <p:cNvPr id="12" name="Google Shape;96;p16">
            <a:extLst>
              <a:ext uri="{FF2B5EF4-FFF2-40B4-BE49-F238E27FC236}">
                <a16:creationId xmlns:a16="http://schemas.microsoft.com/office/drawing/2014/main" id="{6BE8039E-F2BA-CF7C-2F79-204F77FA85F3}"/>
              </a:ext>
            </a:extLst>
          </p:cNvPr>
          <p:cNvCxnSpPr>
            <a:cxnSpLocks/>
          </p:cNvCxnSpPr>
          <p:nvPr/>
        </p:nvCxnSpPr>
        <p:spPr>
          <a:xfrm>
            <a:off x="887350" y="710050"/>
            <a:ext cx="3549478" cy="0"/>
          </a:xfrm>
          <a:prstGeom prst="straightConnector1">
            <a:avLst/>
          </a:prstGeom>
          <a:noFill/>
          <a:ln w="38100" cap="flat" cmpd="sng">
            <a:solidFill>
              <a:srgbClr val="00316C"/>
            </a:solidFill>
            <a:prstDash val="solid"/>
            <a:round/>
            <a:headEnd type="none" w="med" len="med"/>
            <a:tailEnd type="none" w="med" len="med"/>
          </a:ln>
        </p:spPr>
      </p:cxnSp>
      <p:sp>
        <p:nvSpPr>
          <p:cNvPr id="14" name="Google Shape;99;p16">
            <a:extLst>
              <a:ext uri="{FF2B5EF4-FFF2-40B4-BE49-F238E27FC236}">
                <a16:creationId xmlns:a16="http://schemas.microsoft.com/office/drawing/2014/main" id="{53A904BC-91AA-9774-D3E6-47974886CF03}"/>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4.3</a:t>
            </a:r>
            <a:endParaRPr sz="1650" b="1">
              <a:solidFill>
                <a:srgbClr val="00316C"/>
              </a:solidFill>
              <a:latin typeface="Montserrat"/>
              <a:ea typeface="Montserrat"/>
              <a:cs typeface="Montserrat"/>
              <a:sym typeface="Montserrat"/>
            </a:endParaRPr>
          </a:p>
        </p:txBody>
      </p:sp>
      <p:sp>
        <p:nvSpPr>
          <p:cNvPr id="11" name="Google Shape;98;p16">
            <a:extLst>
              <a:ext uri="{FF2B5EF4-FFF2-40B4-BE49-F238E27FC236}">
                <a16:creationId xmlns:a16="http://schemas.microsoft.com/office/drawing/2014/main" id="{D4503C69-B472-617E-8A2F-C0FE9314125B}"/>
              </a:ext>
            </a:extLst>
          </p:cNvPr>
          <p:cNvSpPr txBox="1"/>
          <p:nvPr/>
        </p:nvSpPr>
        <p:spPr>
          <a:xfrm>
            <a:off x="661700" y="904975"/>
            <a:ext cx="4812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Sự bổ trợ lẫn nhau giữa con người và </a:t>
            </a:r>
            <a:r>
              <a:rPr lang="en-US" sz="1600" b="1">
                <a:solidFill>
                  <a:srgbClr val="00316C"/>
                </a:solidFill>
                <a:latin typeface="Montserrat"/>
                <a:ea typeface="Montserrat"/>
                <a:cs typeface="Montserrat"/>
                <a:sym typeface="Montserrat"/>
              </a:rPr>
              <a:t>LLM</a:t>
            </a:r>
          </a:p>
        </p:txBody>
      </p:sp>
      <p:sp>
        <p:nvSpPr>
          <p:cNvPr id="7" name="TextBox 6">
            <a:extLst>
              <a:ext uri="{FF2B5EF4-FFF2-40B4-BE49-F238E27FC236}">
                <a16:creationId xmlns:a16="http://schemas.microsoft.com/office/drawing/2014/main" id="{0B0A205A-6D6F-D5EF-17FD-180C06605A87}"/>
              </a:ext>
            </a:extLst>
          </p:cNvPr>
          <p:cNvSpPr txBox="1"/>
          <p:nvPr/>
        </p:nvSpPr>
        <p:spPr>
          <a:xfrm>
            <a:off x="525566" y="1776720"/>
            <a:ext cx="2767239" cy="231767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R="0" lvl="0">
              <a:lnSpc>
                <a:spcPct val="115000"/>
              </a:lnSpc>
              <a:spcAft>
                <a:spcPts val="800"/>
              </a:spcAft>
            </a:pPr>
            <a:r>
              <a:rPr lang="en-US" sz="1800"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Nếu LLM đã thể hiện tốt hơn hẳn con người trong việc dự đoán</a:t>
            </a:r>
            <a:r>
              <a:rPr lang="en-US" sz="1800" kern="100">
                <a:solidFill>
                  <a:srgbClr val="00316C"/>
                </a:solidFill>
                <a:latin typeface="Montserrat" panose="00000500000000000000" pitchFamily="2" charset="0"/>
                <a:ea typeface="Aptos" panose="020B0004020202020204" pitchFamily="34" charset="0"/>
                <a:cs typeface="Times New Roman" panose="02020603050405020304" pitchFamily="18" charset="0"/>
              </a:rPr>
              <a:t> mức tăng trưởng trong tương lai</a:t>
            </a:r>
            <a:r>
              <a:rPr lang="en-US" sz="1800"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 liệu LLM có thể </a:t>
            </a:r>
            <a:r>
              <a:rPr lang="en-US" sz="1800" b="1"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thay thế hoàn toàn</a:t>
            </a:r>
            <a:r>
              <a:rPr lang="en-US" sz="1800"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 con người?</a:t>
            </a:r>
          </a:p>
        </p:txBody>
      </p:sp>
      <p:sp>
        <p:nvSpPr>
          <p:cNvPr id="15" name="Arrow: Right 14">
            <a:extLst>
              <a:ext uri="{FF2B5EF4-FFF2-40B4-BE49-F238E27FC236}">
                <a16:creationId xmlns:a16="http://schemas.microsoft.com/office/drawing/2014/main" id="{8F9DAAF7-E713-0D1C-5F25-222D1FE9D9F4}"/>
              </a:ext>
            </a:extLst>
          </p:cNvPr>
          <p:cNvSpPr/>
          <p:nvPr/>
        </p:nvSpPr>
        <p:spPr>
          <a:xfrm>
            <a:off x="3603219" y="2687098"/>
            <a:ext cx="1042416" cy="430857"/>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B59308DE-E405-4EF6-8185-B7D634727EC5}"/>
              </a:ext>
            </a:extLst>
          </p:cNvPr>
          <p:cNvSpPr txBox="1"/>
          <p:nvPr/>
        </p:nvSpPr>
        <p:spPr>
          <a:xfrm>
            <a:off x="4956049" y="1593451"/>
            <a:ext cx="3838534" cy="2618153"/>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R="0" lvl="0">
              <a:lnSpc>
                <a:spcPct val="115000"/>
              </a:lnSpc>
              <a:spcAft>
                <a:spcPts val="800"/>
              </a:spcAft>
            </a:pPr>
            <a:r>
              <a:rPr lang="en-US" sz="1800"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Con người được có thể dựa vào một tập hợp thông tin rộng hơn và do đó có lợi thế hơn so với LLM chỉ dựa vào nguồn input giới hạn. Nhìn chung, con người thường dựa vào </a:t>
            </a:r>
            <a:r>
              <a:rPr lang="en-US" sz="1800" b="1"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thông tin mềm</a:t>
            </a:r>
            <a:r>
              <a:rPr lang="en-US" sz="1800"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 mà máy móc khó có thể tiếp cận được.</a:t>
            </a:r>
          </a:p>
        </p:txBody>
      </p:sp>
      <p:sp>
        <p:nvSpPr>
          <p:cNvPr id="17" name="Slide Number Placeholder 16">
            <a:extLst>
              <a:ext uri="{FF2B5EF4-FFF2-40B4-BE49-F238E27FC236}">
                <a16:creationId xmlns:a16="http://schemas.microsoft.com/office/drawing/2014/main" id="{4E47C85E-C64B-8249-33C9-37C407763274}"/>
              </a:ext>
            </a:extLst>
          </p:cNvPr>
          <p:cNvSpPr>
            <a:spLocks noGrp="1"/>
          </p:cNvSpPr>
          <p:nvPr>
            <p:ph type="sldNum" idx="12"/>
          </p:nvPr>
        </p:nvSpPr>
        <p:spPr/>
        <p:txBody>
          <a:bodyPr/>
          <a:lstStyle/>
          <a:p>
            <a:fld id="{6576285A-A244-40E9-8C01-341B11FF4D23}" type="slidenum">
              <a:rPr lang="en" smtClean="0"/>
              <a:pPr/>
              <a:t>29</a:t>
            </a:fld>
            <a:endParaRPr lang="en"/>
          </a:p>
        </p:txBody>
      </p:sp>
    </p:spTree>
    <p:extLst>
      <p:ext uri="{BB962C8B-B14F-4D97-AF65-F5344CB8AC3E}">
        <p14:creationId xmlns:p14="http://schemas.microsoft.com/office/powerpoint/2010/main" val="3385431567"/>
      </p:ext>
    </p:extLst>
  </p:cSld>
  <p:clrMapOvr>
    <a:masterClrMapping/>
  </p:clrMapOvr>
  <p:transition spd="med">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16" name="Google Shape;98;p16">
            <a:extLst>
              <a:ext uri="{FF2B5EF4-FFF2-40B4-BE49-F238E27FC236}">
                <a16:creationId xmlns:a16="http://schemas.microsoft.com/office/drawing/2014/main" id="{CEC0AA69-F1CB-1846-E552-90AB42EF13DF}"/>
              </a:ext>
            </a:extLst>
          </p:cNvPr>
          <p:cNvSpPr txBox="1"/>
          <p:nvPr/>
        </p:nvSpPr>
        <p:spPr>
          <a:xfrm>
            <a:off x="553371" y="1601785"/>
            <a:ext cx="361500" cy="2154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 b="1">
                <a:solidFill>
                  <a:srgbClr val="00316C"/>
                </a:solidFill>
                <a:latin typeface="Montserrat"/>
                <a:ea typeface="Montserrat"/>
                <a:cs typeface="Montserrat"/>
                <a:sym typeface="Montserrat"/>
              </a:rPr>
              <a:t>Sơ lược về báo cáo tài chính</a:t>
            </a:r>
            <a:endParaRPr sz="100" b="1">
              <a:solidFill>
                <a:srgbClr val="00316C"/>
              </a:solidFill>
              <a:latin typeface="Montserrat"/>
              <a:ea typeface="Montserrat"/>
              <a:cs typeface="Montserrat"/>
              <a:sym typeface="Montserrat"/>
            </a:endParaRPr>
          </a:p>
        </p:txBody>
      </p:sp>
      <p:sp>
        <p:nvSpPr>
          <p:cNvPr id="17" name="Google Shape;99;p16">
            <a:extLst>
              <a:ext uri="{FF2B5EF4-FFF2-40B4-BE49-F238E27FC236}">
                <a16:creationId xmlns:a16="http://schemas.microsoft.com/office/drawing/2014/main" id="{9C94AE40-DA21-918A-9E8E-E14BCE941B48}"/>
              </a:ext>
            </a:extLst>
          </p:cNvPr>
          <p:cNvSpPr txBox="1"/>
          <p:nvPr/>
        </p:nvSpPr>
        <p:spPr>
          <a:xfrm>
            <a:off x="622725" y="1617015"/>
            <a:ext cx="610500" cy="2000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 b="1">
                <a:solidFill>
                  <a:srgbClr val="00316C"/>
                </a:solidFill>
                <a:latin typeface="Montserrat"/>
                <a:ea typeface="Montserrat"/>
                <a:cs typeface="Montserrat"/>
                <a:sym typeface="Montserrat"/>
              </a:rPr>
              <a:t>1.1</a:t>
            </a:r>
            <a:endParaRPr sz="100" b="1">
              <a:solidFill>
                <a:srgbClr val="00316C"/>
              </a:solidFill>
              <a:latin typeface="Montserrat"/>
              <a:ea typeface="Montserrat"/>
              <a:cs typeface="Montserrat"/>
              <a:sym typeface="Montserrat"/>
            </a:endParaRPr>
          </a:p>
        </p:txBody>
      </p:sp>
      <p:pic>
        <p:nvPicPr>
          <p:cNvPr id="15" name="Picture 2" descr="Báo cáo tài chính là gì? Báo cáo tài chính gồm những gì?">
            <a:extLst>
              <a:ext uri="{FF2B5EF4-FFF2-40B4-BE49-F238E27FC236}">
                <a16:creationId xmlns:a16="http://schemas.microsoft.com/office/drawing/2014/main" id="{A0EBDB15-EED7-5A7A-A7A9-0FB75D30A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675" y="1631426"/>
            <a:ext cx="201663" cy="134470"/>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C8DF528-FA89-4555-3771-88B5437A5809}"/>
              </a:ext>
            </a:extLst>
          </p:cNvPr>
          <p:cNvSpPr txBox="1"/>
          <p:nvPr/>
        </p:nvSpPr>
        <p:spPr>
          <a:xfrm>
            <a:off x="553371" y="1718018"/>
            <a:ext cx="387154" cy="167610"/>
          </a:xfrm>
          <a:prstGeom prst="rect">
            <a:avLst/>
          </a:prstGeom>
          <a:noFill/>
        </p:spPr>
        <p:txBody>
          <a:bodyPr wrap="square">
            <a:spAutoFit/>
          </a:bodyPr>
          <a:lstStyle/>
          <a:p>
            <a:pPr lvl="0">
              <a:lnSpc>
                <a:spcPct val="125000"/>
              </a:lnSpc>
            </a:pPr>
            <a:r>
              <a:rPr lang="en-US" sz="100">
                <a:solidFill>
                  <a:srgbClr val="00316C"/>
                </a:solidFill>
                <a:latin typeface="Montserrat"/>
                <a:ea typeface="Montserrat"/>
                <a:cs typeface="Montserrat"/>
                <a:sym typeface="Montserrat"/>
              </a:rPr>
              <a:t>Phân tích báo cáo tài chính đóng vai trò </a:t>
            </a:r>
            <a:r>
              <a:rPr lang="en-US" sz="100" b="1">
                <a:solidFill>
                  <a:srgbClr val="00316C"/>
                </a:solidFill>
                <a:latin typeface="Montserrat"/>
                <a:ea typeface="Montserrat"/>
                <a:cs typeface="Montserrat"/>
                <a:sym typeface="Montserrat"/>
              </a:rPr>
              <a:t>chiến lược </a:t>
            </a:r>
            <a:r>
              <a:rPr lang="en-US" sz="100">
                <a:solidFill>
                  <a:srgbClr val="00316C"/>
                </a:solidFill>
                <a:latin typeface="Montserrat"/>
                <a:ea typeface="Montserrat"/>
                <a:cs typeface="Montserrat"/>
                <a:sym typeface="Montserrat"/>
              </a:rPr>
              <a:t>trong việc đưa ra quyết định trong thị trường tài chính.</a:t>
            </a:r>
            <a:endParaRPr lang="vi-VN" sz="100">
              <a:solidFill>
                <a:srgbClr val="00316C"/>
              </a:solidFill>
              <a:latin typeface="Montserrat"/>
              <a:ea typeface="Montserrat"/>
              <a:cs typeface="Montserrat"/>
              <a:sym typeface="Montserrat"/>
            </a:endParaRPr>
          </a:p>
        </p:txBody>
      </p:sp>
      <p:sp>
        <p:nvSpPr>
          <p:cNvPr id="14" name="Arrow: Bent 13">
            <a:extLst>
              <a:ext uri="{FF2B5EF4-FFF2-40B4-BE49-F238E27FC236}">
                <a16:creationId xmlns:a16="http://schemas.microsoft.com/office/drawing/2014/main" id="{57A8CD36-9472-FFDB-4DF3-30B317ED1DE3}"/>
              </a:ext>
            </a:extLst>
          </p:cNvPr>
          <p:cNvSpPr/>
          <p:nvPr/>
        </p:nvSpPr>
        <p:spPr>
          <a:xfrm rot="16200000" flipH="1">
            <a:off x="662368" y="1658676"/>
            <a:ext cx="154279" cy="233564"/>
          </a:xfrm>
          <a:prstGeom prst="ben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00">
              <a:solidFill>
                <a:schemeClr val="tx1"/>
              </a:solidFill>
            </a:endParaRPr>
          </a:p>
        </p:txBody>
      </p:sp>
      <p:sp>
        <p:nvSpPr>
          <p:cNvPr id="12" name="Google Shape;100;p16">
            <a:extLst>
              <a:ext uri="{FF2B5EF4-FFF2-40B4-BE49-F238E27FC236}">
                <a16:creationId xmlns:a16="http://schemas.microsoft.com/office/drawing/2014/main" id="{F64F15B6-B0E1-FA05-19BF-086267C30BC8}"/>
              </a:ext>
            </a:extLst>
          </p:cNvPr>
          <p:cNvSpPr txBox="1"/>
          <p:nvPr/>
        </p:nvSpPr>
        <p:spPr>
          <a:xfrm>
            <a:off x="564518" y="1607072"/>
            <a:ext cx="427145" cy="300052"/>
          </a:xfrm>
          <a:prstGeom prst="rect">
            <a:avLst/>
          </a:prstGeom>
          <a:noFill/>
          <a:ln>
            <a:noFill/>
          </a:ln>
        </p:spPr>
        <p:txBody>
          <a:bodyPr spcFirstLastPara="1" wrap="square" lIns="91425" tIns="91425" rIns="91425" bIns="91425" anchor="t" anchorCtr="0">
            <a:spAutoFit/>
          </a:bodyPr>
          <a:lstStyle/>
          <a:p>
            <a:pPr lvl="0">
              <a:lnSpc>
                <a:spcPct val="125000"/>
              </a:lnSpc>
            </a:pPr>
            <a:r>
              <a:rPr lang="en-US" sz="100" b="1">
                <a:solidFill>
                  <a:srgbClr val="00316C"/>
                </a:solidFill>
                <a:latin typeface="Montserrat"/>
                <a:ea typeface="Montserrat"/>
                <a:cs typeface="Montserrat"/>
                <a:sym typeface="Montserrat"/>
              </a:rPr>
              <a:t>Báo cáo tài chính: </a:t>
            </a:r>
            <a:r>
              <a:rPr lang="en-US" sz="100">
                <a:solidFill>
                  <a:srgbClr val="00316C"/>
                </a:solidFill>
                <a:latin typeface="Montserrat"/>
                <a:ea typeface="Montserrat"/>
                <a:cs typeface="Montserrat"/>
                <a:sym typeface="Montserrat"/>
              </a:rPr>
              <a:t>tài liệu cung cấp cái nhìn tổng thể về tình hình tài chính, hiệu quả kinh doanh và dòng tiền của doanh nghiệp.</a:t>
            </a:r>
          </a:p>
          <a:p>
            <a:pPr lvl="0">
              <a:lnSpc>
                <a:spcPct val="125000"/>
              </a:lnSpc>
            </a:pPr>
            <a:r>
              <a:rPr lang="en-US" sz="100">
                <a:solidFill>
                  <a:srgbClr val="00316C"/>
                </a:solidFill>
                <a:latin typeface="Montserrat"/>
                <a:ea typeface="Montserrat"/>
                <a:cs typeface="Montserrat"/>
                <a:sym typeface="Montserrat"/>
              </a:rPr>
              <a:t/>
            </a:r>
            <a:br>
              <a:rPr lang="en-US" sz="100">
                <a:solidFill>
                  <a:srgbClr val="00316C"/>
                </a:solidFill>
                <a:latin typeface="Montserrat"/>
                <a:ea typeface="Montserrat"/>
                <a:cs typeface="Montserrat"/>
                <a:sym typeface="Montserrat"/>
              </a:rPr>
            </a:br>
            <a:endParaRPr lang="vi-VN" sz="100">
              <a:solidFill>
                <a:srgbClr val="00316C"/>
              </a:solidFill>
              <a:latin typeface="Montserrat"/>
              <a:ea typeface="Montserrat"/>
              <a:cs typeface="Montserrat"/>
              <a:sym typeface="Montserrat"/>
            </a:endParaRPr>
          </a:p>
        </p:txBody>
      </p:sp>
      <p:pic>
        <p:nvPicPr>
          <p:cNvPr id="69" name="Google Shape;69;p15"/>
          <p:cNvPicPr preferRelativeResize="0"/>
          <p:nvPr/>
        </p:nvPicPr>
        <p:blipFill>
          <a:blip r:embed="rId4">
            <a:alphaModFix/>
          </a:blip>
          <a:stretch>
            <a:fillRect/>
          </a:stretch>
        </p:blipFill>
        <p:spPr>
          <a:xfrm>
            <a:off x="4996077" y="0"/>
            <a:ext cx="4147923" cy="3959499"/>
          </a:xfrm>
          <a:prstGeom prst="rect">
            <a:avLst/>
          </a:prstGeom>
          <a:noFill/>
          <a:ln>
            <a:noFill/>
          </a:ln>
        </p:spPr>
      </p:pic>
      <p:sp>
        <p:nvSpPr>
          <p:cNvPr id="70" name="Google Shape;70;p15"/>
          <p:cNvSpPr/>
          <p:nvPr/>
        </p:nvSpPr>
        <p:spPr>
          <a:xfrm>
            <a:off x="593200" y="330350"/>
            <a:ext cx="1856700" cy="6510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highlight>
                  <a:srgbClr val="85B106"/>
                </a:highlight>
                <a:latin typeface="Montserrat"/>
                <a:ea typeface="Montserrat"/>
                <a:cs typeface="Montserrat"/>
                <a:sym typeface="Montserrat"/>
              </a:rPr>
              <a:t>NỘI DUNG</a:t>
            </a:r>
            <a:endParaRPr sz="2400" b="1">
              <a:solidFill>
                <a:schemeClr val="lt1"/>
              </a:solidFill>
              <a:highlight>
                <a:srgbClr val="85B106"/>
              </a:highlight>
              <a:latin typeface="Montserrat"/>
              <a:ea typeface="Montserrat"/>
              <a:cs typeface="Montserrat"/>
              <a:sym typeface="Montserrat"/>
            </a:endParaRPr>
          </a:p>
        </p:txBody>
      </p:sp>
      <p:sp>
        <p:nvSpPr>
          <p:cNvPr id="71" name="Google Shape;71;p15"/>
          <p:cNvSpPr txBox="1"/>
          <p:nvPr/>
        </p:nvSpPr>
        <p:spPr>
          <a:xfrm>
            <a:off x="2449900" y="378800"/>
            <a:ext cx="513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00316C"/>
                </a:solidFill>
                <a:latin typeface="Montserrat"/>
                <a:ea typeface="Montserrat"/>
                <a:cs typeface="Montserrat"/>
                <a:sym typeface="Montserrat"/>
              </a:rPr>
              <a:t>TRÌNH BÀY</a:t>
            </a:r>
            <a:endParaRPr sz="2400" b="1">
              <a:solidFill>
                <a:srgbClr val="00316C"/>
              </a:solidFill>
              <a:latin typeface="Montserrat"/>
              <a:ea typeface="Montserrat"/>
              <a:cs typeface="Montserrat"/>
              <a:sym typeface="Montserrat"/>
            </a:endParaRPr>
          </a:p>
        </p:txBody>
      </p:sp>
      <p:pic>
        <p:nvPicPr>
          <p:cNvPr id="72" name="Google Shape;72;p15"/>
          <p:cNvPicPr preferRelativeResize="0"/>
          <p:nvPr/>
        </p:nvPicPr>
        <p:blipFill>
          <a:blip r:embed="rId5">
            <a:alphaModFix/>
          </a:blip>
          <a:stretch>
            <a:fillRect/>
          </a:stretch>
        </p:blipFill>
        <p:spPr>
          <a:xfrm>
            <a:off x="167025" y="4635725"/>
            <a:ext cx="8562852" cy="334500"/>
          </a:xfrm>
          <a:prstGeom prst="rect">
            <a:avLst/>
          </a:prstGeom>
          <a:noFill/>
          <a:ln>
            <a:noFill/>
          </a:ln>
        </p:spPr>
      </p:pic>
      <p:sp>
        <p:nvSpPr>
          <p:cNvPr id="73" name="Google Shape;73;p15"/>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01</a:t>
            </a:r>
            <a:endParaRPr sz="900" b="1">
              <a:solidFill>
                <a:srgbClr val="00316C"/>
              </a:solidFill>
              <a:latin typeface="Montserrat"/>
              <a:ea typeface="Montserrat"/>
              <a:cs typeface="Montserrat"/>
              <a:sym typeface="Montserrat"/>
            </a:endParaRPr>
          </a:p>
        </p:txBody>
      </p:sp>
      <p:sp>
        <p:nvSpPr>
          <p:cNvPr id="74" name="Google Shape;74;p15"/>
          <p:cNvSpPr/>
          <p:nvPr/>
        </p:nvSpPr>
        <p:spPr>
          <a:xfrm>
            <a:off x="579025" y="153862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1</a:t>
            </a:r>
            <a:endParaRPr sz="1600">
              <a:solidFill>
                <a:schemeClr val="lt1"/>
              </a:solidFill>
              <a:latin typeface="Montserrat SemiBold"/>
              <a:ea typeface="Montserrat SemiBold"/>
              <a:cs typeface="Montserrat SemiBold"/>
              <a:sym typeface="Montserrat SemiBold"/>
            </a:endParaRPr>
          </a:p>
        </p:txBody>
      </p:sp>
      <p:sp>
        <p:nvSpPr>
          <p:cNvPr id="75" name="Google Shape;75;p15"/>
          <p:cNvSpPr/>
          <p:nvPr/>
        </p:nvSpPr>
        <p:spPr>
          <a:xfrm>
            <a:off x="579025" y="22222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2</a:t>
            </a:r>
            <a:endParaRPr sz="1600">
              <a:solidFill>
                <a:schemeClr val="lt1"/>
              </a:solidFill>
              <a:latin typeface="Montserrat SemiBold"/>
              <a:ea typeface="Montserrat SemiBold"/>
              <a:cs typeface="Montserrat SemiBold"/>
              <a:sym typeface="Montserrat SemiBold"/>
            </a:endParaRPr>
          </a:p>
        </p:txBody>
      </p:sp>
      <p:sp>
        <p:nvSpPr>
          <p:cNvPr id="76" name="Google Shape;76;p15"/>
          <p:cNvSpPr/>
          <p:nvPr/>
        </p:nvSpPr>
        <p:spPr>
          <a:xfrm>
            <a:off x="579025" y="294247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3 </a:t>
            </a:r>
            <a:r>
              <a:rPr lang="en"/>
              <a:t>       </a:t>
            </a:r>
            <a:endParaRPr/>
          </a:p>
        </p:txBody>
      </p:sp>
      <p:sp>
        <p:nvSpPr>
          <p:cNvPr id="77" name="Google Shape;77;p15"/>
          <p:cNvSpPr/>
          <p:nvPr/>
        </p:nvSpPr>
        <p:spPr>
          <a:xfrm>
            <a:off x="579025" y="36627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4</a:t>
            </a:r>
            <a:endParaRPr sz="1600">
              <a:solidFill>
                <a:schemeClr val="lt1"/>
              </a:solidFill>
              <a:latin typeface="Montserrat SemiBold"/>
              <a:ea typeface="Montserrat SemiBold"/>
              <a:cs typeface="Montserrat SemiBold"/>
              <a:sym typeface="Montserrat SemiBold"/>
            </a:endParaRPr>
          </a:p>
        </p:txBody>
      </p:sp>
      <p:sp>
        <p:nvSpPr>
          <p:cNvPr id="78" name="Google Shape;78;p15"/>
          <p:cNvSpPr/>
          <p:nvPr/>
        </p:nvSpPr>
        <p:spPr>
          <a:xfrm>
            <a:off x="4267700" y="15386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5</a:t>
            </a:r>
            <a:endParaRPr sz="1600">
              <a:solidFill>
                <a:schemeClr val="lt1"/>
              </a:solidFill>
              <a:latin typeface="Montserrat SemiBold"/>
              <a:ea typeface="Montserrat SemiBold"/>
              <a:cs typeface="Montserrat SemiBold"/>
              <a:sym typeface="Montserrat SemiBold"/>
            </a:endParaRPr>
          </a:p>
        </p:txBody>
      </p:sp>
      <p:sp>
        <p:nvSpPr>
          <p:cNvPr id="79" name="Google Shape;79;p15"/>
          <p:cNvSpPr/>
          <p:nvPr/>
        </p:nvSpPr>
        <p:spPr>
          <a:xfrm>
            <a:off x="4267700" y="222222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6</a:t>
            </a:r>
            <a:r>
              <a:rPr lang="en"/>
              <a:t>       </a:t>
            </a:r>
            <a:endParaRPr/>
          </a:p>
        </p:txBody>
      </p:sp>
      <p:sp>
        <p:nvSpPr>
          <p:cNvPr id="80" name="Google Shape;80;p15"/>
          <p:cNvSpPr txBox="1"/>
          <p:nvPr/>
        </p:nvSpPr>
        <p:spPr>
          <a:xfrm>
            <a:off x="1066350" y="1503375"/>
            <a:ext cx="512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a:solidFill>
                  <a:srgbClr val="00316C"/>
                </a:solidFill>
                <a:latin typeface="Montserrat SemiBold"/>
                <a:ea typeface="Montserrat SemiBold"/>
                <a:cs typeface="Montserrat SemiBold"/>
                <a:sym typeface="Montserrat SemiBold"/>
              </a:rPr>
              <a:t>GIỚI THIỆU</a:t>
            </a:r>
            <a:endParaRPr sz="1800">
              <a:solidFill>
                <a:srgbClr val="00316C"/>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sz="1800">
              <a:solidFill>
                <a:srgbClr val="00316C"/>
              </a:solidFill>
              <a:latin typeface="Montserrat SemiBold"/>
              <a:ea typeface="Montserrat SemiBold"/>
              <a:cs typeface="Montserrat SemiBold"/>
              <a:sym typeface="Montserrat SemiBold"/>
            </a:endParaRPr>
          </a:p>
        </p:txBody>
      </p:sp>
      <p:sp>
        <p:nvSpPr>
          <p:cNvPr id="81" name="Google Shape;81;p15"/>
          <p:cNvSpPr txBox="1"/>
          <p:nvPr/>
        </p:nvSpPr>
        <p:spPr>
          <a:xfrm>
            <a:off x="1066350" y="2202288"/>
            <a:ext cx="2678714"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CƠ SỞ LÝ LUẬN</a:t>
            </a:r>
            <a:endParaRPr sz="1800">
              <a:solidFill>
                <a:srgbClr val="00316C"/>
              </a:solidFill>
              <a:latin typeface="Montserrat SemiBold"/>
              <a:ea typeface="Montserrat SemiBold"/>
              <a:cs typeface="Montserrat SemiBold"/>
              <a:sym typeface="Montserrat SemiBold"/>
            </a:endParaRPr>
          </a:p>
        </p:txBody>
      </p:sp>
      <p:sp>
        <p:nvSpPr>
          <p:cNvPr id="82" name="Google Shape;82;p15"/>
          <p:cNvSpPr txBox="1"/>
          <p:nvPr/>
        </p:nvSpPr>
        <p:spPr>
          <a:xfrm>
            <a:off x="1066350" y="2913325"/>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PP NGHIÊN CỨU</a:t>
            </a:r>
            <a:endParaRPr sz="1800">
              <a:solidFill>
                <a:srgbClr val="00316C"/>
              </a:solidFill>
              <a:latin typeface="Montserrat SemiBold"/>
              <a:ea typeface="Montserrat SemiBold"/>
              <a:cs typeface="Montserrat SemiBold"/>
              <a:sym typeface="Montserrat SemiBold"/>
            </a:endParaRPr>
          </a:p>
        </p:txBody>
      </p:sp>
      <p:sp>
        <p:nvSpPr>
          <p:cNvPr id="83" name="Google Shape;83;p15"/>
          <p:cNvSpPr txBox="1"/>
          <p:nvPr/>
        </p:nvSpPr>
        <p:spPr>
          <a:xfrm>
            <a:off x="1066350" y="3652225"/>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CHUYÊN GIA</a:t>
            </a:r>
            <a:endParaRPr sz="1800">
              <a:solidFill>
                <a:srgbClr val="00316C"/>
              </a:solidFill>
              <a:latin typeface="Montserrat SemiBold"/>
              <a:ea typeface="Montserrat SemiBold"/>
              <a:cs typeface="Montserrat SemiBold"/>
              <a:sym typeface="Montserrat SemiBold"/>
            </a:endParaRPr>
          </a:p>
        </p:txBody>
      </p:sp>
      <p:sp>
        <p:nvSpPr>
          <p:cNvPr id="84" name="Google Shape;84;p15"/>
          <p:cNvSpPr txBox="1"/>
          <p:nvPr/>
        </p:nvSpPr>
        <p:spPr>
          <a:xfrm>
            <a:off x="4694291" y="1371271"/>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CÁC MÔ HÌNH </a:t>
            </a:r>
            <a:br>
              <a:rPr lang="en" sz="1800">
                <a:solidFill>
                  <a:srgbClr val="00316C"/>
                </a:solidFill>
                <a:latin typeface="Montserrat SemiBold"/>
                <a:ea typeface="Montserrat SemiBold"/>
                <a:cs typeface="Montserrat SemiBold"/>
                <a:sym typeface="Montserrat SemiBold"/>
              </a:rPr>
            </a:br>
            <a:r>
              <a:rPr lang="en" sz="1800">
                <a:solidFill>
                  <a:srgbClr val="00316C"/>
                </a:solidFill>
                <a:latin typeface="Montserrat SemiBold"/>
                <a:ea typeface="Montserrat SemiBold"/>
                <a:cs typeface="Montserrat SemiBold"/>
                <a:sym typeface="Montserrat SemiBold"/>
              </a:rPr>
              <a:t>HỌC MÁY CHUYÊN SÂU</a:t>
            </a:r>
            <a:endParaRPr sz="1800">
              <a:solidFill>
                <a:srgbClr val="00316C"/>
              </a:solidFill>
              <a:latin typeface="Montserrat SemiBold"/>
              <a:ea typeface="Montserrat SemiBold"/>
              <a:cs typeface="Montserrat SemiBold"/>
              <a:sym typeface="Montserrat SemiBold"/>
            </a:endParaRPr>
          </a:p>
        </p:txBody>
      </p:sp>
      <p:sp>
        <p:nvSpPr>
          <p:cNvPr id="85" name="Google Shape;85;p15"/>
          <p:cNvSpPr txBox="1"/>
          <p:nvPr/>
        </p:nvSpPr>
        <p:spPr>
          <a:xfrm>
            <a:off x="4694291" y="2085475"/>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KHẢ NĂNG DỰ ĐOÁN CỦA</a:t>
            </a:r>
            <a:br>
              <a:rPr lang="en" sz="1800">
                <a:solidFill>
                  <a:srgbClr val="00316C"/>
                </a:solidFill>
                <a:latin typeface="Montserrat SemiBold"/>
                <a:ea typeface="Montserrat SemiBold"/>
                <a:cs typeface="Montserrat SemiBold"/>
                <a:sym typeface="Montserrat SemiBold"/>
              </a:rPr>
            </a:br>
            <a:r>
              <a:rPr lang="en" sz="1800">
                <a:solidFill>
                  <a:srgbClr val="00316C"/>
                </a:solidFill>
                <a:latin typeface="Montserrat SemiBold"/>
                <a:ea typeface="Montserrat SemiBold"/>
                <a:cs typeface="Montserrat SemiBold"/>
                <a:sym typeface="Montserrat SemiBold"/>
              </a:rPr>
              <a:t>LLM ĐẾN ĐÂU?</a:t>
            </a:r>
            <a:endParaRPr sz="1800">
              <a:solidFill>
                <a:srgbClr val="00316C"/>
              </a:solidFill>
              <a:latin typeface="Montserrat SemiBold"/>
              <a:ea typeface="Montserrat SemiBold"/>
              <a:cs typeface="Montserrat SemiBold"/>
              <a:sym typeface="Montserrat SemiBold"/>
            </a:endParaRPr>
          </a:p>
        </p:txBody>
      </p:sp>
      <p:sp>
        <p:nvSpPr>
          <p:cNvPr id="86" name="Google Shape;86;p15"/>
          <p:cNvSpPr/>
          <p:nvPr/>
        </p:nvSpPr>
        <p:spPr>
          <a:xfrm>
            <a:off x="4267700" y="29238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7</a:t>
            </a:r>
            <a:endParaRPr sz="1600">
              <a:solidFill>
                <a:schemeClr val="lt1"/>
              </a:solidFill>
              <a:latin typeface="Montserrat SemiBold"/>
              <a:ea typeface="Montserrat SemiBold"/>
              <a:cs typeface="Montserrat SemiBold"/>
              <a:sym typeface="Montserrat SemiBold"/>
            </a:endParaRPr>
          </a:p>
        </p:txBody>
      </p:sp>
      <p:sp>
        <p:nvSpPr>
          <p:cNvPr id="87" name="Google Shape;87;p15"/>
          <p:cNvSpPr txBox="1"/>
          <p:nvPr/>
        </p:nvSpPr>
        <p:spPr>
          <a:xfrm>
            <a:off x="4667040" y="2809243"/>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00316C"/>
                </a:solidFill>
                <a:latin typeface="Montserrat SemiBold"/>
                <a:ea typeface="Montserrat SemiBold"/>
                <a:cs typeface="Montserrat SemiBold"/>
                <a:sym typeface="Montserrat SemiBold"/>
              </a:rPr>
              <a:t>CÁC BÀI KIỂM TRA </a:t>
            </a:r>
            <a:br>
              <a:rPr lang="en-US" sz="1800">
                <a:solidFill>
                  <a:srgbClr val="00316C"/>
                </a:solidFill>
                <a:latin typeface="Montserrat SemiBold"/>
                <a:ea typeface="Montserrat SemiBold"/>
                <a:cs typeface="Montserrat SemiBold"/>
                <a:sym typeface="Montserrat SemiBold"/>
              </a:rPr>
            </a:br>
            <a:r>
              <a:rPr lang="en-US" sz="1800">
                <a:solidFill>
                  <a:srgbClr val="00316C"/>
                </a:solidFill>
                <a:latin typeface="Montserrat SemiBold"/>
                <a:ea typeface="Montserrat SemiBold"/>
                <a:cs typeface="Montserrat SemiBold"/>
                <a:sym typeface="Montserrat SemiBold"/>
              </a:rPr>
              <a:t>ĐỊNH GIÁ TÀI SẢN?</a:t>
            </a:r>
            <a:endParaRPr sz="1800">
              <a:solidFill>
                <a:srgbClr val="00316C"/>
              </a:solidFill>
              <a:latin typeface="Montserrat SemiBold"/>
              <a:ea typeface="Montserrat SemiBold"/>
              <a:cs typeface="Montserrat SemiBold"/>
              <a:sym typeface="Montserrat SemiBold"/>
            </a:endParaRPr>
          </a:p>
        </p:txBody>
      </p:sp>
      <p:sp>
        <p:nvSpPr>
          <p:cNvPr id="2" name="Google Shape;79;p15">
            <a:extLst>
              <a:ext uri="{FF2B5EF4-FFF2-40B4-BE49-F238E27FC236}">
                <a16:creationId xmlns:a16="http://schemas.microsoft.com/office/drawing/2014/main" id="{31C2997F-7A7C-B113-BDB4-D00FCCFD8642}"/>
              </a:ext>
            </a:extLst>
          </p:cNvPr>
          <p:cNvSpPr/>
          <p:nvPr/>
        </p:nvSpPr>
        <p:spPr>
          <a:xfrm>
            <a:off x="4275654" y="3631683"/>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8</a:t>
            </a:r>
            <a:r>
              <a:rPr lang="en"/>
              <a:t>       </a:t>
            </a:r>
            <a:endParaRPr/>
          </a:p>
        </p:txBody>
      </p:sp>
      <p:sp>
        <p:nvSpPr>
          <p:cNvPr id="3" name="Google Shape;85;p15">
            <a:extLst>
              <a:ext uri="{FF2B5EF4-FFF2-40B4-BE49-F238E27FC236}">
                <a16:creationId xmlns:a16="http://schemas.microsoft.com/office/drawing/2014/main" id="{76F8F7CE-C14E-E32E-772C-0ACC0260F32D}"/>
              </a:ext>
            </a:extLst>
          </p:cNvPr>
          <p:cNvSpPr txBox="1"/>
          <p:nvPr/>
        </p:nvSpPr>
        <p:spPr>
          <a:xfrm>
            <a:off x="4667040" y="3624362"/>
            <a:ext cx="51258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KẾT LUẬN</a:t>
            </a:r>
            <a:endParaRPr sz="1800">
              <a:solidFill>
                <a:srgbClr val="00316C"/>
              </a:solidFill>
              <a:latin typeface="Montserrat SemiBold"/>
              <a:ea typeface="Montserrat SemiBold"/>
              <a:cs typeface="Montserrat SemiBold"/>
              <a:sym typeface="Montserrat SemiBold"/>
            </a:endParaRPr>
          </a:p>
        </p:txBody>
      </p:sp>
      <p:sp>
        <p:nvSpPr>
          <p:cNvPr id="10" name="Slide Number Placeholder 9">
            <a:extLst>
              <a:ext uri="{FF2B5EF4-FFF2-40B4-BE49-F238E27FC236}">
                <a16:creationId xmlns:a16="http://schemas.microsoft.com/office/drawing/2014/main" id="{C1753238-C389-D78E-2963-0C0E8B39CDE7}"/>
              </a:ext>
            </a:extLst>
          </p:cNvPr>
          <p:cNvSpPr>
            <a:spLocks noGrp="1"/>
          </p:cNvSpPr>
          <p:nvPr>
            <p:ph type="sldNum" idx="12"/>
          </p:nvPr>
        </p:nvSpPr>
        <p:spPr/>
        <p:txBody>
          <a:bodyPr/>
          <a:lstStyle/>
          <a:p>
            <a:fld id="{6576285A-A244-40E9-8C01-341B11FF4D23}" type="slidenum">
              <a:rPr lang="en" smtClean="0"/>
              <a:pPr/>
              <a:t>3</a:t>
            </a:fld>
            <a:endParaRPr lang="en"/>
          </a:p>
        </p:txBody>
      </p:sp>
      <p:sp>
        <p:nvSpPr>
          <p:cNvPr id="11" name="Google Shape;98;p16">
            <a:extLst>
              <a:ext uri="{FF2B5EF4-FFF2-40B4-BE49-F238E27FC236}">
                <a16:creationId xmlns:a16="http://schemas.microsoft.com/office/drawing/2014/main" id="{356842B5-07BE-A10B-1F4C-FEFF7F36C102}"/>
              </a:ext>
            </a:extLst>
          </p:cNvPr>
          <p:cNvSpPr txBox="1"/>
          <p:nvPr/>
        </p:nvSpPr>
        <p:spPr>
          <a:xfrm>
            <a:off x="579025" y="1457164"/>
            <a:ext cx="2212724" cy="2000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 b="1">
                <a:solidFill>
                  <a:srgbClr val="00316C"/>
                </a:solidFill>
                <a:latin typeface="Montserrat"/>
                <a:ea typeface="Montserrat"/>
                <a:cs typeface="Montserrat"/>
                <a:sym typeface="Montserrat"/>
              </a:rPr>
              <a:t>Sơ lược về báo cáo tài chính</a:t>
            </a:r>
            <a:endParaRPr sz="100" b="1">
              <a:solidFill>
                <a:srgbClr val="00316C"/>
              </a:solidFill>
              <a:latin typeface="Montserrat"/>
              <a:ea typeface="Montserrat"/>
              <a:cs typeface="Montserrat"/>
              <a:sym typeface="Montserrat"/>
            </a:endParaRPr>
          </a:p>
        </p:txBody>
      </p:sp>
    </p:spTree>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41C01FD3-02D4-406A-8949-A68847197688}"/>
            </a:ext>
          </a:extLst>
        </p:cNvPr>
        <p:cNvGrpSpPr/>
        <p:nvPr/>
      </p:nvGrpSpPr>
      <p:grpSpPr>
        <a:xfrm>
          <a:off x="0" y="0"/>
          <a:ext cx="0" cy="0"/>
          <a:chOff x="0" y="0"/>
          <a:chExt cx="0" cy="0"/>
        </a:xfrm>
      </p:grpSpPr>
      <p:pic>
        <p:nvPicPr>
          <p:cNvPr id="2" name="Google Shape;92;p16">
            <a:extLst>
              <a:ext uri="{FF2B5EF4-FFF2-40B4-BE49-F238E27FC236}">
                <a16:creationId xmlns:a16="http://schemas.microsoft.com/office/drawing/2014/main" id="{E0AB84A6-06E1-FA0B-E395-CBD20B0B28FD}"/>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5" name="Google Shape;97;p16">
            <a:extLst>
              <a:ext uri="{FF2B5EF4-FFF2-40B4-BE49-F238E27FC236}">
                <a16:creationId xmlns:a16="http://schemas.microsoft.com/office/drawing/2014/main" id="{AD3C78D0-2B82-AAA6-93D0-FAA6E9BBEBE7}"/>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50" b="1">
                <a:solidFill>
                  <a:srgbClr val="00316C"/>
                </a:solidFill>
                <a:latin typeface="Montserrat"/>
                <a:ea typeface="Montserrat"/>
                <a:cs typeface="Montserrat"/>
                <a:sym typeface="Montserrat"/>
              </a:rPr>
              <a:t>LLM VS CHUYÊN GIA</a:t>
            </a:r>
          </a:p>
        </p:txBody>
      </p:sp>
      <p:pic>
        <p:nvPicPr>
          <p:cNvPr id="6" name="Google Shape;93;p16">
            <a:extLst>
              <a:ext uri="{FF2B5EF4-FFF2-40B4-BE49-F238E27FC236}">
                <a16:creationId xmlns:a16="http://schemas.microsoft.com/office/drawing/2014/main" id="{D087B633-6D84-A973-1720-597C210E08C5}"/>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8" name="Google Shape;94;p16">
            <a:extLst>
              <a:ext uri="{FF2B5EF4-FFF2-40B4-BE49-F238E27FC236}">
                <a16:creationId xmlns:a16="http://schemas.microsoft.com/office/drawing/2014/main" id="{2C9178F8-0B42-9A7B-A290-FA361672C34D}"/>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10" name="Google Shape;95;p16">
            <a:extLst>
              <a:ext uri="{FF2B5EF4-FFF2-40B4-BE49-F238E27FC236}">
                <a16:creationId xmlns:a16="http://schemas.microsoft.com/office/drawing/2014/main" id="{8473A7EB-B116-9B00-DB3F-F59E9C9F2F8B}"/>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4</a:t>
            </a:r>
            <a:endParaRPr sz="2450">
              <a:solidFill>
                <a:schemeClr val="lt1"/>
              </a:solidFill>
              <a:latin typeface="Montserrat SemiBold"/>
              <a:ea typeface="Montserrat SemiBold"/>
              <a:cs typeface="Montserrat SemiBold"/>
              <a:sym typeface="Montserrat SemiBold"/>
            </a:endParaRPr>
          </a:p>
        </p:txBody>
      </p:sp>
      <p:cxnSp>
        <p:nvCxnSpPr>
          <p:cNvPr id="12" name="Google Shape;96;p16">
            <a:extLst>
              <a:ext uri="{FF2B5EF4-FFF2-40B4-BE49-F238E27FC236}">
                <a16:creationId xmlns:a16="http://schemas.microsoft.com/office/drawing/2014/main" id="{EA7836E3-0021-179B-3D17-8DEE6C9A36C9}"/>
              </a:ext>
            </a:extLst>
          </p:cNvPr>
          <p:cNvCxnSpPr>
            <a:cxnSpLocks/>
          </p:cNvCxnSpPr>
          <p:nvPr/>
        </p:nvCxnSpPr>
        <p:spPr>
          <a:xfrm>
            <a:off x="887350" y="710050"/>
            <a:ext cx="3549478" cy="0"/>
          </a:xfrm>
          <a:prstGeom prst="straightConnector1">
            <a:avLst/>
          </a:prstGeom>
          <a:noFill/>
          <a:ln w="38100" cap="flat" cmpd="sng">
            <a:solidFill>
              <a:srgbClr val="00316C"/>
            </a:solidFill>
            <a:prstDash val="solid"/>
            <a:round/>
            <a:headEnd type="none" w="med" len="med"/>
            <a:tailEnd type="none" w="med" len="med"/>
          </a:ln>
        </p:spPr>
      </p:cxnSp>
      <p:sp>
        <p:nvSpPr>
          <p:cNvPr id="14" name="Google Shape;99;p16">
            <a:extLst>
              <a:ext uri="{FF2B5EF4-FFF2-40B4-BE49-F238E27FC236}">
                <a16:creationId xmlns:a16="http://schemas.microsoft.com/office/drawing/2014/main" id="{E2C75B10-B357-22C6-CD47-93320A1C6F9A}"/>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4.3</a:t>
            </a:r>
            <a:endParaRPr sz="1650" b="1">
              <a:solidFill>
                <a:srgbClr val="00316C"/>
              </a:solidFill>
              <a:latin typeface="Montserrat"/>
              <a:ea typeface="Montserrat"/>
              <a:cs typeface="Montserrat"/>
              <a:sym typeface="Montserrat"/>
            </a:endParaRPr>
          </a:p>
        </p:txBody>
      </p:sp>
      <p:sp>
        <p:nvSpPr>
          <p:cNvPr id="11" name="Google Shape;98;p16">
            <a:extLst>
              <a:ext uri="{FF2B5EF4-FFF2-40B4-BE49-F238E27FC236}">
                <a16:creationId xmlns:a16="http://schemas.microsoft.com/office/drawing/2014/main" id="{623E649E-A619-5246-02B0-6E73EF27CA11}"/>
              </a:ext>
            </a:extLst>
          </p:cNvPr>
          <p:cNvSpPr txBox="1"/>
          <p:nvPr/>
        </p:nvSpPr>
        <p:spPr>
          <a:xfrm>
            <a:off x="661700" y="904975"/>
            <a:ext cx="4812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Sự bổ trợ lẫn nhau giữa con người và </a:t>
            </a:r>
            <a:r>
              <a:rPr lang="en-US" sz="1600" b="1">
                <a:solidFill>
                  <a:srgbClr val="00316C"/>
                </a:solidFill>
                <a:latin typeface="Montserrat"/>
                <a:ea typeface="Montserrat"/>
                <a:cs typeface="Montserrat"/>
                <a:sym typeface="Montserrat"/>
              </a:rPr>
              <a:t>LLM</a:t>
            </a:r>
          </a:p>
        </p:txBody>
      </p:sp>
      <p:sp>
        <p:nvSpPr>
          <p:cNvPr id="3" name="TextBox 2">
            <a:extLst>
              <a:ext uri="{FF2B5EF4-FFF2-40B4-BE49-F238E27FC236}">
                <a16:creationId xmlns:a16="http://schemas.microsoft.com/office/drawing/2014/main" id="{ED42A01E-58B5-3E0D-E731-21170D720703}"/>
              </a:ext>
            </a:extLst>
          </p:cNvPr>
          <p:cNvSpPr txBox="1"/>
          <p:nvPr/>
        </p:nvSpPr>
        <p:spPr>
          <a:xfrm>
            <a:off x="661700" y="1494513"/>
            <a:ext cx="1810549"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800">
                <a:solidFill>
                  <a:srgbClr val="00316C"/>
                </a:solidFill>
                <a:latin typeface="Montserrat" panose="00000500000000000000" pitchFamily="2" charset="0"/>
              </a:rPr>
              <a:t>Phân tích nguyên nhân dự đoán sai của LLM</a:t>
            </a:r>
          </a:p>
        </p:txBody>
      </p:sp>
      <p:sp>
        <p:nvSpPr>
          <p:cNvPr id="4" name="TextBox 3">
            <a:extLst>
              <a:ext uri="{FF2B5EF4-FFF2-40B4-BE49-F238E27FC236}">
                <a16:creationId xmlns:a16="http://schemas.microsoft.com/office/drawing/2014/main" id="{2A409BBE-3A5F-4AF4-9152-13844EDD5474}"/>
              </a:ext>
            </a:extLst>
          </p:cNvPr>
          <p:cNvSpPr txBox="1"/>
          <p:nvPr/>
        </p:nvSpPr>
        <p:spPr>
          <a:xfrm>
            <a:off x="3282696" y="1492657"/>
            <a:ext cx="4745736"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800">
                <a:solidFill>
                  <a:srgbClr val="00316C"/>
                </a:solidFill>
                <a:latin typeface="Montserrat" panose="00000500000000000000" pitchFamily="2" charset="0"/>
              </a:rPr>
              <a:t>Xây dựng </a:t>
            </a:r>
            <a:r>
              <a:rPr lang="en-US" sz="1800"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mô hình hồi quy tuyến tính đơn giản để kiểm tra: </a:t>
            </a:r>
            <a:r>
              <a:rPr lang="en-US" sz="1800" b="1"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các đặc điểm của doanh nghiệp </a:t>
            </a:r>
            <a:r>
              <a:rPr lang="en-US" sz="1800"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có liên quan đến </a:t>
            </a:r>
            <a:r>
              <a:rPr lang="en-US" sz="1800" b="1"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độ chính xác của dự đoán</a:t>
            </a:r>
            <a:r>
              <a:rPr lang="en-US" sz="1800"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a:t>
            </a:r>
          </a:p>
        </p:txBody>
      </p:sp>
      <p:cxnSp>
        <p:nvCxnSpPr>
          <p:cNvPr id="13" name="Straight Arrow Connector 12">
            <a:extLst>
              <a:ext uri="{FF2B5EF4-FFF2-40B4-BE49-F238E27FC236}">
                <a16:creationId xmlns:a16="http://schemas.microsoft.com/office/drawing/2014/main" id="{06A6924B-F086-7FC1-EE78-9DF33A707A06}"/>
              </a:ext>
            </a:extLst>
          </p:cNvPr>
          <p:cNvCxnSpPr>
            <a:stCxn id="3" idx="3"/>
            <a:endCxn id="4" idx="1"/>
          </p:cNvCxnSpPr>
          <p:nvPr/>
        </p:nvCxnSpPr>
        <p:spPr>
          <a:xfrm flipV="1">
            <a:off x="2472249" y="2092822"/>
            <a:ext cx="810447" cy="1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9E0AF46-2441-1206-4729-917F31427C5A}"/>
              </a:ext>
            </a:extLst>
          </p:cNvPr>
          <p:cNvSpPr txBox="1"/>
          <p:nvPr/>
        </p:nvSpPr>
        <p:spPr>
          <a:xfrm>
            <a:off x="661700" y="3820558"/>
            <a:ext cx="7843826" cy="477054"/>
          </a:xfrm>
          <a:prstGeom prst="rect">
            <a:avLst/>
          </a:prstGeom>
          <a:solidFill>
            <a:srgbClr val="00316C"/>
          </a:solidFill>
        </p:spPr>
        <p:txBody>
          <a:bodyPr wrap="square">
            <a:spAutoFit/>
          </a:bodyPr>
          <a:lstStyle/>
          <a:p>
            <a:r>
              <a:rPr lang="en-US" sz="2500">
                <a:solidFill>
                  <a:schemeClr val="bg1"/>
                </a:solidFill>
                <a:latin typeface="Consolas" panose="020B0609020204030204" pitchFamily="49" charset="0"/>
                <a:ea typeface="Aptos" panose="020B0004020202020204" pitchFamily="34" charset="0"/>
              </a:rPr>
              <a:t>I(</a:t>
            </a:r>
            <a:r>
              <a:rPr lang="en-US" sz="2500">
                <a:solidFill>
                  <a:schemeClr val="bg1"/>
                </a:solidFill>
                <a:effectLst/>
                <a:latin typeface="Consolas" panose="020B0609020204030204" pitchFamily="49" charset="0"/>
                <a:ea typeface="Aptos" panose="020B0004020202020204" pitchFamily="34" charset="0"/>
              </a:rPr>
              <a:t>incorrect = 1)</a:t>
            </a:r>
            <a:r>
              <a:rPr lang="en-US" sz="2500" baseline="-25000">
                <a:solidFill>
                  <a:schemeClr val="bg1"/>
                </a:solidFill>
                <a:effectLst/>
                <a:latin typeface="Consolas" panose="020B0609020204030204" pitchFamily="49" charset="0"/>
                <a:ea typeface="Aptos" panose="020B0004020202020204" pitchFamily="34" charset="0"/>
              </a:rPr>
              <a:t>it </a:t>
            </a:r>
            <a:r>
              <a:rPr lang="en-US" sz="2500">
                <a:solidFill>
                  <a:schemeClr val="bg1"/>
                </a:solidFill>
                <a:effectLst/>
                <a:latin typeface="Consolas" panose="020B0609020204030204" pitchFamily="49" charset="0"/>
                <a:ea typeface="Aptos" panose="020B0004020202020204" pitchFamily="34" charset="0"/>
              </a:rPr>
              <a:t> = βX</a:t>
            </a:r>
            <a:r>
              <a:rPr lang="en-US" sz="2500" baseline="-25000">
                <a:solidFill>
                  <a:schemeClr val="bg1"/>
                </a:solidFill>
                <a:effectLst/>
                <a:latin typeface="Consolas" panose="020B0609020204030204" pitchFamily="49" charset="0"/>
                <a:ea typeface="Aptos" panose="020B0004020202020204" pitchFamily="34" charset="0"/>
              </a:rPr>
              <a:t>it </a:t>
            </a:r>
            <a:r>
              <a:rPr lang="en-US" sz="2500">
                <a:solidFill>
                  <a:schemeClr val="bg1"/>
                </a:solidFill>
                <a:effectLst/>
                <a:latin typeface="Consolas" panose="020B0609020204030204" pitchFamily="49" charset="0"/>
                <a:ea typeface="Aptos" panose="020B0004020202020204" pitchFamily="34" charset="0"/>
              </a:rPr>
              <a:t>+ δ</a:t>
            </a:r>
            <a:r>
              <a:rPr lang="en-US" sz="2500" baseline="-25000">
                <a:solidFill>
                  <a:schemeClr val="bg1"/>
                </a:solidFill>
                <a:effectLst/>
                <a:latin typeface="Consolas" panose="020B0609020204030204" pitchFamily="49" charset="0"/>
                <a:ea typeface="Aptos" panose="020B0004020202020204" pitchFamily="34" charset="0"/>
              </a:rPr>
              <a:t>year </a:t>
            </a:r>
            <a:r>
              <a:rPr lang="en-US" sz="2500">
                <a:solidFill>
                  <a:schemeClr val="bg1"/>
                </a:solidFill>
                <a:effectLst/>
                <a:latin typeface="Consolas" panose="020B0609020204030204" pitchFamily="49" charset="0"/>
                <a:ea typeface="Aptos" panose="020B0004020202020204" pitchFamily="34" charset="0"/>
              </a:rPr>
              <a:t> + δ</a:t>
            </a:r>
            <a:r>
              <a:rPr lang="en-US" sz="2500" baseline="-25000">
                <a:solidFill>
                  <a:schemeClr val="bg1"/>
                </a:solidFill>
                <a:effectLst/>
                <a:latin typeface="Consolas" panose="020B0609020204030204" pitchFamily="49" charset="0"/>
                <a:ea typeface="Aptos" panose="020B0004020202020204" pitchFamily="34" charset="0"/>
              </a:rPr>
              <a:t>ind </a:t>
            </a:r>
            <a:r>
              <a:rPr lang="en-US" sz="2500">
                <a:solidFill>
                  <a:schemeClr val="bg1"/>
                </a:solidFill>
                <a:effectLst/>
                <a:latin typeface="Consolas" panose="020B0609020204030204" pitchFamily="49" charset="0"/>
                <a:ea typeface="Aptos" panose="020B0004020202020204" pitchFamily="34" charset="0"/>
              </a:rPr>
              <a:t>+ ε</a:t>
            </a:r>
            <a:r>
              <a:rPr lang="en-US" sz="2500" baseline="-25000">
                <a:solidFill>
                  <a:schemeClr val="bg1"/>
                </a:solidFill>
                <a:effectLst/>
                <a:latin typeface="Consolas" panose="020B0609020204030204" pitchFamily="49" charset="0"/>
                <a:ea typeface="Aptos" panose="020B0004020202020204" pitchFamily="34" charset="0"/>
              </a:rPr>
              <a:t>it</a:t>
            </a:r>
            <a:endParaRPr lang="en-US" sz="2500">
              <a:solidFill>
                <a:schemeClr val="bg1"/>
              </a:solidFill>
              <a:latin typeface="Consolas" panose="020B0609020204030204" pitchFamily="49" charset="0"/>
            </a:endParaRPr>
          </a:p>
        </p:txBody>
      </p:sp>
      <p:sp>
        <p:nvSpPr>
          <p:cNvPr id="22" name="Arrow: Down 21">
            <a:extLst>
              <a:ext uri="{FF2B5EF4-FFF2-40B4-BE49-F238E27FC236}">
                <a16:creationId xmlns:a16="http://schemas.microsoft.com/office/drawing/2014/main" id="{E7CC85BA-50DE-0976-7BE9-A9A97F46EA24}"/>
              </a:ext>
            </a:extLst>
          </p:cNvPr>
          <p:cNvSpPr/>
          <p:nvPr/>
        </p:nvSpPr>
        <p:spPr>
          <a:xfrm>
            <a:off x="4100979" y="2951984"/>
            <a:ext cx="395180" cy="654507"/>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7" name="Slide Number Placeholder 16">
            <a:extLst>
              <a:ext uri="{FF2B5EF4-FFF2-40B4-BE49-F238E27FC236}">
                <a16:creationId xmlns:a16="http://schemas.microsoft.com/office/drawing/2014/main" id="{C81F8C51-1473-E94B-A225-3FB61E025BC6}"/>
              </a:ext>
            </a:extLst>
          </p:cNvPr>
          <p:cNvSpPr>
            <a:spLocks noGrp="1"/>
          </p:cNvSpPr>
          <p:nvPr>
            <p:ph type="sldNum" idx="12"/>
          </p:nvPr>
        </p:nvSpPr>
        <p:spPr/>
        <p:txBody>
          <a:bodyPr/>
          <a:lstStyle/>
          <a:p>
            <a:fld id="{6576285A-A244-40E9-8C01-341B11FF4D23}" type="slidenum">
              <a:rPr lang="en" smtClean="0"/>
              <a:pPr/>
              <a:t>30</a:t>
            </a:fld>
            <a:endParaRPr lang="en"/>
          </a:p>
        </p:txBody>
      </p:sp>
    </p:spTree>
    <p:extLst>
      <p:ext uri="{BB962C8B-B14F-4D97-AF65-F5344CB8AC3E}">
        <p14:creationId xmlns:p14="http://schemas.microsoft.com/office/powerpoint/2010/main" val="1458279813"/>
      </p:ext>
    </p:extLst>
  </p:cSld>
  <p:clrMapOvr>
    <a:masterClrMapping/>
  </p:clrMapOvr>
  <p:transition spd="med">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5B19BBFB-04C5-83D6-8B18-3221E0E06C13}"/>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F63D256-EE6D-0312-2E2F-02058297D1F0}"/>
              </a:ext>
            </a:extLst>
          </p:cNvPr>
          <p:cNvPicPr>
            <a:picLocks noChangeAspect="1"/>
          </p:cNvPicPr>
          <p:nvPr/>
        </p:nvPicPr>
        <p:blipFill>
          <a:blip r:embed="rId3"/>
          <a:stretch>
            <a:fillRect/>
          </a:stretch>
        </p:blipFill>
        <p:spPr>
          <a:xfrm>
            <a:off x="822960" y="1271950"/>
            <a:ext cx="7498080" cy="3427329"/>
          </a:xfrm>
          <a:prstGeom prst="rect">
            <a:avLst/>
          </a:prstGeom>
        </p:spPr>
      </p:pic>
      <p:pic>
        <p:nvPicPr>
          <p:cNvPr id="2" name="Google Shape;92;p16">
            <a:extLst>
              <a:ext uri="{FF2B5EF4-FFF2-40B4-BE49-F238E27FC236}">
                <a16:creationId xmlns:a16="http://schemas.microsoft.com/office/drawing/2014/main" id="{CDB4E526-AAEC-CAD9-FD0E-C4F64D1513EB}"/>
              </a:ext>
            </a:extLst>
          </p:cNvPr>
          <p:cNvPicPr preferRelativeResize="0"/>
          <p:nvPr/>
        </p:nvPicPr>
        <p:blipFill>
          <a:blip r:embed="rId4">
            <a:alphaModFix/>
          </a:blip>
          <a:stretch>
            <a:fillRect/>
          </a:stretch>
        </p:blipFill>
        <p:spPr>
          <a:xfrm>
            <a:off x="4996077" y="0"/>
            <a:ext cx="4147923" cy="3959499"/>
          </a:xfrm>
          <a:prstGeom prst="rect">
            <a:avLst/>
          </a:prstGeom>
          <a:noFill/>
          <a:ln>
            <a:noFill/>
          </a:ln>
        </p:spPr>
      </p:pic>
      <p:sp>
        <p:nvSpPr>
          <p:cNvPr id="5" name="Google Shape;97;p16">
            <a:extLst>
              <a:ext uri="{FF2B5EF4-FFF2-40B4-BE49-F238E27FC236}">
                <a16:creationId xmlns:a16="http://schemas.microsoft.com/office/drawing/2014/main" id="{91F749D4-33A5-F11D-CFCB-E6B653E6820C}"/>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50" b="1">
                <a:solidFill>
                  <a:srgbClr val="00316C"/>
                </a:solidFill>
                <a:latin typeface="Montserrat"/>
                <a:ea typeface="Montserrat"/>
                <a:cs typeface="Montserrat"/>
                <a:sym typeface="Montserrat"/>
              </a:rPr>
              <a:t>LLM VS CHUYÊN GIA</a:t>
            </a:r>
          </a:p>
        </p:txBody>
      </p:sp>
      <p:pic>
        <p:nvPicPr>
          <p:cNvPr id="6" name="Google Shape;93;p16">
            <a:extLst>
              <a:ext uri="{FF2B5EF4-FFF2-40B4-BE49-F238E27FC236}">
                <a16:creationId xmlns:a16="http://schemas.microsoft.com/office/drawing/2014/main" id="{10BA4332-E865-2A45-F6F3-9003C0E056C2}"/>
              </a:ext>
            </a:extLst>
          </p:cNvPr>
          <p:cNvPicPr preferRelativeResize="0"/>
          <p:nvPr/>
        </p:nvPicPr>
        <p:blipFill>
          <a:blip r:embed="rId5">
            <a:alphaModFix/>
          </a:blip>
          <a:stretch>
            <a:fillRect/>
          </a:stretch>
        </p:blipFill>
        <p:spPr>
          <a:xfrm>
            <a:off x="167025" y="4635725"/>
            <a:ext cx="8562852" cy="334500"/>
          </a:xfrm>
          <a:prstGeom prst="rect">
            <a:avLst/>
          </a:prstGeom>
          <a:noFill/>
          <a:ln>
            <a:noFill/>
          </a:ln>
        </p:spPr>
      </p:pic>
      <p:sp>
        <p:nvSpPr>
          <p:cNvPr id="8" name="Google Shape;94;p16">
            <a:extLst>
              <a:ext uri="{FF2B5EF4-FFF2-40B4-BE49-F238E27FC236}">
                <a16:creationId xmlns:a16="http://schemas.microsoft.com/office/drawing/2014/main" id="{3B72C6B0-8321-A8A6-EC43-4EB01BF958D0}"/>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10" name="Google Shape;95;p16">
            <a:extLst>
              <a:ext uri="{FF2B5EF4-FFF2-40B4-BE49-F238E27FC236}">
                <a16:creationId xmlns:a16="http://schemas.microsoft.com/office/drawing/2014/main" id="{DF192FED-C85E-D3E9-7B01-3C21274DBF71}"/>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4</a:t>
            </a:r>
            <a:endParaRPr sz="2450">
              <a:solidFill>
                <a:schemeClr val="lt1"/>
              </a:solidFill>
              <a:latin typeface="Montserrat SemiBold"/>
              <a:ea typeface="Montserrat SemiBold"/>
              <a:cs typeface="Montserrat SemiBold"/>
              <a:sym typeface="Montserrat SemiBold"/>
            </a:endParaRPr>
          </a:p>
        </p:txBody>
      </p:sp>
      <p:cxnSp>
        <p:nvCxnSpPr>
          <p:cNvPr id="12" name="Google Shape;96;p16">
            <a:extLst>
              <a:ext uri="{FF2B5EF4-FFF2-40B4-BE49-F238E27FC236}">
                <a16:creationId xmlns:a16="http://schemas.microsoft.com/office/drawing/2014/main" id="{545E372E-9C4A-921C-A904-CE44EFA3E137}"/>
              </a:ext>
            </a:extLst>
          </p:cNvPr>
          <p:cNvCxnSpPr>
            <a:cxnSpLocks/>
          </p:cNvCxnSpPr>
          <p:nvPr/>
        </p:nvCxnSpPr>
        <p:spPr>
          <a:xfrm>
            <a:off x="887350" y="710050"/>
            <a:ext cx="3549478" cy="0"/>
          </a:xfrm>
          <a:prstGeom prst="straightConnector1">
            <a:avLst/>
          </a:prstGeom>
          <a:noFill/>
          <a:ln w="38100" cap="flat" cmpd="sng">
            <a:solidFill>
              <a:srgbClr val="00316C"/>
            </a:solidFill>
            <a:prstDash val="solid"/>
            <a:round/>
            <a:headEnd type="none" w="med" len="med"/>
            <a:tailEnd type="none" w="med" len="med"/>
          </a:ln>
        </p:spPr>
      </p:cxnSp>
      <p:sp>
        <p:nvSpPr>
          <p:cNvPr id="14" name="Google Shape;99;p16">
            <a:extLst>
              <a:ext uri="{FF2B5EF4-FFF2-40B4-BE49-F238E27FC236}">
                <a16:creationId xmlns:a16="http://schemas.microsoft.com/office/drawing/2014/main" id="{AAAC1682-ADC9-6BA5-963E-D4AB985692A3}"/>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4.3</a:t>
            </a:r>
            <a:endParaRPr sz="1650" b="1">
              <a:solidFill>
                <a:srgbClr val="00316C"/>
              </a:solidFill>
              <a:latin typeface="Montserrat"/>
              <a:ea typeface="Montserrat"/>
              <a:cs typeface="Montserrat"/>
              <a:sym typeface="Montserrat"/>
            </a:endParaRPr>
          </a:p>
        </p:txBody>
      </p:sp>
      <p:sp>
        <p:nvSpPr>
          <p:cNvPr id="11" name="Google Shape;98;p16">
            <a:extLst>
              <a:ext uri="{FF2B5EF4-FFF2-40B4-BE49-F238E27FC236}">
                <a16:creationId xmlns:a16="http://schemas.microsoft.com/office/drawing/2014/main" id="{E76494FB-552D-3317-92E2-0260396268F7}"/>
              </a:ext>
            </a:extLst>
          </p:cNvPr>
          <p:cNvSpPr txBox="1"/>
          <p:nvPr/>
        </p:nvSpPr>
        <p:spPr>
          <a:xfrm>
            <a:off x="661700" y="904975"/>
            <a:ext cx="4812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Sự bổ trợ lẫn nhau giữa con người và </a:t>
            </a:r>
            <a:r>
              <a:rPr lang="en-US" sz="1600" b="1">
                <a:solidFill>
                  <a:srgbClr val="00316C"/>
                </a:solidFill>
                <a:latin typeface="Montserrat"/>
                <a:ea typeface="Montserrat"/>
                <a:cs typeface="Montserrat"/>
                <a:sym typeface="Montserrat"/>
              </a:rPr>
              <a:t>LLM</a:t>
            </a:r>
          </a:p>
        </p:txBody>
      </p:sp>
      <p:sp>
        <p:nvSpPr>
          <p:cNvPr id="15" name="Slide Number Placeholder 14">
            <a:extLst>
              <a:ext uri="{FF2B5EF4-FFF2-40B4-BE49-F238E27FC236}">
                <a16:creationId xmlns:a16="http://schemas.microsoft.com/office/drawing/2014/main" id="{27FAD224-3149-2452-F039-FBE93948A06A}"/>
              </a:ext>
            </a:extLst>
          </p:cNvPr>
          <p:cNvSpPr>
            <a:spLocks noGrp="1"/>
          </p:cNvSpPr>
          <p:nvPr>
            <p:ph type="sldNum" idx="12"/>
          </p:nvPr>
        </p:nvSpPr>
        <p:spPr/>
        <p:txBody>
          <a:bodyPr/>
          <a:lstStyle/>
          <a:p>
            <a:fld id="{6576285A-A244-40E9-8C01-341B11FF4D23}" type="slidenum">
              <a:rPr lang="en" smtClean="0"/>
              <a:pPr/>
              <a:t>31</a:t>
            </a:fld>
            <a:endParaRPr lang="en"/>
          </a:p>
        </p:txBody>
      </p:sp>
    </p:spTree>
    <p:extLst>
      <p:ext uri="{BB962C8B-B14F-4D97-AF65-F5344CB8AC3E}">
        <p14:creationId xmlns:p14="http://schemas.microsoft.com/office/powerpoint/2010/main" val="804159182"/>
      </p:ext>
    </p:extLst>
  </p:cSld>
  <p:clrMapOvr>
    <a:masterClrMapping/>
  </p:clrMapOvr>
  <p:transition spd="med">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AC78CE68-73ED-4C65-DE8D-4F2C3EA66B4D}"/>
            </a:ext>
          </a:extLst>
        </p:cNvPr>
        <p:cNvGrpSpPr/>
        <p:nvPr/>
      </p:nvGrpSpPr>
      <p:grpSpPr>
        <a:xfrm>
          <a:off x="0" y="0"/>
          <a:ext cx="0" cy="0"/>
          <a:chOff x="0" y="0"/>
          <a:chExt cx="0" cy="0"/>
        </a:xfrm>
      </p:grpSpPr>
      <p:pic>
        <p:nvPicPr>
          <p:cNvPr id="2" name="Google Shape;92;p16">
            <a:extLst>
              <a:ext uri="{FF2B5EF4-FFF2-40B4-BE49-F238E27FC236}">
                <a16:creationId xmlns:a16="http://schemas.microsoft.com/office/drawing/2014/main" id="{A0C4A327-0FD5-0990-33BB-608B937D9D1F}"/>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5" name="Google Shape;97;p16">
            <a:extLst>
              <a:ext uri="{FF2B5EF4-FFF2-40B4-BE49-F238E27FC236}">
                <a16:creationId xmlns:a16="http://schemas.microsoft.com/office/drawing/2014/main" id="{4D48BD4A-CDE8-6F90-31B5-19D0EC4E0EBB}"/>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50" b="1">
                <a:solidFill>
                  <a:srgbClr val="00316C"/>
                </a:solidFill>
                <a:latin typeface="Montserrat"/>
                <a:ea typeface="Montserrat"/>
                <a:cs typeface="Montserrat"/>
                <a:sym typeface="Montserrat"/>
              </a:rPr>
              <a:t>LLM VS CHUYÊN GIA</a:t>
            </a:r>
          </a:p>
        </p:txBody>
      </p:sp>
      <p:pic>
        <p:nvPicPr>
          <p:cNvPr id="6" name="Google Shape;93;p16">
            <a:extLst>
              <a:ext uri="{FF2B5EF4-FFF2-40B4-BE49-F238E27FC236}">
                <a16:creationId xmlns:a16="http://schemas.microsoft.com/office/drawing/2014/main" id="{EE074FF0-93C6-6564-AD90-511B716183B7}"/>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8" name="Google Shape;94;p16">
            <a:extLst>
              <a:ext uri="{FF2B5EF4-FFF2-40B4-BE49-F238E27FC236}">
                <a16:creationId xmlns:a16="http://schemas.microsoft.com/office/drawing/2014/main" id="{ED39397C-7EED-7C07-7219-AEE5F9BDF7AD}"/>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10" name="Google Shape;95;p16">
            <a:extLst>
              <a:ext uri="{FF2B5EF4-FFF2-40B4-BE49-F238E27FC236}">
                <a16:creationId xmlns:a16="http://schemas.microsoft.com/office/drawing/2014/main" id="{777CEA48-7A40-5055-1049-07A871901E4F}"/>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4</a:t>
            </a:r>
            <a:endParaRPr sz="2450">
              <a:solidFill>
                <a:schemeClr val="lt1"/>
              </a:solidFill>
              <a:latin typeface="Montserrat SemiBold"/>
              <a:ea typeface="Montserrat SemiBold"/>
              <a:cs typeface="Montserrat SemiBold"/>
              <a:sym typeface="Montserrat SemiBold"/>
            </a:endParaRPr>
          </a:p>
        </p:txBody>
      </p:sp>
      <p:cxnSp>
        <p:nvCxnSpPr>
          <p:cNvPr id="12" name="Google Shape;96;p16">
            <a:extLst>
              <a:ext uri="{FF2B5EF4-FFF2-40B4-BE49-F238E27FC236}">
                <a16:creationId xmlns:a16="http://schemas.microsoft.com/office/drawing/2014/main" id="{3488982C-B17A-28CC-A6C2-50C24D43528F}"/>
              </a:ext>
            </a:extLst>
          </p:cNvPr>
          <p:cNvCxnSpPr>
            <a:cxnSpLocks/>
          </p:cNvCxnSpPr>
          <p:nvPr/>
        </p:nvCxnSpPr>
        <p:spPr>
          <a:xfrm>
            <a:off x="887350" y="710050"/>
            <a:ext cx="3549478" cy="0"/>
          </a:xfrm>
          <a:prstGeom prst="straightConnector1">
            <a:avLst/>
          </a:prstGeom>
          <a:noFill/>
          <a:ln w="38100" cap="flat" cmpd="sng">
            <a:solidFill>
              <a:srgbClr val="00316C"/>
            </a:solidFill>
            <a:prstDash val="solid"/>
            <a:round/>
            <a:headEnd type="none" w="med" len="med"/>
            <a:tailEnd type="none" w="med" len="med"/>
          </a:ln>
        </p:spPr>
      </p:cxnSp>
      <p:sp>
        <p:nvSpPr>
          <p:cNvPr id="14" name="Google Shape;99;p16">
            <a:extLst>
              <a:ext uri="{FF2B5EF4-FFF2-40B4-BE49-F238E27FC236}">
                <a16:creationId xmlns:a16="http://schemas.microsoft.com/office/drawing/2014/main" id="{B2FA09B9-9F6E-BD53-7918-C82D93A0123A}"/>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4.3</a:t>
            </a:r>
            <a:endParaRPr sz="1650" b="1">
              <a:solidFill>
                <a:srgbClr val="00316C"/>
              </a:solidFill>
              <a:latin typeface="Montserrat"/>
              <a:ea typeface="Montserrat"/>
              <a:cs typeface="Montserrat"/>
              <a:sym typeface="Montserrat"/>
            </a:endParaRPr>
          </a:p>
        </p:txBody>
      </p:sp>
      <p:sp>
        <p:nvSpPr>
          <p:cNvPr id="11" name="Google Shape;98;p16">
            <a:extLst>
              <a:ext uri="{FF2B5EF4-FFF2-40B4-BE49-F238E27FC236}">
                <a16:creationId xmlns:a16="http://schemas.microsoft.com/office/drawing/2014/main" id="{B6066F9A-23CD-C48E-8795-ABBFB53A3ADC}"/>
              </a:ext>
            </a:extLst>
          </p:cNvPr>
          <p:cNvSpPr txBox="1"/>
          <p:nvPr/>
        </p:nvSpPr>
        <p:spPr>
          <a:xfrm>
            <a:off x="661700" y="904975"/>
            <a:ext cx="4812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Sự bổ trợ lẫn nhau giữa con người và </a:t>
            </a:r>
            <a:r>
              <a:rPr lang="en-US" sz="1600" b="1">
                <a:solidFill>
                  <a:srgbClr val="00316C"/>
                </a:solidFill>
                <a:latin typeface="Montserrat"/>
                <a:ea typeface="Montserrat"/>
                <a:cs typeface="Montserrat"/>
                <a:sym typeface="Montserrat"/>
              </a:rPr>
              <a:t>LLM</a:t>
            </a:r>
          </a:p>
        </p:txBody>
      </p:sp>
      <p:sp>
        <p:nvSpPr>
          <p:cNvPr id="4" name="TextBox 3">
            <a:extLst>
              <a:ext uri="{FF2B5EF4-FFF2-40B4-BE49-F238E27FC236}">
                <a16:creationId xmlns:a16="http://schemas.microsoft.com/office/drawing/2014/main" id="{D3C2082A-65CB-1836-6FCB-05D5510B847D}"/>
              </a:ext>
            </a:extLst>
          </p:cNvPr>
          <p:cNvSpPr txBox="1"/>
          <p:nvPr/>
        </p:nvSpPr>
        <p:spPr>
          <a:xfrm>
            <a:off x="330944" y="1496597"/>
            <a:ext cx="3702242" cy="2898742"/>
          </a:xfrm>
          <a:prstGeom prst="rect">
            <a:avLst/>
          </a:prstGeom>
          <a:noFill/>
        </p:spPr>
        <p:txBody>
          <a:bodyPr wrap="square">
            <a:spAutoFit/>
          </a:bodyPr>
          <a:lstStyle/>
          <a:p>
            <a:pPr marR="0" lvl="0">
              <a:lnSpc>
                <a:spcPct val="115000"/>
              </a:lnSpc>
              <a:spcAft>
                <a:spcPts val="800"/>
              </a:spcAft>
            </a:pPr>
            <a:r>
              <a:rPr lang="en-US" sz="2000" kern="100">
                <a:solidFill>
                  <a:srgbClr val="00316C"/>
                </a:solidFill>
                <a:latin typeface="Montserrat" panose="00000500000000000000" pitchFamily="2" charset="0"/>
                <a:ea typeface="Aptos" panose="020B0004020202020204" pitchFamily="34" charset="0"/>
                <a:cs typeface="Times New Roman" panose="02020603050405020304" pitchFamily="18" charset="0"/>
              </a:rPr>
              <a:t>D</a:t>
            </a:r>
            <a:r>
              <a:rPr lang="en-US" sz="2000"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ự đoán của GPT có xu hướng sai nhiều hơn khi công ty có quy mô nhỏ, tỷ lệ đòn bẩy cao, báo lỗ và thu nhập biến động.  </a:t>
            </a:r>
            <a:br>
              <a:rPr lang="en-US" sz="2000"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br>
            <a:r>
              <a:rPr lang="en-US" sz="2000" i="1"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=&gt; Những đặc điểm này thường liên quan đến chất lượng thu nhập.</a:t>
            </a:r>
          </a:p>
        </p:txBody>
      </p:sp>
      <p:sp>
        <p:nvSpPr>
          <p:cNvPr id="7" name="TextBox 6">
            <a:extLst>
              <a:ext uri="{FF2B5EF4-FFF2-40B4-BE49-F238E27FC236}">
                <a16:creationId xmlns:a16="http://schemas.microsoft.com/office/drawing/2014/main" id="{26445AB6-4406-EB84-A07D-24095A5AE5A2}"/>
              </a:ext>
            </a:extLst>
          </p:cNvPr>
          <p:cNvSpPr txBox="1"/>
          <p:nvPr/>
        </p:nvSpPr>
        <p:spPr>
          <a:xfrm>
            <a:off x="4147924" y="1424376"/>
            <a:ext cx="4665132" cy="3103927"/>
          </a:xfrm>
          <a:prstGeom prst="rect">
            <a:avLst/>
          </a:prstGeom>
          <a:noFill/>
        </p:spPr>
        <p:txBody>
          <a:bodyPr wrap="square">
            <a:spAutoFit/>
          </a:bodyPr>
          <a:lstStyle/>
          <a:p>
            <a:pPr marR="0" lvl="0">
              <a:lnSpc>
                <a:spcPct val="115000"/>
              </a:lnSpc>
              <a:spcAft>
                <a:spcPts val="800"/>
              </a:spcAft>
            </a:pPr>
            <a:r>
              <a:rPr lang="en-US" sz="2000" kern="100">
                <a:solidFill>
                  <a:srgbClr val="00316C"/>
                </a:solidFill>
                <a:latin typeface="Montserrat" panose="00000500000000000000" pitchFamily="2" charset="0"/>
                <a:ea typeface="Aptos" panose="020B0004020202020204" pitchFamily="34" charset="0"/>
                <a:cs typeface="Times New Roman" panose="02020603050405020304" pitchFamily="18" charset="0"/>
              </a:rPr>
              <a:t>C</a:t>
            </a:r>
            <a:r>
              <a:rPr lang="en-US" sz="2000"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ác nhà phân tích tài chính có mức độ sai sót </a:t>
            </a:r>
            <a:r>
              <a:rPr lang="en-US" sz="2000" b="1"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thấp hơn đáng kể </a:t>
            </a:r>
            <a:r>
              <a:rPr lang="en-US" sz="2000"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so với GPT. Do:</a:t>
            </a:r>
          </a:p>
          <a:p>
            <a:pPr marL="342900" marR="0" lvl="0" indent="-342900">
              <a:lnSpc>
                <a:spcPct val="115000"/>
              </a:lnSpc>
              <a:spcAft>
                <a:spcPts val="800"/>
              </a:spcAft>
              <a:buFontTx/>
              <a:buChar char="-"/>
            </a:pPr>
            <a:r>
              <a:rPr lang="en-US" sz="2000" kern="100">
                <a:solidFill>
                  <a:srgbClr val="00316C"/>
                </a:solidFill>
                <a:latin typeface="Montserrat" panose="00000500000000000000" pitchFamily="2" charset="0"/>
                <a:ea typeface="Aptos" panose="020B0004020202020204" pitchFamily="34" charset="0"/>
                <a:cs typeface="Times New Roman" panose="02020603050405020304" pitchFamily="18" charset="0"/>
              </a:rPr>
              <a:t>C</a:t>
            </a:r>
            <a:r>
              <a:rPr lang="en-US" sz="2000"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ó thể tiếp cận thông tin bổ sung và bối cảnh rộng hơn. </a:t>
            </a:r>
          </a:p>
          <a:p>
            <a:pPr marL="342900" marR="0" lvl="0" indent="-342900">
              <a:lnSpc>
                <a:spcPct val="115000"/>
              </a:lnSpc>
              <a:spcAft>
                <a:spcPts val="800"/>
              </a:spcAft>
              <a:buFontTx/>
              <a:buChar char="-"/>
            </a:pPr>
            <a:r>
              <a:rPr lang="en-US" sz="2000" kern="100">
                <a:solidFill>
                  <a:srgbClr val="00316C"/>
                </a:solidFill>
                <a:effectLst/>
                <a:latin typeface="Montserrat" panose="00000500000000000000" pitchFamily="2" charset="0"/>
                <a:ea typeface="Aptos" panose="020B0004020202020204" pitchFamily="34" charset="0"/>
                <a:cs typeface="Times New Roman" panose="02020603050405020304" pitchFamily="18" charset="0"/>
              </a:rPr>
              <a:t>Ít mắc lỗi hơn GPT trong trường hợp công ty báo lỗ và có thu nhập biến động.</a:t>
            </a:r>
          </a:p>
        </p:txBody>
      </p:sp>
      <p:cxnSp>
        <p:nvCxnSpPr>
          <p:cNvPr id="9" name="Straight Connector 8">
            <a:extLst>
              <a:ext uri="{FF2B5EF4-FFF2-40B4-BE49-F238E27FC236}">
                <a16:creationId xmlns:a16="http://schemas.microsoft.com/office/drawing/2014/main" id="{A84A43E0-7498-8831-2C7A-31F44444AC18}"/>
              </a:ext>
            </a:extLst>
          </p:cNvPr>
          <p:cNvCxnSpPr/>
          <p:nvPr/>
        </p:nvCxnSpPr>
        <p:spPr>
          <a:xfrm>
            <a:off x="4033186" y="1687398"/>
            <a:ext cx="0" cy="2707941"/>
          </a:xfrm>
          <a:prstGeom prst="line">
            <a:avLst/>
          </a:prstGeom>
        </p:spPr>
        <p:style>
          <a:lnRef idx="3">
            <a:schemeClr val="accent1"/>
          </a:lnRef>
          <a:fillRef idx="0">
            <a:schemeClr val="accent1"/>
          </a:fillRef>
          <a:effectRef idx="2">
            <a:schemeClr val="accent1"/>
          </a:effectRef>
          <a:fontRef idx="minor">
            <a:schemeClr val="tx1"/>
          </a:fontRef>
        </p:style>
      </p:cxnSp>
      <p:sp>
        <p:nvSpPr>
          <p:cNvPr id="17" name="Slide Number Placeholder 16">
            <a:extLst>
              <a:ext uri="{FF2B5EF4-FFF2-40B4-BE49-F238E27FC236}">
                <a16:creationId xmlns:a16="http://schemas.microsoft.com/office/drawing/2014/main" id="{29EDC534-BFEA-A7C9-28D9-D9254EF40478}"/>
              </a:ext>
            </a:extLst>
          </p:cNvPr>
          <p:cNvSpPr>
            <a:spLocks noGrp="1"/>
          </p:cNvSpPr>
          <p:nvPr>
            <p:ph type="sldNum" idx="12"/>
          </p:nvPr>
        </p:nvSpPr>
        <p:spPr/>
        <p:txBody>
          <a:bodyPr/>
          <a:lstStyle/>
          <a:p>
            <a:fld id="{6576285A-A244-40E9-8C01-341B11FF4D23}" type="slidenum">
              <a:rPr lang="en" smtClean="0"/>
              <a:pPr/>
              <a:t>32</a:t>
            </a:fld>
            <a:endParaRPr lang="en"/>
          </a:p>
        </p:txBody>
      </p:sp>
    </p:spTree>
    <p:extLst>
      <p:ext uri="{BB962C8B-B14F-4D97-AF65-F5344CB8AC3E}">
        <p14:creationId xmlns:p14="http://schemas.microsoft.com/office/powerpoint/2010/main" val="2920536814"/>
      </p:ext>
    </p:extLst>
  </p:cSld>
  <p:clrMapOvr>
    <a:masterClrMapping/>
  </p:clrMapOvr>
  <p:transition spd="med">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8A0798AE-D30E-86E3-5E81-B3250E3B32E9}"/>
            </a:ext>
          </a:extLst>
        </p:cNvPr>
        <p:cNvGrpSpPr/>
        <p:nvPr/>
      </p:nvGrpSpPr>
      <p:grpSpPr>
        <a:xfrm>
          <a:off x="0" y="0"/>
          <a:ext cx="0" cy="0"/>
          <a:chOff x="0" y="0"/>
          <a:chExt cx="0" cy="0"/>
        </a:xfrm>
      </p:grpSpPr>
      <p:pic>
        <p:nvPicPr>
          <p:cNvPr id="2" name="Google Shape;92;p16">
            <a:extLst>
              <a:ext uri="{FF2B5EF4-FFF2-40B4-BE49-F238E27FC236}">
                <a16:creationId xmlns:a16="http://schemas.microsoft.com/office/drawing/2014/main" id="{1CC456E1-13E8-4120-75DF-9BAF0FD1BF25}"/>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5" name="Google Shape;97;p16">
            <a:extLst>
              <a:ext uri="{FF2B5EF4-FFF2-40B4-BE49-F238E27FC236}">
                <a16:creationId xmlns:a16="http://schemas.microsoft.com/office/drawing/2014/main" id="{E3366F71-7D5F-4DF2-25BE-9A72ABE3C4D7}"/>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50" b="1">
                <a:solidFill>
                  <a:srgbClr val="00316C"/>
                </a:solidFill>
                <a:latin typeface="Montserrat"/>
                <a:ea typeface="Montserrat"/>
                <a:cs typeface="Montserrat"/>
                <a:sym typeface="Montserrat"/>
              </a:rPr>
              <a:t>LLM VS CHUYÊN GIA</a:t>
            </a:r>
          </a:p>
        </p:txBody>
      </p:sp>
      <p:pic>
        <p:nvPicPr>
          <p:cNvPr id="6" name="Google Shape;93;p16">
            <a:extLst>
              <a:ext uri="{FF2B5EF4-FFF2-40B4-BE49-F238E27FC236}">
                <a16:creationId xmlns:a16="http://schemas.microsoft.com/office/drawing/2014/main" id="{88E2934B-F5E0-ED4D-4E1E-100FC8F2A795}"/>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8" name="Google Shape;94;p16">
            <a:extLst>
              <a:ext uri="{FF2B5EF4-FFF2-40B4-BE49-F238E27FC236}">
                <a16:creationId xmlns:a16="http://schemas.microsoft.com/office/drawing/2014/main" id="{E7E50DCB-55BB-03C8-33AC-B73DC05E08E3}"/>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10" name="Google Shape;95;p16">
            <a:extLst>
              <a:ext uri="{FF2B5EF4-FFF2-40B4-BE49-F238E27FC236}">
                <a16:creationId xmlns:a16="http://schemas.microsoft.com/office/drawing/2014/main" id="{D3047ED9-BB19-D13A-A902-6DA9761F1BB8}"/>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4</a:t>
            </a:r>
            <a:endParaRPr sz="2450">
              <a:solidFill>
                <a:schemeClr val="lt1"/>
              </a:solidFill>
              <a:latin typeface="Montserrat SemiBold"/>
              <a:ea typeface="Montserrat SemiBold"/>
              <a:cs typeface="Montserrat SemiBold"/>
              <a:sym typeface="Montserrat SemiBold"/>
            </a:endParaRPr>
          </a:p>
        </p:txBody>
      </p:sp>
      <p:cxnSp>
        <p:nvCxnSpPr>
          <p:cNvPr id="12" name="Google Shape;96;p16">
            <a:extLst>
              <a:ext uri="{FF2B5EF4-FFF2-40B4-BE49-F238E27FC236}">
                <a16:creationId xmlns:a16="http://schemas.microsoft.com/office/drawing/2014/main" id="{FB00D9B0-BB09-B9CA-3FD6-23A028C39F05}"/>
              </a:ext>
            </a:extLst>
          </p:cNvPr>
          <p:cNvCxnSpPr>
            <a:cxnSpLocks/>
          </p:cNvCxnSpPr>
          <p:nvPr/>
        </p:nvCxnSpPr>
        <p:spPr>
          <a:xfrm>
            <a:off x="887350" y="710050"/>
            <a:ext cx="3549478" cy="0"/>
          </a:xfrm>
          <a:prstGeom prst="straightConnector1">
            <a:avLst/>
          </a:prstGeom>
          <a:noFill/>
          <a:ln w="38100" cap="flat" cmpd="sng">
            <a:solidFill>
              <a:srgbClr val="00316C"/>
            </a:solidFill>
            <a:prstDash val="solid"/>
            <a:round/>
            <a:headEnd type="none" w="med" len="med"/>
            <a:tailEnd type="none" w="med" len="med"/>
          </a:ln>
        </p:spPr>
      </p:cxnSp>
      <p:sp>
        <p:nvSpPr>
          <p:cNvPr id="14" name="Google Shape;99;p16">
            <a:extLst>
              <a:ext uri="{FF2B5EF4-FFF2-40B4-BE49-F238E27FC236}">
                <a16:creationId xmlns:a16="http://schemas.microsoft.com/office/drawing/2014/main" id="{676281C3-8AA8-E680-3400-F9359336067B}"/>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4.4</a:t>
            </a:r>
            <a:endParaRPr sz="1650" b="1">
              <a:solidFill>
                <a:srgbClr val="00316C"/>
              </a:solidFill>
              <a:latin typeface="Montserrat"/>
              <a:ea typeface="Montserrat"/>
              <a:cs typeface="Montserrat"/>
              <a:sym typeface="Montserrat"/>
            </a:endParaRPr>
          </a:p>
        </p:txBody>
      </p:sp>
      <p:sp>
        <p:nvSpPr>
          <p:cNvPr id="11" name="Google Shape;98;p16">
            <a:extLst>
              <a:ext uri="{FF2B5EF4-FFF2-40B4-BE49-F238E27FC236}">
                <a16:creationId xmlns:a16="http://schemas.microsoft.com/office/drawing/2014/main" id="{49AEE9E3-8D82-AFAC-A211-F58EC01FF437}"/>
              </a:ext>
            </a:extLst>
          </p:cNvPr>
          <p:cNvSpPr txBox="1"/>
          <p:nvPr/>
        </p:nvSpPr>
        <p:spPr>
          <a:xfrm>
            <a:off x="661700" y="904975"/>
            <a:ext cx="4812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Sự tăng cường cung cấp thông tin</a:t>
            </a:r>
            <a:endParaRPr lang="en-US" sz="1600" b="1">
              <a:solidFill>
                <a:srgbClr val="00316C"/>
              </a:solidFill>
              <a:latin typeface="Montserrat"/>
              <a:ea typeface="Montserrat"/>
              <a:cs typeface="Montserrat"/>
              <a:sym typeface="Montserrat"/>
            </a:endParaRPr>
          </a:p>
        </p:txBody>
      </p:sp>
      <p:sp>
        <p:nvSpPr>
          <p:cNvPr id="9" name="TextBox 8">
            <a:extLst>
              <a:ext uri="{FF2B5EF4-FFF2-40B4-BE49-F238E27FC236}">
                <a16:creationId xmlns:a16="http://schemas.microsoft.com/office/drawing/2014/main" id="{653A04A5-1BEF-DE3D-5D21-8A891ED928B1}"/>
              </a:ext>
            </a:extLst>
          </p:cNvPr>
          <p:cNvSpPr txBox="1"/>
          <p:nvPr/>
        </p:nvSpPr>
        <p:spPr>
          <a:xfrm>
            <a:off x="2239434" y="1492657"/>
            <a:ext cx="4665132" cy="132343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000">
                <a:solidFill>
                  <a:srgbClr val="00316C"/>
                </a:solidFill>
                <a:latin typeface="Montserrat" panose="00000500000000000000" pitchFamily="2" charset="0"/>
              </a:rPr>
              <a:t>Kiểm tra xem dự báo của các nhà phân tích, dù độ chính xác thấp, liệu có thể thêm hiểu biết vào dự đoán của GPT hay không?</a:t>
            </a:r>
          </a:p>
        </p:txBody>
      </p:sp>
      <p:sp>
        <p:nvSpPr>
          <p:cNvPr id="15" name="TextBox 14">
            <a:extLst>
              <a:ext uri="{FF2B5EF4-FFF2-40B4-BE49-F238E27FC236}">
                <a16:creationId xmlns:a16="http://schemas.microsoft.com/office/drawing/2014/main" id="{E83BB934-59C6-0FFB-A933-D146DF00AF72}"/>
              </a:ext>
            </a:extLst>
          </p:cNvPr>
          <p:cNvSpPr txBox="1"/>
          <p:nvPr/>
        </p:nvSpPr>
        <p:spPr>
          <a:xfrm>
            <a:off x="239687" y="3875627"/>
            <a:ext cx="8664625" cy="369332"/>
          </a:xfrm>
          <a:prstGeom prst="rect">
            <a:avLst/>
          </a:prstGeom>
          <a:solidFill>
            <a:srgbClr val="00316C"/>
          </a:solidFill>
        </p:spPr>
        <p:txBody>
          <a:bodyPr wrap="square">
            <a:spAutoFit/>
          </a:bodyPr>
          <a:lstStyle/>
          <a:p>
            <a:pPr algn="ctr"/>
            <a:r>
              <a:rPr lang="en-US" sz="1800">
                <a:solidFill>
                  <a:schemeClr val="bg1"/>
                </a:solidFill>
                <a:latin typeface="Consolas" panose="020B0609020204030204" pitchFamily="49" charset="0"/>
              </a:rPr>
              <a:t>I(Increase = 1)</a:t>
            </a:r>
            <a:r>
              <a:rPr lang="en-US" sz="1200">
                <a:solidFill>
                  <a:schemeClr val="bg1"/>
                </a:solidFill>
                <a:latin typeface="Consolas" panose="020B0609020204030204" pitchFamily="49" charset="0"/>
              </a:rPr>
              <a:t>it</a:t>
            </a:r>
            <a:r>
              <a:rPr lang="en-US" sz="1800">
                <a:solidFill>
                  <a:schemeClr val="bg1"/>
                </a:solidFill>
                <a:latin typeface="Consolas" panose="020B0609020204030204" pitchFamily="49" charset="0"/>
              </a:rPr>
              <a:t> = β</a:t>
            </a:r>
            <a:r>
              <a:rPr lang="en-US" sz="1200">
                <a:solidFill>
                  <a:schemeClr val="bg1"/>
                </a:solidFill>
                <a:latin typeface="Consolas" panose="020B0609020204030204" pitchFamily="49" charset="0"/>
              </a:rPr>
              <a:t>1</a:t>
            </a:r>
            <a:r>
              <a:rPr lang="en-US" sz="1800">
                <a:solidFill>
                  <a:schemeClr val="bg1"/>
                </a:solidFill>
                <a:latin typeface="Consolas" panose="020B0609020204030204" pitchFamily="49" charset="0"/>
              </a:rPr>
              <a:t>Pred_GPT</a:t>
            </a:r>
            <a:r>
              <a:rPr lang="en-US" sz="1200">
                <a:solidFill>
                  <a:schemeClr val="bg1"/>
                </a:solidFill>
                <a:latin typeface="Consolas" panose="020B0609020204030204" pitchFamily="49" charset="0"/>
              </a:rPr>
              <a:t>it</a:t>
            </a:r>
            <a:r>
              <a:rPr lang="en-US" sz="1800">
                <a:solidFill>
                  <a:schemeClr val="bg1"/>
                </a:solidFill>
                <a:latin typeface="Consolas" panose="020B0609020204030204" pitchFamily="49" charset="0"/>
              </a:rPr>
              <a:t> + β</a:t>
            </a:r>
            <a:r>
              <a:rPr lang="en-US" sz="1200">
                <a:solidFill>
                  <a:schemeClr val="bg1"/>
                </a:solidFill>
                <a:latin typeface="Consolas" panose="020B0609020204030204" pitchFamily="49" charset="0"/>
              </a:rPr>
              <a:t>2</a:t>
            </a:r>
            <a:r>
              <a:rPr lang="en-US" sz="1800">
                <a:solidFill>
                  <a:schemeClr val="bg1"/>
                </a:solidFill>
                <a:latin typeface="Consolas" panose="020B0609020204030204" pitchFamily="49" charset="0"/>
              </a:rPr>
              <a:t>Pred_Analyst</a:t>
            </a:r>
            <a:r>
              <a:rPr lang="en-US" sz="1200">
                <a:solidFill>
                  <a:schemeClr val="bg1"/>
                </a:solidFill>
                <a:latin typeface="Consolas" panose="020B0609020204030204" pitchFamily="49" charset="0"/>
              </a:rPr>
              <a:t>it</a:t>
            </a:r>
            <a:r>
              <a:rPr lang="en-US" sz="1800">
                <a:solidFill>
                  <a:schemeClr val="bg1"/>
                </a:solidFill>
                <a:latin typeface="Consolas" panose="020B0609020204030204" pitchFamily="49" charset="0"/>
              </a:rPr>
              <a:t> + δ</a:t>
            </a:r>
            <a:r>
              <a:rPr lang="en-US" sz="1200">
                <a:solidFill>
                  <a:schemeClr val="bg1"/>
                </a:solidFill>
                <a:latin typeface="Consolas" panose="020B0609020204030204" pitchFamily="49" charset="0"/>
              </a:rPr>
              <a:t>year</a:t>
            </a:r>
            <a:r>
              <a:rPr lang="en-US" sz="1800">
                <a:solidFill>
                  <a:schemeClr val="bg1"/>
                </a:solidFill>
                <a:latin typeface="Consolas" panose="020B0609020204030204" pitchFamily="49" charset="0"/>
              </a:rPr>
              <a:t> + δ</a:t>
            </a:r>
            <a:r>
              <a:rPr lang="en-US" sz="1200">
                <a:solidFill>
                  <a:schemeClr val="bg1"/>
                </a:solidFill>
                <a:latin typeface="Consolas" panose="020B0609020204030204" pitchFamily="49" charset="0"/>
              </a:rPr>
              <a:t>ind</a:t>
            </a:r>
            <a:r>
              <a:rPr lang="en-US" sz="1800">
                <a:solidFill>
                  <a:schemeClr val="bg1"/>
                </a:solidFill>
                <a:latin typeface="Consolas" panose="020B0609020204030204" pitchFamily="49" charset="0"/>
              </a:rPr>
              <a:t> + ϵ</a:t>
            </a:r>
            <a:r>
              <a:rPr lang="en-US" sz="1200">
                <a:solidFill>
                  <a:schemeClr val="bg1"/>
                </a:solidFill>
                <a:latin typeface="Consolas" panose="020B0609020204030204" pitchFamily="49" charset="0"/>
              </a:rPr>
              <a:t>it</a:t>
            </a:r>
            <a:endParaRPr lang="en-US" sz="1800">
              <a:solidFill>
                <a:schemeClr val="bg1"/>
              </a:solidFill>
              <a:latin typeface="Consolas" panose="020B0609020204030204" pitchFamily="49" charset="0"/>
            </a:endParaRPr>
          </a:p>
        </p:txBody>
      </p:sp>
      <p:sp>
        <p:nvSpPr>
          <p:cNvPr id="16" name="Arrow: Down 15">
            <a:extLst>
              <a:ext uri="{FF2B5EF4-FFF2-40B4-BE49-F238E27FC236}">
                <a16:creationId xmlns:a16="http://schemas.microsoft.com/office/drawing/2014/main" id="{A32FA2BA-5693-A623-632D-8A1182C77798}"/>
              </a:ext>
            </a:extLst>
          </p:cNvPr>
          <p:cNvSpPr/>
          <p:nvPr/>
        </p:nvSpPr>
        <p:spPr>
          <a:xfrm>
            <a:off x="4224867" y="3045244"/>
            <a:ext cx="347133" cy="6350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Slide Number Placeholder 16">
            <a:extLst>
              <a:ext uri="{FF2B5EF4-FFF2-40B4-BE49-F238E27FC236}">
                <a16:creationId xmlns:a16="http://schemas.microsoft.com/office/drawing/2014/main" id="{60E41323-A59B-D80E-C452-4C9B7D7B37F2}"/>
              </a:ext>
            </a:extLst>
          </p:cNvPr>
          <p:cNvSpPr>
            <a:spLocks noGrp="1"/>
          </p:cNvSpPr>
          <p:nvPr>
            <p:ph type="sldNum" idx="12"/>
          </p:nvPr>
        </p:nvSpPr>
        <p:spPr/>
        <p:txBody>
          <a:bodyPr/>
          <a:lstStyle/>
          <a:p>
            <a:fld id="{6576285A-A244-40E9-8C01-341B11FF4D23}" type="slidenum">
              <a:rPr lang="en" smtClean="0"/>
              <a:pPr/>
              <a:t>33</a:t>
            </a:fld>
            <a:endParaRPr lang="en"/>
          </a:p>
        </p:txBody>
      </p:sp>
    </p:spTree>
    <p:extLst>
      <p:ext uri="{BB962C8B-B14F-4D97-AF65-F5344CB8AC3E}">
        <p14:creationId xmlns:p14="http://schemas.microsoft.com/office/powerpoint/2010/main" val="718112583"/>
      </p:ext>
    </p:extLst>
  </p:cSld>
  <p:clrMapOvr>
    <a:masterClrMapping/>
  </p:clrMapOvr>
  <p:transition spd="med">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A504C4AB-1117-A7DA-D7DA-78B423106CB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E725E9-FA0B-9E97-CE9A-CFA8CF7A9C0A}"/>
              </a:ext>
            </a:extLst>
          </p:cNvPr>
          <p:cNvPicPr>
            <a:picLocks noChangeAspect="1"/>
          </p:cNvPicPr>
          <p:nvPr/>
        </p:nvPicPr>
        <p:blipFill>
          <a:blip r:embed="rId3"/>
          <a:stretch>
            <a:fillRect/>
          </a:stretch>
        </p:blipFill>
        <p:spPr>
          <a:xfrm>
            <a:off x="0" y="1248850"/>
            <a:ext cx="9144000" cy="3260843"/>
          </a:xfrm>
          <a:prstGeom prst="rect">
            <a:avLst/>
          </a:prstGeom>
        </p:spPr>
      </p:pic>
      <p:pic>
        <p:nvPicPr>
          <p:cNvPr id="2" name="Google Shape;92;p16">
            <a:extLst>
              <a:ext uri="{FF2B5EF4-FFF2-40B4-BE49-F238E27FC236}">
                <a16:creationId xmlns:a16="http://schemas.microsoft.com/office/drawing/2014/main" id="{3B775D71-ABB0-7D9D-3BBE-101A6E45CBDD}"/>
              </a:ext>
            </a:extLst>
          </p:cNvPr>
          <p:cNvPicPr preferRelativeResize="0"/>
          <p:nvPr/>
        </p:nvPicPr>
        <p:blipFill>
          <a:blip r:embed="rId4">
            <a:alphaModFix/>
          </a:blip>
          <a:stretch>
            <a:fillRect/>
          </a:stretch>
        </p:blipFill>
        <p:spPr>
          <a:xfrm>
            <a:off x="4996077" y="0"/>
            <a:ext cx="4147923" cy="3959499"/>
          </a:xfrm>
          <a:prstGeom prst="rect">
            <a:avLst/>
          </a:prstGeom>
          <a:noFill/>
          <a:ln>
            <a:noFill/>
          </a:ln>
        </p:spPr>
      </p:pic>
      <p:sp>
        <p:nvSpPr>
          <p:cNvPr id="5" name="Google Shape;97;p16">
            <a:extLst>
              <a:ext uri="{FF2B5EF4-FFF2-40B4-BE49-F238E27FC236}">
                <a16:creationId xmlns:a16="http://schemas.microsoft.com/office/drawing/2014/main" id="{214337E4-5C78-C26D-EB5E-FAEE41B1CFDB}"/>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50" b="1">
                <a:solidFill>
                  <a:srgbClr val="00316C"/>
                </a:solidFill>
                <a:latin typeface="Montserrat"/>
                <a:ea typeface="Montserrat"/>
                <a:cs typeface="Montserrat"/>
                <a:sym typeface="Montserrat"/>
              </a:rPr>
              <a:t>LLM VS CHUYÊN GIA</a:t>
            </a:r>
          </a:p>
        </p:txBody>
      </p:sp>
      <p:pic>
        <p:nvPicPr>
          <p:cNvPr id="6" name="Google Shape;93;p16">
            <a:extLst>
              <a:ext uri="{FF2B5EF4-FFF2-40B4-BE49-F238E27FC236}">
                <a16:creationId xmlns:a16="http://schemas.microsoft.com/office/drawing/2014/main" id="{0980484B-0842-5D95-6E38-9757D95BDC9B}"/>
              </a:ext>
            </a:extLst>
          </p:cNvPr>
          <p:cNvPicPr preferRelativeResize="0"/>
          <p:nvPr/>
        </p:nvPicPr>
        <p:blipFill>
          <a:blip r:embed="rId5">
            <a:alphaModFix/>
          </a:blip>
          <a:stretch>
            <a:fillRect/>
          </a:stretch>
        </p:blipFill>
        <p:spPr>
          <a:xfrm>
            <a:off x="167025" y="4635725"/>
            <a:ext cx="8562852" cy="334500"/>
          </a:xfrm>
          <a:prstGeom prst="rect">
            <a:avLst/>
          </a:prstGeom>
          <a:noFill/>
          <a:ln>
            <a:noFill/>
          </a:ln>
        </p:spPr>
      </p:pic>
      <p:sp>
        <p:nvSpPr>
          <p:cNvPr id="8" name="Google Shape;94;p16">
            <a:extLst>
              <a:ext uri="{FF2B5EF4-FFF2-40B4-BE49-F238E27FC236}">
                <a16:creationId xmlns:a16="http://schemas.microsoft.com/office/drawing/2014/main" id="{D5ACE48C-3FCE-E9D2-12D9-9DCAC16CB485}"/>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10" name="Google Shape;95;p16">
            <a:extLst>
              <a:ext uri="{FF2B5EF4-FFF2-40B4-BE49-F238E27FC236}">
                <a16:creationId xmlns:a16="http://schemas.microsoft.com/office/drawing/2014/main" id="{23B96C87-5930-CD69-EFF6-1AC1D129BE62}"/>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4</a:t>
            </a:r>
            <a:endParaRPr sz="2450">
              <a:solidFill>
                <a:schemeClr val="lt1"/>
              </a:solidFill>
              <a:latin typeface="Montserrat SemiBold"/>
              <a:ea typeface="Montserrat SemiBold"/>
              <a:cs typeface="Montserrat SemiBold"/>
              <a:sym typeface="Montserrat SemiBold"/>
            </a:endParaRPr>
          </a:p>
        </p:txBody>
      </p:sp>
      <p:cxnSp>
        <p:nvCxnSpPr>
          <p:cNvPr id="12" name="Google Shape;96;p16">
            <a:extLst>
              <a:ext uri="{FF2B5EF4-FFF2-40B4-BE49-F238E27FC236}">
                <a16:creationId xmlns:a16="http://schemas.microsoft.com/office/drawing/2014/main" id="{58F1BBB2-73BB-0BAF-D177-95D17EF43F76}"/>
              </a:ext>
            </a:extLst>
          </p:cNvPr>
          <p:cNvCxnSpPr>
            <a:cxnSpLocks/>
          </p:cNvCxnSpPr>
          <p:nvPr/>
        </p:nvCxnSpPr>
        <p:spPr>
          <a:xfrm>
            <a:off x="887350" y="710050"/>
            <a:ext cx="3549478" cy="0"/>
          </a:xfrm>
          <a:prstGeom prst="straightConnector1">
            <a:avLst/>
          </a:prstGeom>
          <a:noFill/>
          <a:ln w="38100" cap="flat" cmpd="sng">
            <a:solidFill>
              <a:srgbClr val="00316C"/>
            </a:solidFill>
            <a:prstDash val="solid"/>
            <a:round/>
            <a:headEnd type="none" w="med" len="med"/>
            <a:tailEnd type="none" w="med" len="med"/>
          </a:ln>
        </p:spPr>
      </p:cxnSp>
      <p:sp>
        <p:nvSpPr>
          <p:cNvPr id="14" name="Google Shape;99;p16">
            <a:extLst>
              <a:ext uri="{FF2B5EF4-FFF2-40B4-BE49-F238E27FC236}">
                <a16:creationId xmlns:a16="http://schemas.microsoft.com/office/drawing/2014/main" id="{56813DDA-DF7C-E12E-18D9-22F67826BB96}"/>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4.4</a:t>
            </a:r>
            <a:endParaRPr sz="1650" b="1">
              <a:solidFill>
                <a:srgbClr val="00316C"/>
              </a:solidFill>
              <a:latin typeface="Montserrat"/>
              <a:ea typeface="Montserrat"/>
              <a:cs typeface="Montserrat"/>
              <a:sym typeface="Montserrat"/>
            </a:endParaRPr>
          </a:p>
        </p:txBody>
      </p:sp>
      <p:sp>
        <p:nvSpPr>
          <p:cNvPr id="11" name="Google Shape;98;p16">
            <a:extLst>
              <a:ext uri="{FF2B5EF4-FFF2-40B4-BE49-F238E27FC236}">
                <a16:creationId xmlns:a16="http://schemas.microsoft.com/office/drawing/2014/main" id="{D5017C36-92EB-6136-8B70-510287ACC1DF}"/>
              </a:ext>
            </a:extLst>
          </p:cNvPr>
          <p:cNvSpPr txBox="1"/>
          <p:nvPr/>
        </p:nvSpPr>
        <p:spPr>
          <a:xfrm>
            <a:off x="661700" y="904975"/>
            <a:ext cx="4812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Sự tăng cường cung cấp thông tin</a:t>
            </a:r>
            <a:endParaRPr lang="en-US" sz="1600" b="1">
              <a:solidFill>
                <a:srgbClr val="00316C"/>
              </a:solidFill>
              <a:latin typeface="Montserrat"/>
              <a:ea typeface="Montserrat"/>
              <a:cs typeface="Montserrat"/>
              <a:sym typeface="Montserrat"/>
            </a:endParaRPr>
          </a:p>
        </p:txBody>
      </p:sp>
      <p:sp>
        <p:nvSpPr>
          <p:cNvPr id="15" name="Slide Number Placeholder 14">
            <a:extLst>
              <a:ext uri="{FF2B5EF4-FFF2-40B4-BE49-F238E27FC236}">
                <a16:creationId xmlns:a16="http://schemas.microsoft.com/office/drawing/2014/main" id="{74590F64-B9A0-70A4-8662-C4A0189632B3}"/>
              </a:ext>
            </a:extLst>
          </p:cNvPr>
          <p:cNvSpPr>
            <a:spLocks noGrp="1"/>
          </p:cNvSpPr>
          <p:nvPr>
            <p:ph type="sldNum" idx="12"/>
          </p:nvPr>
        </p:nvSpPr>
        <p:spPr/>
        <p:txBody>
          <a:bodyPr/>
          <a:lstStyle/>
          <a:p>
            <a:fld id="{6576285A-A244-40E9-8C01-341B11FF4D23}" type="slidenum">
              <a:rPr lang="en" smtClean="0"/>
              <a:pPr/>
              <a:t>34</a:t>
            </a:fld>
            <a:endParaRPr lang="en"/>
          </a:p>
        </p:txBody>
      </p:sp>
    </p:spTree>
    <p:extLst>
      <p:ext uri="{BB962C8B-B14F-4D97-AF65-F5344CB8AC3E}">
        <p14:creationId xmlns:p14="http://schemas.microsoft.com/office/powerpoint/2010/main" val="311641849"/>
      </p:ext>
    </p:extLst>
  </p:cSld>
  <p:clrMapOvr>
    <a:masterClrMapping/>
  </p:clrMapOvr>
  <p:transition spd="med">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1E70803E-1BDE-B051-4A6A-DA8388BFCA47}"/>
            </a:ext>
          </a:extLst>
        </p:cNvPr>
        <p:cNvGrpSpPr/>
        <p:nvPr/>
      </p:nvGrpSpPr>
      <p:grpSpPr>
        <a:xfrm>
          <a:off x="0" y="0"/>
          <a:ext cx="0" cy="0"/>
          <a:chOff x="0" y="0"/>
          <a:chExt cx="0" cy="0"/>
        </a:xfrm>
      </p:grpSpPr>
      <p:pic>
        <p:nvPicPr>
          <p:cNvPr id="2" name="Google Shape;92;p16">
            <a:extLst>
              <a:ext uri="{FF2B5EF4-FFF2-40B4-BE49-F238E27FC236}">
                <a16:creationId xmlns:a16="http://schemas.microsoft.com/office/drawing/2014/main" id="{CC5A8EA2-6601-7997-28BF-59AAA0D81B79}"/>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5" name="Google Shape;97;p16">
            <a:extLst>
              <a:ext uri="{FF2B5EF4-FFF2-40B4-BE49-F238E27FC236}">
                <a16:creationId xmlns:a16="http://schemas.microsoft.com/office/drawing/2014/main" id="{1E3E1727-A8BF-721F-C0D8-4F340558BA44}"/>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50" b="1">
                <a:solidFill>
                  <a:srgbClr val="00316C"/>
                </a:solidFill>
                <a:latin typeface="Montserrat"/>
                <a:ea typeface="Montserrat"/>
                <a:cs typeface="Montserrat"/>
                <a:sym typeface="Montserrat"/>
              </a:rPr>
              <a:t>LLM VS CHUYÊN GIA</a:t>
            </a:r>
          </a:p>
        </p:txBody>
      </p:sp>
      <p:pic>
        <p:nvPicPr>
          <p:cNvPr id="6" name="Google Shape;93;p16">
            <a:extLst>
              <a:ext uri="{FF2B5EF4-FFF2-40B4-BE49-F238E27FC236}">
                <a16:creationId xmlns:a16="http://schemas.microsoft.com/office/drawing/2014/main" id="{5B2FDEA7-D298-63EC-AA81-97BCD29F3D9F}"/>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8" name="Google Shape;94;p16">
            <a:extLst>
              <a:ext uri="{FF2B5EF4-FFF2-40B4-BE49-F238E27FC236}">
                <a16:creationId xmlns:a16="http://schemas.microsoft.com/office/drawing/2014/main" id="{9E644EF0-7711-DE80-789F-C31E736044A1}"/>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10" name="Google Shape;95;p16">
            <a:extLst>
              <a:ext uri="{FF2B5EF4-FFF2-40B4-BE49-F238E27FC236}">
                <a16:creationId xmlns:a16="http://schemas.microsoft.com/office/drawing/2014/main" id="{C6031CEB-B6B3-A507-1B28-5007D07FABA7}"/>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4</a:t>
            </a:r>
            <a:endParaRPr sz="2450">
              <a:solidFill>
                <a:schemeClr val="lt1"/>
              </a:solidFill>
              <a:latin typeface="Montserrat SemiBold"/>
              <a:ea typeface="Montserrat SemiBold"/>
              <a:cs typeface="Montserrat SemiBold"/>
              <a:sym typeface="Montserrat SemiBold"/>
            </a:endParaRPr>
          </a:p>
        </p:txBody>
      </p:sp>
      <p:cxnSp>
        <p:nvCxnSpPr>
          <p:cNvPr id="12" name="Google Shape;96;p16">
            <a:extLst>
              <a:ext uri="{FF2B5EF4-FFF2-40B4-BE49-F238E27FC236}">
                <a16:creationId xmlns:a16="http://schemas.microsoft.com/office/drawing/2014/main" id="{304F6121-B8EB-8827-E1C5-41711A7E75EF}"/>
              </a:ext>
            </a:extLst>
          </p:cNvPr>
          <p:cNvCxnSpPr>
            <a:cxnSpLocks/>
          </p:cNvCxnSpPr>
          <p:nvPr/>
        </p:nvCxnSpPr>
        <p:spPr>
          <a:xfrm>
            <a:off x="887350" y="710050"/>
            <a:ext cx="3549478" cy="0"/>
          </a:xfrm>
          <a:prstGeom prst="straightConnector1">
            <a:avLst/>
          </a:prstGeom>
          <a:noFill/>
          <a:ln w="38100" cap="flat" cmpd="sng">
            <a:solidFill>
              <a:srgbClr val="00316C"/>
            </a:solidFill>
            <a:prstDash val="solid"/>
            <a:round/>
            <a:headEnd type="none" w="med" len="med"/>
            <a:tailEnd type="none" w="med" len="med"/>
          </a:ln>
        </p:spPr>
      </p:cxnSp>
      <p:sp>
        <p:nvSpPr>
          <p:cNvPr id="14" name="Google Shape;99;p16">
            <a:extLst>
              <a:ext uri="{FF2B5EF4-FFF2-40B4-BE49-F238E27FC236}">
                <a16:creationId xmlns:a16="http://schemas.microsoft.com/office/drawing/2014/main" id="{582683B5-7EE4-4733-8F03-F8B7C5822511}"/>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4.4</a:t>
            </a:r>
            <a:endParaRPr sz="1650" b="1">
              <a:solidFill>
                <a:srgbClr val="00316C"/>
              </a:solidFill>
              <a:latin typeface="Montserrat"/>
              <a:ea typeface="Montserrat"/>
              <a:cs typeface="Montserrat"/>
              <a:sym typeface="Montserrat"/>
            </a:endParaRPr>
          </a:p>
        </p:txBody>
      </p:sp>
      <p:sp>
        <p:nvSpPr>
          <p:cNvPr id="11" name="Google Shape;98;p16">
            <a:extLst>
              <a:ext uri="{FF2B5EF4-FFF2-40B4-BE49-F238E27FC236}">
                <a16:creationId xmlns:a16="http://schemas.microsoft.com/office/drawing/2014/main" id="{B1BB3BBC-E417-25BC-4947-6C0B5CB30A2B}"/>
              </a:ext>
            </a:extLst>
          </p:cNvPr>
          <p:cNvSpPr txBox="1"/>
          <p:nvPr/>
        </p:nvSpPr>
        <p:spPr>
          <a:xfrm>
            <a:off x="661700" y="904975"/>
            <a:ext cx="5973016"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 GPT có làm tốt khi con người phải vật lộn không?</a:t>
            </a:r>
          </a:p>
        </p:txBody>
      </p:sp>
      <p:sp>
        <p:nvSpPr>
          <p:cNvPr id="7" name="TextBox 6">
            <a:extLst>
              <a:ext uri="{FF2B5EF4-FFF2-40B4-BE49-F238E27FC236}">
                <a16:creationId xmlns:a16="http://schemas.microsoft.com/office/drawing/2014/main" id="{B82D0ED3-E21B-0EAE-8F4B-DC381E0FCCE7}"/>
              </a:ext>
            </a:extLst>
          </p:cNvPr>
          <p:cNvSpPr txBox="1"/>
          <p:nvPr/>
        </p:nvSpPr>
        <p:spPr>
          <a:xfrm>
            <a:off x="524717" y="1727064"/>
            <a:ext cx="3123491" cy="224676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000">
                <a:solidFill>
                  <a:srgbClr val="00316C"/>
                </a:solidFill>
                <a:latin typeface="Montserrat" panose="00000500000000000000" pitchFamily="2" charset="0"/>
              </a:rPr>
              <a:t>C</a:t>
            </a:r>
            <a:r>
              <a:rPr lang="vi-VN" sz="2000">
                <a:solidFill>
                  <a:srgbClr val="00316C"/>
                </a:solidFill>
                <a:latin typeface="Montserrat" panose="00000500000000000000" pitchFamily="2" charset="0"/>
              </a:rPr>
              <a:t>ác trường hợp khi mà dự báo của các phân tích viên bị sai lệch</a:t>
            </a:r>
            <a:r>
              <a:rPr lang="en-US" sz="2000">
                <a:solidFill>
                  <a:srgbClr val="00316C"/>
                </a:solidFill>
                <a:latin typeface="Montserrat" panose="00000500000000000000" pitchFamily="2" charset="0"/>
              </a:rPr>
              <a:t>, </a:t>
            </a:r>
            <a:r>
              <a:rPr lang="vi-VN" sz="2000">
                <a:solidFill>
                  <a:srgbClr val="00316C"/>
                </a:solidFill>
                <a:latin typeface="Montserrat" panose="00000500000000000000" pitchFamily="2" charset="0"/>
              </a:rPr>
              <a:t>không hiệu quả, hoặc mức độ bất đồng trong việc dự báo thu nhập tương lai</a:t>
            </a:r>
            <a:endParaRPr lang="en-US" sz="2000">
              <a:solidFill>
                <a:srgbClr val="00316C"/>
              </a:solidFill>
              <a:latin typeface="Montserrat" panose="00000500000000000000" pitchFamily="2" charset="0"/>
            </a:endParaRPr>
          </a:p>
        </p:txBody>
      </p:sp>
      <p:sp>
        <p:nvSpPr>
          <p:cNvPr id="16" name="TextBox 15">
            <a:extLst>
              <a:ext uri="{FF2B5EF4-FFF2-40B4-BE49-F238E27FC236}">
                <a16:creationId xmlns:a16="http://schemas.microsoft.com/office/drawing/2014/main" id="{39421179-1DB1-6531-8112-8F83BCE20C9E}"/>
              </a:ext>
            </a:extLst>
          </p:cNvPr>
          <p:cNvSpPr txBox="1"/>
          <p:nvPr/>
        </p:nvSpPr>
        <p:spPr>
          <a:xfrm>
            <a:off x="4119425" y="1463323"/>
            <a:ext cx="4662376" cy="92333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vi-VN" sz="1800">
                <a:latin typeface="Montserrat" panose="00000500000000000000" pitchFamily="2" charset="0"/>
              </a:rPr>
              <a:t>Chạy mô hình hồi quy sử dụng sai số trong các dự đoán dựa trên cùng đặc điểm của một công ty</a:t>
            </a:r>
            <a:r>
              <a:rPr lang="en-US" sz="1800">
                <a:latin typeface="Montserrat" panose="00000500000000000000" pitchFamily="2" charset="0"/>
              </a:rPr>
              <a:t> -&gt;</a:t>
            </a:r>
            <a:r>
              <a:rPr lang="vi-VN" sz="1800">
                <a:latin typeface="Montserrat" panose="00000500000000000000" pitchFamily="2" charset="0"/>
              </a:rPr>
              <a:t> lấy </a:t>
            </a:r>
            <a:r>
              <a:rPr lang="en-US" sz="1800">
                <a:latin typeface="Montserrat" panose="00000500000000000000" pitchFamily="2" charset="0"/>
              </a:rPr>
              <a:t>ABS</a:t>
            </a:r>
          </a:p>
        </p:txBody>
      </p:sp>
      <p:sp>
        <p:nvSpPr>
          <p:cNvPr id="18" name="TextBox 17">
            <a:extLst>
              <a:ext uri="{FF2B5EF4-FFF2-40B4-BE49-F238E27FC236}">
                <a16:creationId xmlns:a16="http://schemas.microsoft.com/office/drawing/2014/main" id="{A9CD6BA0-F11F-A63A-4C57-0BDE79C5B55E}"/>
              </a:ext>
            </a:extLst>
          </p:cNvPr>
          <p:cNvSpPr txBox="1"/>
          <p:nvPr/>
        </p:nvSpPr>
        <p:spPr>
          <a:xfrm>
            <a:off x="4119425" y="3062879"/>
            <a:ext cx="4662376" cy="120032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vi-VN" sz="1800">
                <a:latin typeface="Montserrat" panose="00000500000000000000" pitchFamily="2" charset="0"/>
              </a:rPr>
              <a:t>Sai số trong dự báo là sự khác biệt giữa tỉ suất lợi nhuận trên cổ phần (EPS) thực tế và tỉ suất lợi nhuận trên cổ phần được dự đoán</a:t>
            </a:r>
            <a:endParaRPr lang="en-US" sz="1800">
              <a:latin typeface="Montserrat" panose="00000500000000000000" pitchFamily="2" charset="0"/>
            </a:endParaRPr>
          </a:p>
        </p:txBody>
      </p:sp>
      <p:cxnSp>
        <p:nvCxnSpPr>
          <p:cNvPr id="20" name="Straight Arrow Connector 19">
            <a:extLst>
              <a:ext uri="{FF2B5EF4-FFF2-40B4-BE49-F238E27FC236}">
                <a16:creationId xmlns:a16="http://schemas.microsoft.com/office/drawing/2014/main" id="{C1E3B150-D2A6-C8D2-DF85-8E73C4D44A4B}"/>
              </a:ext>
            </a:extLst>
          </p:cNvPr>
          <p:cNvCxnSpPr>
            <a:stCxn id="7" idx="3"/>
            <a:endCxn id="16" idx="1"/>
          </p:cNvCxnSpPr>
          <p:nvPr/>
        </p:nvCxnSpPr>
        <p:spPr>
          <a:xfrm flipV="1">
            <a:off x="3648208" y="1924988"/>
            <a:ext cx="471217" cy="925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EB143-B3E6-FBCB-45D1-C5E4E9CF8ED4}"/>
              </a:ext>
            </a:extLst>
          </p:cNvPr>
          <p:cNvCxnSpPr>
            <a:stCxn id="16" idx="2"/>
            <a:endCxn id="18" idx="0"/>
          </p:cNvCxnSpPr>
          <p:nvPr/>
        </p:nvCxnSpPr>
        <p:spPr>
          <a:xfrm>
            <a:off x="6450613" y="2386653"/>
            <a:ext cx="0" cy="676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Slide Number Placeholder 14">
            <a:extLst>
              <a:ext uri="{FF2B5EF4-FFF2-40B4-BE49-F238E27FC236}">
                <a16:creationId xmlns:a16="http://schemas.microsoft.com/office/drawing/2014/main" id="{9BC21311-031E-05B6-1B13-2A2716A48A53}"/>
              </a:ext>
            </a:extLst>
          </p:cNvPr>
          <p:cNvSpPr>
            <a:spLocks noGrp="1"/>
          </p:cNvSpPr>
          <p:nvPr>
            <p:ph type="sldNum" idx="12"/>
          </p:nvPr>
        </p:nvSpPr>
        <p:spPr/>
        <p:txBody>
          <a:bodyPr/>
          <a:lstStyle/>
          <a:p>
            <a:fld id="{6576285A-A244-40E9-8C01-341B11FF4D23}" type="slidenum">
              <a:rPr lang="en" smtClean="0"/>
              <a:pPr/>
              <a:t>35</a:t>
            </a:fld>
            <a:endParaRPr lang="en"/>
          </a:p>
        </p:txBody>
      </p:sp>
    </p:spTree>
    <p:extLst>
      <p:ext uri="{BB962C8B-B14F-4D97-AF65-F5344CB8AC3E}">
        <p14:creationId xmlns:p14="http://schemas.microsoft.com/office/powerpoint/2010/main" val="916285662"/>
      </p:ext>
    </p:extLst>
  </p:cSld>
  <p:clrMapOvr>
    <a:masterClrMapping/>
  </p:clrMapOvr>
  <p:transition spd="med">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CF8A8E59-D9D5-308C-342F-6DA7D9940535}"/>
            </a:ext>
          </a:extLst>
        </p:cNvPr>
        <p:cNvGrpSpPr/>
        <p:nvPr/>
      </p:nvGrpSpPr>
      <p:grpSpPr>
        <a:xfrm>
          <a:off x="0" y="0"/>
          <a:ext cx="0" cy="0"/>
          <a:chOff x="0" y="0"/>
          <a:chExt cx="0" cy="0"/>
        </a:xfrm>
      </p:grpSpPr>
      <p:pic>
        <p:nvPicPr>
          <p:cNvPr id="2" name="Google Shape;92;p16">
            <a:extLst>
              <a:ext uri="{FF2B5EF4-FFF2-40B4-BE49-F238E27FC236}">
                <a16:creationId xmlns:a16="http://schemas.microsoft.com/office/drawing/2014/main" id="{F6278071-2048-EC4B-DB2E-D351B5B8ACFA}"/>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5" name="Google Shape;97;p16">
            <a:extLst>
              <a:ext uri="{FF2B5EF4-FFF2-40B4-BE49-F238E27FC236}">
                <a16:creationId xmlns:a16="http://schemas.microsoft.com/office/drawing/2014/main" id="{0D8006B0-7414-DF37-935D-C300AFFD3EBF}"/>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50" b="1">
                <a:solidFill>
                  <a:srgbClr val="00316C"/>
                </a:solidFill>
                <a:latin typeface="Montserrat"/>
                <a:ea typeface="Montserrat"/>
                <a:cs typeface="Montserrat"/>
                <a:sym typeface="Montserrat"/>
              </a:rPr>
              <a:t>LLM VS CHUYÊN GIA</a:t>
            </a:r>
          </a:p>
        </p:txBody>
      </p:sp>
      <p:pic>
        <p:nvPicPr>
          <p:cNvPr id="6" name="Google Shape;93;p16">
            <a:extLst>
              <a:ext uri="{FF2B5EF4-FFF2-40B4-BE49-F238E27FC236}">
                <a16:creationId xmlns:a16="http://schemas.microsoft.com/office/drawing/2014/main" id="{6134DE62-7205-BD73-F6C8-2E779F90C9C1}"/>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8" name="Google Shape;94;p16">
            <a:extLst>
              <a:ext uri="{FF2B5EF4-FFF2-40B4-BE49-F238E27FC236}">
                <a16:creationId xmlns:a16="http://schemas.microsoft.com/office/drawing/2014/main" id="{B4FBD0EC-BAE9-EA79-8581-2FCA5976C73E}"/>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10" name="Google Shape;95;p16">
            <a:extLst>
              <a:ext uri="{FF2B5EF4-FFF2-40B4-BE49-F238E27FC236}">
                <a16:creationId xmlns:a16="http://schemas.microsoft.com/office/drawing/2014/main" id="{6DCC561D-B72A-9057-9B8D-3E50A3216B55}"/>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4</a:t>
            </a:r>
            <a:endParaRPr sz="2450">
              <a:solidFill>
                <a:schemeClr val="lt1"/>
              </a:solidFill>
              <a:latin typeface="Montserrat SemiBold"/>
              <a:ea typeface="Montserrat SemiBold"/>
              <a:cs typeface="Montserrat SemiBold"/>
              <a:sym typeface="Montserrat SemiBold"/>
            </a:endParaRPr>
          </a:p>
        </p:txBody>
      </p:sp>
      <p:cxnSp>
        <p:nvCxnSpPr>
          <p:cNvPr id="12" name="Google Shape;96;p16">
            <a:extLst>
              <a:ext uri="{FF2B5EF4-FFF2-40B4-BE49-F238E27FC236}">
                <a16:creationId xmlns:a16="http://schemas.microsoft.com/office/drawing/2014/main" id="{56B6B303-9603-60D8-EB4A-E118BE3D8BC9}"/>
              </a:ext>
            </a:extLst>
          </p:cNvPr>
          <p:cNvCxnSpPr>
            <a:cxnSpLocks/>
          </p:cNvCxnSpPr>
          <p:nvPr/>
        </p:nvCxnSpPr>
        <p:spPr>
          <a:xfrm>
            <a:off x="887350" y="710050"/>
            <a:ext cx="3549478" cy="0"/>
          </a:xfrm>
          <a:prstGeom prst="straightConnector1">
            <a:avLst/>
          </a:prstGeom>
          <a:noFill/>
          <a:ln w="38100" cap="flat" cmpd="sng">
            <a:solidFill>
              <a:srgbClr val="00316C"/>
            </a:solidFill>
            <a:prstDash val="solid"/>
            <a:round/>
            <a:headEnd type="none" w="med" len="med"/>
            <a:tailEnd type="none" w="med" len="med"/>
          </a:ln>
        </p:spPr>
      </p:cxnSp>
      <p:sp>
        <p:nvSpPr>
          <p:cNvPr id="14" name="Google Shape;99;p16">
            <a:extLst>
              <a:ext uri="{FF2B5EF4-FFF2-40B4-BE49-F238E27FC236}">
                <a16:creationId xmlns:a16="http://schemas.microsoft.com/office/drawing/2014/main" id="{4DB1DEFD-5D67-7D7E-C8FA-91CF82E51386}"/>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4.4</a:t>
            </a:r>
            <a:endParaRPr sz="1650" b="1">
              <a:solidFill>
                <a:srgbClr val="00316C"/>
              </a:solidFill>
              <a:latin typeface="Montserrat"/>
              <a:ea typeface="Montserrat"/>
              <a:cs typeface="Montserrat"/>
              <a:sym typeface="Montserrat"/>
            </a:endParaRPr>
          </a:p>
        </p:txBody>
      </p:sp>
      <p:sp>
        <p:nvSpPr>
          <p:cNvPr id="11" name="Google Shape;98;p16">
            <a:extLst>
              <a:ext uri="{FF2B5EF4-FFF2-40B4-BE49-F238E27FC236}">
                <a16:creationId xmlns:a16="http://schemas.microsoft.com/office/drawing/2014/main" id="{7C4D9989-CB66-695C-779D-1070EFB3E520}"/>
              </a:ext>
            </a:extLst>
          </p:cNvPr>
          <p:cNvSpPr txBox="1"/>
          <p:nvPr/>
        </p:nvSpPr>
        <p:spPr>
          <a:xfrm>
            <a:off x="661700" y="904975"/>
            <a:ext cx="5973016"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 GPT có làm tốt khi con người phải vật lộn không?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5B59956-100D-05C0-4045-27E1D66428B5}"/>
                  </a:ext>
                </a:extLst>
              </p:cNvPr>
              <p:cNvSpPr txBox="1"/>
              <p:nvPr/>
            </p:nvSpPr>
            <p:spPr>
              <a:xfrm>
                <a:off x="167025" y="1609309"/>
                <a:ext cx="8562853" cy="703078"/>
              </a:xfrm>
              <a:prstGeom prst="rect">
                <a:avLst/>
              </a:prstGeom>
              <a:solidFill>
                <a:srgbClr val="00316C"/>
              </a:solidFill>
            </p:spPr>
            <p:txBody>
              <a:bodyPr wrap="square">
                <a:spAutoFit/>
              </a:bodyPr>
              <a:lstStyle/>
              <a:p>
                <a:r>
                  <a:rPr lang="vi-VN" sz="2000">
                    <a:solidFill>
                      <a:schemeClr val="bg1"/>
                    </a:solidFill>
                    <a:latin typeface="Montserrat" panose="00000500000000000000" pitchFamily="2" charset="0"/>
                  </a:rPr>
                  <a:t>Mức độ bất đồng =</a:t>
                </a:r>
                <a:r>
                  <a:rPr lang="en-US" sz="2000">
                    <a:solidFill>
                      <a:schemeClr val="bg1"/>
                    </a:solidFill>
                    <a:latin typeface="Montserrat" panose="00000500000000000000" pitchFamily="2" charset="0"/>
                  </a:rPr>
                  <a:t> </a:t>
                </a:r>
                <a14:m>
                  <m:oMath xmlns:m="http://schemas.openxmlformats.org/officeDocument/2006/math">
                    <m:f>
                      <m:fPr>
                        <m:ctrlPr>
                          <a:rPr lang="vi-VN" sz="2000" i="1" smtClean="0">
                            <a:solidFill>
                              <a:schemeClr val="bg1"/>
                            </a:solidFill>
                            <a:latin typeface="Cambria Math" panose="02040503050406030204" pitchFamily="18" charset="0"/>
                          </a:rPr>
                        </m:ctrlPr>
                      </m:fPr>
                      <m:num>
                        <m:r>
                          <m:rPr>
                            <m:nor/>
                          </m:rPr>
                          <a:rPr lang="vi-VN" sz="2000">
                            <a:solidFill>
                              <a:schemeClr val="bg1"/>
                            </a:solidFill>
                            <a:latin typeface="Montserrat" panose="00000500000000000000" pitchFamily="2" charset="0"/>
                          </a:rPr>
                          <m:t>độ </m:t>
                        </m:r>
                        <m:r>
                          <m:rPr>
                            <m:nor/>
                          </m:rPr>
                          <a:rPr lang="vi-VN" sz="2000">
                            <a:solidFill>
                              <a:schemeClr val="bg1"/>
                            </a:solidFill>
                            <a:latin typeface="Montserrat" panose="00000500000000000000" pitchFamily="2" charset="0"/>
                          </a:rPr>
                          <m:t>l</m:t>
                        </m:r>
                        <m:r>
                          <m:rPr>
                            <m:nor/>
                          </m:rPr>
                          <a:rPr lang="vi-VN" sz="2000">
                            <a:solidFill>
                              <a:schemeClr val="bg1"/>
                            </a:solidFill>
                            <a:latin typeface="Montserrat" panose="00000500000000000000" pitchFamily="2" charset="0"/>
                          </a:rPr>
                          <m:t>ệ</m:t>
                        </m:r>
                        <m:r>
                          <m:rPr>
                            <m:nor/>
                          </m:rPr>
                          <a:rPr lang="vi-VN" sz="2000">
                            <a:solidFill>
                              <a:schemeClr val="bg1"/>
                            </a:solidFill>
                            <a:latin typeface="Montserrat" panose="00000500000000000000" pitchFamily="2" charset="0"/>
                          </a:rPr>
                          <m:t>ch</m:t>
                        </m:r>
                        <m:r>
                          <m:rPr>
                            <m:nor/>
                          </m:rPr>
                          <a:rPr lang="vi-VN" sz="2000">
                            <a:solidFill>
                              <a:schemeClr val="bg1"/>
                            </a:solidFill>
                            <a:latin typeface="Montserrat" panose="00000500000000000000" pitchFamily="2" charset="0"/>
                          </a:rPr>
                          <m:t> </m:t>
                        </m:r>
                        <m:r>
                          <m:rPr>
                            <m:nor/>
                          </m:rPr>
                          <a:rPr lang="vi-VN" sz="2000">
                            <a:solidFill>
                              <a:schemeClr val="bg1"/>
                            </a:solidFill>
                            <a:latin typeface="Montserrat" panose="00000500000000000000" pitchFamily="2" charset="0"/>
                          </a:rPr>
                          <m:t>chu</m:t>
                        </m:r>
                        <m:r>
                          <m:rPr>
                            <m:nor/>
                          </m:rPr>
                          <a:rPr lang="vi-VN" sz="2000">
                            <a:solidFill>
                              <a:schemeClr val="bg1"/>
                            </a:solidFill>
                            <a:latin typeface="Montserrat" panose="00000500000000000000" pitchFamily="2" charset="0"/>
                          </a:rPr>
                          <m:t>ẩ</m:t>
                        </m:r>
                        <m:r>
                          <m:rPr>
                            <m:nor/>
                          </m:rPr>
                          <a:rPr lang="vi-VN" sz="2000">
                            <a:solidFill>
                              <a:schemeClr val="bg1"/>
                            </a:solidFill>
                            <a:latin typeface="Montserrat" panose="00000500000000000000" pitchFamily="2" charset="0"/>
                          </a:rPr>
                          <m:t>n</m:t>
                        </m:r>
                        <m:r>
                          <m:rPr>
                            <m:nor/>
                          </m:rPr>
                          <a:rPr lang="vi-VN" sz="2000">
                            <a:solidFill>
                              <a:schemeClr val="bg1"/>
                            </a:solidFill>
                            <a:latin typeface="Montserrat" panose="00000500000000000000" pitchFamily="2" charset="0"/>
                          </a:rPr>
                          <m:t> </m:t>
                        </m:r>
                        <m:r>
                          <m:rPr>
                            <m:nor/>
                          </m:rPr>
                          <a:rPr lang="vi-VN" sz="2000">
                            <a:solidFill>
                              <a:schemeClr val="bg1"/>
                            </a:solidFill>
                            <a:latin typeface="Montserrat" panose="00000500000000000000" pitchFamily="2" charset="0"/>
                          </a:rPr>
                          <m:t>trong</m:t>
                        </m:r>
                        <m:r>
                          <m:rPr>
                            <m:nor/>
                          </m:rPr>
                          <a:rPr lang="vi-VN" sz="2000">
                            <a:solidFill>
                              <a:schemeClr val="bg1"/>
                            </a:solidFill>
                            <a:latin typeface="Montserrat" panose="00000500000000000000" pitchFamily="2" charset="0"/>
                          </a:rPr>
                          <m:t> </m:t>
                        </m:r>
                        <m:r>
                          <m:rPr>
                            <m:nor/>
                          </m:rPr>
                          <a:rPr lang="vi-VN" sz="2000">
                            <a:solidFill>
                              <a:schemeClr val="bg1"/>
                            </a:solidFill>
                            <a:latin typeface="Montserrat" panose="00000500000000000000" pitchFamily="2" charset="0"/>
                          </a:rPr>
                          <m:t>gi</m:t>
                        </m:r>
                        <m:r>
                          <m:rPr>
                            <m:nor/>
                          </m:rPr>
                          <a:rPr lang="vi-VN" sz="2000">
                            <a:solidFill>
                              <a:schemeClr val="bg1"/>
                            </a:solidFill>
                            <a:latin typeface="Montserrat" panose="00000500000000000000" pitchFamily="2" charset="0"/>
                          </a:rPr>
                          <m:t>á </m:t>
                        </m:r>
                        <m:r>
                          <m:rPr>
                            <m:nor/>
                          </m:rPr>
                          <a:rPr lang="vi-VN" sz="2000">
                            <a:solidFill>
                              <a:schemeClr val="bg1"/>
                            </a:solidFill>
                            <a:latin typeface="Montserrat" panose="00000500000000000000" pitchFamily="2" charset="0"/>
                          </a:rPr>
                          <m:t>tr</m:t>
                        </m:r>
                        <m:r>
                          <m:rPr>
                            <m:nor/>
                          </m:rPr>
                          <a:rPr lang="vi-VN" sz="2000">
                            <a:solidFill>
                              <a:schemeClr val="bg1"/>
                            </a:solidFill>
                            <a:latin typeface="Montserrat" panose="00000500000000000000" pitchFamily="2" charset="0"/>
                          </a:rPr>
                          <m:t>ị </m:t>
                        </m:r>
                        <m:r>
                          <m:rPr>
                            <m:nor/>
                          </m:rPr>
                          <a:rPr lang="vi-VN" sz="2000">
                            <a:solidFill>
                              <a:schemeClr val="bg1"/>
                            </a:solidFill>
                            <a:latin typeface="Montserrat" panose="00000500000000000000" pitchFamily="2" charset="0"/>
                          </a:rPr>
                          <m:t>EPS</m:t>
                        </m:r>
                        <m:r>
                          <m:rPr>
                            <m:nor/>
                          </m:rPr>
                          <a:rPr lang="vi-VN" sz="2000">
                            <a:solidFill>
                              <a:schemeClr val="bg1"/>
                            </a:solidFill>
                            <a:latin typeface="Montserrat" panose="00000500000000000000" pitchFamily="2" charset="0"/>
                          </a:rPr>
                          <m:t> đượ</m:t>
                        </m:r>
                        <m:r>
                          <m:rPr>
                            <m:nor/>
                          </m:rPr>
                          <a:rPr lang="vi-VN" sz="2000">
                            <a:solidFill>
                              <a:schemeClr val="bg1"/>
                            </a:solidFill>
                            <a:latin typeface="Montserrat" panose="00000500000000000000" pitchFamily="2" charset="0"/>
                          </a:rPr>
                          <m:t>c</m:t>
                        </m:r>
                        <m:r>
                          <m:rPr>
                            <m:nor/>
                          </m:rPr>
                          <a:rPr lang="vi-VN" sz="2000">
                            <a:solidFill>
                              <a:schemeClr val="bg1"/>
                            </a:solidFill>
                            <a:latin typeface="Montserrat" panose="00000500000000000000" pitchFamily="2" charset="0"/>
                          </a:rPr>
                          <m:t> </m:t>
                        </m:r>
                        <m:r>
                          <m:rPr>
                            <m:nor/>
                          </m:rPr>
                          <a:rPr lang="vi-VN" sz="2000">
                            <a:solidFill>
                              <a:schemeClr val="bg1"/>
                            </a:solidFill>
                            <a:latin typeface="Montserrat" panose="00000500000000000000" pitchFamily="2" charset="0"/>
                          </a:rPr>
                          <m:t>d</m:t>
                        </m:r>
                        <m:r>
                          <m:rPr>
                            <m:nor/>
                          </m:rPr>
                          <a:rPr lang="vi-VN" sz="2000">
                            <a:solidFill>
                              <a:schemeClr val="bg1"/>
                            </a:solidFill>
                            <a:latin typeface="Montserrat" panose="00000500000000000000" pitchFamily="2" charset="0"/>
                          </a:rPr>
                          <m:t>ự đ</m:t>
                        </m:r>
                        <m:r>
                          <m:rPr>
                            <m:nor/>
                          </m:rPr>
                          <a:rPr lang="vi-VN" sz="2000">
                            <a:solidFill>
                              <a:schemeClr val="bg1"/>
                            </a:solidFill>
                            <a:latin typeface="Montserrat" panose="00000500000000000000" pitchFamily="2" charset="0"/>
                          </a:rPr>
                          <m:t>o</m:t>
                        </m:r>
                        <m:r>
                          <m:rPr>
                            <m:nor/>
                          </m:rPr>
                          <a:rPr lang="vi-VN" sz="2000">
                            <a:solidFill>
                              <a:schemeClr val="bg1"/>
                            </a:solidFill>
                            <a:latin typeface="Montserrat" panose="00000500000000000000" pitchFamily="2" charset="0"/>
                          </a:rPr>
                          <m:t>á</m:t>
                        </m:r>
                        <m:r>
                          <m:rPr>
                            <m:nor/>
                          </m:rPr>
                          <a:rPr lang="vi-VN" sz="2000">
                            <a:solidFill>
                              <a:schemeClr val="bg1"/>
                            </a:solidFill>
                            <a:latin typeface="Montserrat" panose="00000500000000000000" pitchFamily="2" charset="0"/>
                          </a:rPr>
                          <m:t>n</m:t>
                        </m:r>
                      </m:num>
                      <m:den>
                        <m:r>
                          <m:rPr>
                            <m:nor/>
                          </m:rPr>
                          <a:rPr lang="vi-VN" sz="2000">
                            <a:solidFill>
                              <a:schemeClr val="bg1"/>
                            </a:solidFill>
                            <a:latin typeface="Montserrat" panose="00000500000000000000" pitchFamily="2" charset="0"/>
                          </a:rPr>
                          <m:t>gi</m:t>
                        </m:r>
                        <m:r>
                          <m:rPr>
                            <m:nor/>
                          </m:rPr>
                          <a:rPr lang="vi-VN" sz="2000">
                            <a:solidFill>
                              <a:schemeClr val="bg1"/>
                            </a:solidFill>
                            <a:latin typeface="Montserrat" panose="00000500000000000000" pitchFamily="2" charset="0"/>
                          </a:rPr>
                          <m:t>á </m:t>
                        </m:r>
                        <m:r>
                          <m:rPr>
                            <m:nor/>
                          </m:rPr>
                          <a:rPr lang="vi-VN" sz="2000">
                            <a:solidFill>
                              <a:schemeClr val="bg1"/>
                            </a:solidFill>
                            <a:latin typeface="Montserrat" panose="00000500000000000000" pitchFamily="2" charset="0"/>
                          </a:rPr>
                          <m:t>c</m:t>
                        </m:r>
                        <m:r>
                          <m:rPr>
                            <m:nor/>
                          </m:rPr>
                          <a:rPr lang="vi-VN" sz="2000">
                            <a:solidFill>
                              <a:schemeClr val="bg1"/>
                            </a:solidFill>
                            <a:latin typeface="Montserrat" panose="00000500000000000000" pitchFamily="2" charset="0"/>
                          </a:rPr>
                          <m:t>ổ </m:t>
                        </m:r>
                        <m:r>
                          <m:rPr>
                            <m:nor/>
                          </m:rPr>
                          <a:rPr lang="vi-VN" sz="2000">
                            <a:solidFill>
                              <a:schemeClr val="bg1"/>
                            </a:solidFill>
                            <a:latin typeface="Montserrat" panose="00000500000000000000" pitchFamily="2" charset="0"/>
                          </a:rPr>
                          <m:t>phi</m:t>
                        </m:r>
                        <m:r>
                          <m:rPr>
                            <m:nor/>
                          </m:rPr>
                          <a:rPr lang="vi-VN" sz="2000">
                            <a:solidFill>
                              <a:schemeClr val="bg1"/>
                            </a:solidFill>
                            <a:latin typeface="Montserrat" panose="00000500000000000000" pitchFamily="2" charset="0"/>
                          </a:rPr>
                          <m:t>ế</m:t>
                        </m:r>
                        <m:r>
                          <m:rPr>
                            <m:nor/>
                          </m:rPr>
                          <a:rPr lang="vi-VN" sz="2000">
                            <a:solidFill>
                              <a:schemeClr val="bg1"/>
                            </a:solidFill>
                            <a:latin typeface="Montserrat" panose="00000500000000000000" pitchFamily="2" charset="0"/>
                          </a:rPr>
                          <m:t>u</m:t>
                        </m:r>
                        <m:r>
                          <m:rPr>
                            <m:nor/>
                          </m:rPr>
                          <a:rPr lang="vi-VN" sz="2000">
                            <a:solidFill>
                              <a:schemeClr val="bg1"/>
                            </a:solidFill>
                            <a:latin typeface="Montserrat" panose="00000500000000000000" pitchFamily="2" charset="0"/>
                          </a:rPr>
                          <m:t> </m:t>
                        </m:r>
                        <m:r>
                          <m:rPr>
                            <m:nor/>
                          </m:rPr>
                          <a:rPr lang="vi-VN" sz="2000">
                            <a:solidFill>
                              <a:schemeClr val="bg1"/>
                            </a:solidFill>
                            <a:latin typeface="Montserrat" panose="00000500000000000000" pitchFamily="2" charset="0"/>
                          </a:rPr>
                          <m:t>v</m:t>
                        </m:r>
                        <m:r>
                          <m:rPr>
                            <m:nor/>
                          </m:rPr>
                          <a:rPr lang="vi-VN" sz="2000">
                            <a:solidFill>
                              <a:schemeClr val="bg1"/>
                            </a:solidFill>
                            <a:latin typeface="Montserrat" panose="00000500000000000000" pitchFamily="2" charset="0"/>
                          </a:rPr>
                          <m:t>à</m:t>
                        </m:r>
                        <m:r>
                          <m:rPr>
                            <m:nor/>
                          </m:rPr>
                          <a:rPr lang="vi-VN" sz="2000">
                            <a:solidFill>
                              <a:schemeClr val="bg1"/>
                            </a:solidFill>
                            <a:latin typeface="Montserrat" panose="00000500000000000000" pitchFamily="2" charset="0"/>
                          </a:rPr>
                          <m:t>o</m:t>
                        </m:r>
                        <m:r>
                          <m:rPr>
                            <m:nor/>
                          </m:rPr>
                          <a:rPr lang="vi-VN" sz="2000">
                            <a:solidFill>
                              <a:schemeClr val="bg1"/>
                            </a:solidFill>
                            <a:latin typeface="Montserrat" panose="00000500000000000000" pitchFamily="2" charset="0"/>
                          </a:rPr>
                          <m:t> </m:t>
                        </m:r>
                        <m:r>
                          <m:rPr>
                            <m:nor/>
                          </m:rPr>
                          <a:rPr lang="vi-VN" sz="2000">
                            <a:solidFill>
                              <a:schemeClr val="bg1"/>
                            </a:solidFill>
                            <a:latin typeface="Montserrat" panose="00000500000000000000" pitchFamily="2" charset="0"/>
                          </a:rPr>
                          <m:t>cu</m:t>
                        </m:r>
                        <m:r>
                          <m:rPr>
                            <m:nor/>
                          </m:rPr>
                          <a:rPr lang="vi-VN" sz="2000">
                            <a:solidFill>
                              <a:schemeClr val="bg1"/>
                            </a:solidFill>
                            <a:latin typeface="Montserrat" panose="00000500000000000000" pitchFamily="2" charset="0"/>
                          </a:rPr>
                          <m:t>ố</m:t>
                        </m:r>
                        <m:r>
                          <m:rPr>
                            <m:nor/>
                          </m:rPr>
                          <a:rPr lang="vi-VN" sz="2000">
                            <a:solidFill>
                              <a:schemeClr val="bg1"/>
                            </a:solidFill>
                            <a:latin typeface="Montserrat" panose="00000500000000000000" pitchFamily="2" charset="0"/>
                          </a:rPr>
                          <m:t>i</m:t>
                        </m:r>
                        <m:r>
                          <m:rPr>
                            <m:nor/>
                          </m:rPr>
                          <a:rPr lang="vi-VN" sz="2000">
                            <a:solidFill>
                              <a:schemeClr val="bg1"/>
                            </a:solidFill>
                            <a:latin typeface="Montserrat" panose="00000500000000000000" pitchFamily="2" charset="0"/>
                          </a:rPr>
                          <m:t> </m:t>
                        </m:r>
                        <m:r>
                          <m:rPr>
                            <m:nor/>
                          </m:rPr>
                          <a:rPr lang="vi-VN" sz="2000">
                            <a:solidFill>
                              <a:schemeClr val="bg1"/>
                            </a:solidFill>
                            <a:latin typeface="Montserrat" panose="00000500000000000000" pitchFamily="2" charset="0"/>
                          </a:rPr>
                          <m:t>n</m:t>
                        </m:r>
                        <m:r>
                          <m:rPr>
                            <m:nor/>
                          </m:rPr>
                          <a:rPr lang="vi-VN" sz="2000">
                            <a:solidFill>
                              <a:schemeClr val="bg1"/>
                            </a:solidFill>
                            <a:latin typeface="Montserrat" panose="00000500000000000000" pitchFamily="2" charset="0"/>
                          </a:rPr>
                          <m:t>ă</m:t>
                        </m:r>
                        <m:r>
                          <m:rPr>
                            <m:nor/>
                          </m:rPr>
                          <a:rPr lang="vi-VN" sz="2000">
                            <a:solidFill>
                              <a:schemeClr val="bg1"/>
                            </a:solidFill>
                            <a:latin typeface="Montserrat" panose="00000500000000000000" pitchFamily="2" charset="0"/>
                          </a:rPr>
                          <m:t>m</m:t>
                        </m:r>
                        <m:r>
                          <m:rPr>
                            <m:nor/>
                          </m:rPr>
                          <a:rPr lang="vi-VN" sz="2000">
                            <a:solidFill>
                              <a:schemeClr val="bg1"/>
                            </a:solidFill>
                            <a:latin typeface="Montserrat" panose="00000500000000000000" pitchFamily="2" charset="0"/>
                          </a:rPr>
                          <m:t> </m:t>
                        </m:r>
                        <m:r>
                          <m:rPr>
                            <m:nor/>
                          </m:rPr>
                          <a:rPr lang="vi-VN" sz="2000">
                            <a:solidFill>
                              <a:schemeClr val="bg1"/>
                            </a:solidFill>
                            <a:latin typeface="Montserrat" panose="00000500000000000000" pitchFamily="2" charset="0"/>
                          </a:rPr>
                          <m:t>t</m:t>
                        </m:r>
                        <m:r>
                          <m:rPr>
                            <m:nor/>
                          </m:rPr>
                          <a:rPr lang="vi-VN" sz="2000">
                            <a:solidFill>
                              <a:schemeClr val="bg1"/>
                            </a:solidFill>
                            <a:latin typeface="Montserrat" panose="00000500000000000000" pitchFamily="2" charset="0"/>
                          </a:rPr>
                          <m:t>à</m:t>
                        </m:r>
                        <m:r>
                          <m:rPr>
                            <m:nor/>
                          </m:rPr>
                          <a:rPr lang="vi-VN" sz="2000">
                            <a:solidFill>
                              <a:schemeClr val="bg1"/>
                            </a:solidFill>
                            <a:latin typeface="Montserrat" panose="00000500000000000000" pitchFamily="2" charset="0"/>
                          </a:rPr>
                          <m:t>i</m:t>
                        </m:r>
                        <m:r>
                          <m:rPr>
                            <m:nor/>
                          </m:rPr>
                          <a:rPr lang="vi-VN" sz="2000">
                            <a:solidFill>
                              <a:schemeClr val="bg1"/>
                            </a:solidFill>
                            <a:latin typeface="Montserrat" panose="00000500000000000000" pitchFamily="2" charset="0"/>
                          </a:rPr>
                          <m:t> </m:t>
                        </m:r>
                        <m:r>
                          <m:rPr>
                            <m:nor/>
                          </m:rPr>
                          <a:rPr lang="vi-VN" sz="2000">
                            <a:solidFill>
                              <a:schemeClr val="bg1"/>
                            </a:solidFill>
                            <a:latin typeface="Montserrat" panose="00000500000000000000" pitchFamily="2" charset="0"/>
                          </a:rPr>
                          <m:t>ch</m:t>
                        </m:r>
                        <m:r>
                          <m:rPr>
                            <m:nor/>
                          </m:rPr>
                          <a:rPr lang="vi-VN" sz="2000">
                            <a:solidFill>
                              <a:schemeClr val="bg1"/>
                            </a:solidFill>
                            <a:latin typeface="Montserrat" panose="00000500000000000000" pitchFamily="2" charset="0"/>
                          </a:rPr>
                          <m:t>í</m:t>
                        </m:r>
                        <m:r>
                          <m:rPr>
                            <m:nor/>
                          </m:rPr>
                          <a:rPr lang="vi-VN" sz="2000">
                            <a:solidFill>
                              <a:schemeClr val="bg1"/>
                            </a:solidFill>
                            <a:latin typeface="Montserrat" panose="00000500000000000000" pitchFamily="2" charset="0"/>
                          </a:rPr>
                          <m:t>nh</m:t>
                        </m:r>
                        <m:r>
                          <m:rPr>
                            <m:nor/>
                          </m:rPr>
                          <a:rPr lang="vi-VN" sz="2000">
                            <a:solidFill>
                              <a:schemeClr val="bg1"/>
                            </a:solidFill>
                            <a:latin typeface="Montserrat" panose="00000500000000000000" pitchFamily="2" charset="0"/>
                          </a:rPr>
                          <m:t> </m:t>
                        </m:r>
                        <m:r>
                          <m:rPr>
                            <m:nor/>
                          </m:rPr>
                          <a:rPr lang="vi-VN" sz="2000">
                            <a:solidFill>
                              <a:schemeClr val="bg1"/>
                            </a:solidFill>
                            <a:latin typeface="Montserrat" panose="00000500000000000000" pitchFamily="2" charset="0"/>
                          </a:rPr>
                          <m:t>tr</m:t>
                        </m:r>
                        <m:r>
                          <m:rPr>
                            <m:nor/>
                          </m:rPr>
                          <a:rPr lang="vi-VN" sz="2000">
                            <a:solidFill>
                              <a:schemeClr val="bg1"/>
                            </a:solidFill>
                            <a:latin typeface="Montserrat" panose="00000500000000000000" pitchFamily="2" charset="0"/>
                          </a:rPr>
                          <m:t>ướ</m:t>
                        </m:r>
                        <m:r>
                          <m:rPr>
                            <m:nor/>
                          </m:rPr>
                          <a:rPr lang="vi-VN" sz="2000">
                            <a:solidFill>
                              <a:schemeClr val="bg1"/>
                            </a:solidFill>
                            <a:latin typeface="Montserrat" panose="00000500000000000000" pitchFamily="2" charset="0"/>
                          </a:rPr>
                          <m:t>c</m:t>
                        </m:r>
                        <m:r>
                          <m:rPr>
                            <m:nor/>
                          </m:rPr>
                          <a:rPr lang="vi-VN" sz="2000">
                            <a:solidFill>
                              <a:schemeClr val="bg1"/>
                            </a:solidFill>
                            <a:latin typeface="Montserrat" panose="00000500000000000000" pitchFamily="2" charset="0"/>
                          </a:rPr>
                          <m:t> đó</m:t>
                        </m:r>
                      </m:den>
                    </m:f>
                  </m:oMath>
                </a14:m>
                <a:endParaRPr lang="en-US" sz="2000">
                  <a:solidFill>
                    <a:schemeClr val="bg1"/>
                  </a:solidFill>
                  <a:latin typeface="Montserrat" panose="00000500000000000000" pitchFamily="2" charset="0"/>
                </a:endParaRPr>
              </a:p>
            </p:txBody>
          </p:sp>
        </mc:Choice>
        <mc:Fallback xmlns="">
          <p:sp>
            <p:nvSpPr>
              <p:cNvPr id="4" name="TextBox 3">
                <a:extLst>
                  <a:ext uri="{FF2B5EF4-FFF2-40B4-BE49-F238E27FC236}">
                    <a16:creationId xmlns:a16="http://schemas.microsoft.com/office/drawing/2014/main" id="{35B59956-100D-05C0-4045-27E1D66428B5}"/>
                  </a:ext>
                </a:extLst>
              </p:cNvPr>
              <p:cNvSpPr txBox="1">
                <a:spLocks noRot="1" noChangeAspect="1" noMove="1" noResize="1" noEditPoints="1" noAdjustHandles="1" noChangeArrowheads="1" noChangeShapeType="1" noTextEdit="1"/>
              </p:cNvSpPr>
              <p:nvPr/>
            </p:nvSpPr>
            <p:spPr>
              <a:xfrm>
                <a:off x="167025" y="1609309"/>
                <a:ext cx="8562853" cy="703078"/>
              </a:xfrm>
              <a:prstGeom prst="rect">
                <a:avLst/>
              </a:prstGeom>
              <a:blipFill>
                <a:blip r:embed="rId5"/>
                <a:stretch>
                  <a:fillRect l="-712"/>
                </a:stretch>
              </a:blipFill>
            </p:spPr>
            <p:txBody>
              <a:bodyPr/>
              <a:lstStyle/>
              <a:p>
                <a:r>
                  <a:rPr lang="en-US">
                    <a:noFill/>
                  </a:rPr>
                  <a:t> </a:t>
                </a:r>
              </a:p>
            </p:txBody>
          </p:sp>
        </mc:Fallback>
      </mc:AlternateContent>
      <p:sp>
        <p:nvSpPr>
          <p:cNvPr id="9" name="Arrow: Down 8">
            <a:extLst>
              <a:ext uri="{FF2B5EF4-FFF2-40B4-BE49-F238E27FC236}">
                <a16:creationId xmlns:a16="http://schemas.microsoft.com/office/drawing/2014/main" id="{BF2FB2AD-2146-B12B-227C-67EA0DBE52A1}"/>
              </a:ext>
            </a:extLst>
          </p:cNvPr>
          <p:cNvSpPr/>
          <p:nvPr/>
        </p:nvSpPr>
        <p:spPr>
          <a:xfrm>
            <a:off x="4161372" y="2571750"/>
            <a:ext cx="574158" cy="777506"/>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34CA759E-00EB-F221-20BE-F14D0B46900C}"/>
              </a:ext>
            </a:extLst>
          </p:cNvPr>
          <p:cNvSpPr txBox="1"/>
          <p:nvPr/>
        </p:nvSpPr>
        <p:spPr>
          <a:xfrm>
            <a:off x="1246722" y="3638547"/>
            <a:ext cx="6403458" cy="707886"/>
          </a:xfrm>
          <a:prstGeom prst="rect">
            <a:avLst/>
          </a:prstGeom>
          <a:noFill/>
        </p:spPr>
        <p:txBody>
          <a:bodyPr wrap="square">
            <a:spAutoFit/>
          </a:bodyPr>
          <a:lstStyle/>
          <a:p>
            <a:r>
              <a:rPr lang="en-US" sz="2000" b="1">
                <a:solidFill>
                  <a:srgbClr val="00316C"/>
                </a:solidFill>
                <a:latin typeface="Montserrat" panose="00000500000000000000" pitchFamily="2" charset="0"/>
              </a:rPr>
              <a:t>KẾT LUẬN</a:t>
            </a:r>
            <a:r>
              <a:rPr lang="en-US" sz="2000">
                <a:solidFill>
                  <a:srgbClr val="00316C"/>
                </a:solidFill>
                <a:latin typeface="Montserrat" panose="00000500000000000000" pitchFamily="2" charset="0"/>
              </a:rPr>
              <a:t>: </a:t>
            </a:r>
            <a:r>
              <a:rPr lang="vi-VN" sz="2000">
                <a:solidFill>
                  <a:srgbClr val="00316C"/>
                </a:solidFill>
                <a:latin typeface="Montserrat" panose="00000500000000000000" pitchFamily="2" charset="0"/>
              </a:rPr>
              <a:t>Dự báo của GPT có giá trị hơn khi con người bị sai lệch hoặc trở nên kém hiệu quả</a:t>
            </a:r>
            <a:endParaRPr lang="en-US" sz="2000">
              <a:solidFill>
                <a:srgbClr val="00316C"/>
              </a:solidFill>
              <a:latin typeface="Montserrat" panose="00000500000000000000" pitchFamily="2" charset="0"/>
            </a:endParaRPr>
          </a:p>
        </p:txBody>
      </p:sp>
      <p:sp>
        <p:nvSpPr>
          <p:cNvPr id="17" name="Slide Number Placeholder 16">
            <a:extLst>
              <a:ext uri="{FF2B5EF4-FFF2-40B4-BE49-F238E27FC236}">
                <a16:creationId xmlns:a16="http://schemas.microsoft.com/office/drawing/2014/main" id="{6AA54907-DA08-D625-EA18-3AFC0424592B}"/>
              </a:ext>
            </a:extLst>
          </p:cNvPr>
          <p:cNvSpPr>
            <a:spLocks noGrp="1"/>
          </p:cNvSpPr>
          <p:nvPr>
            <p:ph type="sldNum" idx="12"/>
          </p:nvPr>
        </p:nvSpPr>
        <p:spPr/>
        <p:txBody>
          <a:bodyPr/>
          <a:lstStyle/>
          <a:p>
            <a:fld id="{6576285A-A244-40E9-8C01-341B11FF4D23}" type="slidenum">
              <a:rPr lang="en" smtClean="0"/>
              <a:pPr/>
              <a:t>36</a:t>
            </a:fld>
            <a:endParaRPr lang="en"/>
          </a:p>
        </p:txBody>
      </p:sp>
    </p:spTree>
    <p:extLst>
      <p:ext uri="{BB962C8B-B14F-4D97-AF65-F5344CB8AC3E}">
        <p14:creationId xmlns:p14="http://schemas.microsoft.com/office/powerpoint/2010/main" val="3128411719"/>
      </p:ext>
    </p:extLst>
  </p:cSld>
  <p:clrMapOvr>
    <a:masterClrMapping/>
  </p:clrMapOvr>
  <p:transition spd="med">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
          <a:extLst>
            <a:ext uri="{FF2B5EF4-FFF2-40B4-BE49-F238E27FC236}">
              <a16:creationId xmlns:a16="http://schemas.microsoft.com/office/drawing/2014/main" id="{B300D093-692D-EF26-801C-7BBB598B7E82}"/>
            </a:ext>
          </a:extLst>
        </p:cNvPr>
        <p:cNvGrpSpPr/>
        <p:nvPr/>
      </p:nvGrpSpPr>
      <p:grpSpPr>
        <a:xfrm>
          <a:off x="0" y="0"/>
          <a:ext cx="0" cy="0"/>
          <a:chOff x="0" y="0"/>
          <a:chExt cx="0" cy="0"/>
        </a:xfrm>
      </p:grpSpPr>
      <p:pic>
        <p:nvPicPr>
          <p:cNvPr id="69" name="Google Shape;69;p15">
            <a:extLst>
              <a:ext uri="{FF2B5EF4-FFF2-40B4-BE49-F238E27FC236}">
                <a16:creationId xmlns:a16="http://schemas.microsoft.com/office/drawing/2014/main" id="{59F697DB-F2BF-9E49-E078-E6F6579545E7}"/>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70" name="Google Shape;70;p15">
            <a:extLst>
              <a:ext uri="{FF2B5EF4-FFF2-40B4-BE49-F238E27FC236}">
                <a16:creationId xmlns:a16="http://schemas.microsoft.com/office/drawing/2014/main" id="{6CC24D18-0181-CA5C-6C33-FDD714799A2C}"/>
              </a:ext>
            </a:extLst>
          </p:cNvPr>
          <p:cNvSpPr/>
          <p:nvPr/>
        </p:nvSpPr>
        <p:spPr>
          <a:xfrm>
            <a:off x="593200" y="330350"/>
            <a:ext cx="1856700" cy="6510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highlight>
                  <a:srgbClr val="85B106"/>
                </a:highlight>
                <a:latin typeface="Montserrat"/>
                <a:ea typeface="Montserrat"/>
                <a:cs typeface="Montserrat"/>
                <a:sym typeface="Montserrat"/>
              </a:rPr>
              <a:t>NỘI DUNG</a:t>
            </a:r>
            <a:endParaRPr sz="2400" b="1">
              <a:solidFill>
                <a:schemeClr val="lt1"/>
              </a:solidFill>
              <a:highlight>
                <a:srgbClr val="85B106"/>
              </a:highlight>
              <a:latin typeface="Montserrat"/>
              <a:ea typeface="Montserrat"/>
              <a:cs typeface="Montserrat"/>
              <a:sym typeface="Montserrat"/>
            </a:endParaRPr>
          </a:p>
        </p:txBody>
      </p:sp>
      <p:sp>
        <p:nvSpPr>
          <p:cNvPr id="71" name="Google Shape;71;p15">
            <a:extLst>
              <a:ext uri="{FF2B5EF4-FFF2-40B4-BE49-F238E27FC236}">
                <a16:creationId xmlns:a16="http://schemas.microsoft.com/office/drawing/2014/main" id="{C8649A79-D902-00BE-66B8-B66450C31146}"/>
              </a:ext>
            </a:extLst>
          </p:cNvPr>
          <p:cNvSpPr txBox="1"/>
          <p:nvPr/>
        </p:nvSpPr>
        <p:spPr>
          <a:xfrm>
            <a:off x="2449900" y="378800"/>
            <a:ext cx="513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00316C"/>
                </a:solidFill>
                <a:latin typeface="Montserrat"/>
                <a:ea typeface="Montserrat"/>
                <a:cs typeface="Montserrat"/>
                <a:sym typeface="Montserrat"/>
              </a:rPr>
              <a:t>TRÌNH BÀY</a:t>
            </a:r>
            <a:endParaRPr sz="2400" b="1">
              <a:solidFill>
                <a:srgbClr val="00316C"/>
              </a:solidFill>
              <a:latin typeface="Montserrat"/>
              <a:ea typeface="Montserrat"/>
              <a:cs typeface="Montserrat"/>
              <a:sym typeface="Montserrat"/>
            </a:endParaRPr>
          </a:p>
        </p:txBody>
      </p:sp>
      <p:pic>
        <p:nvPicPr>
          <p:cNvPr id="72" name="Google Shape;72;p15">
            <a:extLst>
              <a:ext uri="{FF2B5EF4-FFF2-40B4-BE49-F238E27FC236}">
                <a16:creationId xmlns:a16="http://schemas.microsoft.com/office/drawing/2014/main" id="{636BB351-4C1D-59DE-4137-BF34DAF4DE9E}"/>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73" name="Google Shape;73;p15">
            <a:extLst>
              <a:ext uri="{FF2B5EF4-FFF2-40B4-BE49-F238E27FC236}">
                <a16:creationId xmlns:a16="http://schemas.microsoft.com/office/drawing/2014/main" id="{9EB29875-23DC-D233-3256-672EDD2033DD}"/>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01</a:t>
            </a:r>
            <a:endParaRPr sz="900" b="1">
              <a:solidFill>
                <a:srgbClr val="00316C"/>
              </a:solidFill>
              <a:latin typeface="Montserrat"/>
              <a:ea typeface="Montserrat"/>
              <a:cs typeface="Montserrat"/>
              <a:sym typeface="Montserrat"/>
            </a:endParaRPr>
          </a:p>
        </p:txBody>
      </p:sp>
      <p:sp>
        <p:nvSpPr>
          <p:cNvPr id="74" name="Google Shape;74;p15">
            <a:extLst>
              <a:ext uri="{FF2B5EF4-FFF2-40B4-BE49-F238E27FC236}">
                <a16:creationId xmlns:a16="http://schemas.microsoft.com/office/drawing/2014/main" id="{498D64DF-4D76-767A-5014-D3E46531207B}"/>
              </a:ext>
            </a:extLst>
          </p:cNvPr>
          <p:cNvSpPr/>
          <p:nvPr/>
        </p:nvSpPr>
        <p:spPr>
          <a:xfrm>
            <a:off x="579025" y="153862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1</a:t>
            </a:r>
            <a:endParaRPr sz="1600">
              <a:solidFill>
                <a:schemeClr val="lt1"/>
              </a:solidFill>
              <a:latin typeface="Montserrat SemiBold"/>
              <a:ea typeface="Montserrat SemiBold"/>
              <a:cs typeface="Montserrat SemiBold"/>
              <a:sym typeface="Montserrat SemiBold"/>
            </a:endParaRPr>
          </a:p>
        </p:txBody>
      </p:sp>
      <p:sp>
        <p:nvSpPr>
          <p:cNvPr id="75" name="Google Shape;75;p15">
            <a:extLst>
              <a:ext uri="{FF2B5EF4-FFF2-40B4-BE49-F238E27FC236}">
                <a16:creationId xmlns:a16="http://schemas.microsoft.com/office/drawing/2014/main" id="{53206BF3-5016-CE37-47DE-EF45BB74E995}"/>
              </a:ext>
            </a:extLst>
          </p:cNvPr>
          <p:cNvSpPr/>
          <p:nvPr/>
        </p:nvSpPr>
        <p:spPr>
          <a:xfrm>
            <a:off x="579025" y="22222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2</a:t>
            </a:r>
            <a:endParaRPr sz="1600">
              <a:solidFill>
                <a:schemeClr val="lt1"/>
              </a:solidFill>
              <a:latin typeface="Montserrat SemiBold"/>
              <a:ea typeface="Montserrat SemiBold"/>
              <a:cs typeface="Montserrat SemiBold"/>
              <a:sym typeface="Montserrat SemiBold"/>
            </a:endParaRPr>
          </a:p>
        </p:txBody>
      </p:sp>
      <p:sp>
        <p:nvSpPr>
          <p:cNvPr id="76" name="Google Shape;76;p15">
            <a:extLst>
              <a:ext uri="{FF2B5EF4-FFF2-40B4-BE49-F238E27FC236}">
                <a16:creationId xmlns:a16="http://schemas.microsoft.com/office/drawing/2014/main" id="{613DC4E6-B405-050E-C555-E0C22BC69E13}"/>
              </a:ext>
            </a:extLst>
          </p:cNvPr>
          <p:cNvSpPr/>
          <p:nvPr/>
        </p:nvSpPr>
        <p:spPr>
          <a:xfrm>
            <a:off x="579025" y="294247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3 </a:t>
            </a:r>
            <a:r>
              <a:rPr lang="en"/>
              <a:t>       </a:t>
            </a:r>
            <a:endParaRPr/>
          </a:p>
        </p:txBody>
      </p:sp>
      <p:sp>
        <p:nvSpPr>
          <p:cNvPr id="77" name="Google Shape;77;p15">
            <a:extLst>
              <a:ext uri="{FF2B5EF4-FFF2-40B4-BE49-F238E27FC236}">
                <a16:creationId xmlns:a16="http://schemas.microsoft.com/office/drawing/2014/main" id="{0950F48A-558C-C0EC-BE2F-DDB077D29428}"/>
              </a:ext>
            </a:extLst>
          </p:cNvPr>
          <p:cNvSpPr/>
          <p:nvPr/>
        </p:nvSpPr>
        <p:spPr>
          <a:xfrm>
            <a:off x="579025" y="36627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4</a:t>
            </a:r>
            <a:endParaRPr sz="1600">
              <a:solidFill>
                <a:schemeClr val="lt1"/>
              </a:solidFill>
              <a:latin typeface="Montserrat SemiBold"/>
              <a:ea typeface="Montserrat SemiBold"/>
              <a:cs typeface="Montserrat SemiBold"/>
              <a:sym typeface="Montserrat SemiBold"/>
            </a:endParaRPr>
          </a:p>
        </p:txBody>
      </p:sp>
      <p:sp>
        <p:nvSpPr>
          <p:cNvPr id="78" name="Google Shape;78;p15">
            <a:extLst>
              <a:ext uri="{FF2B5EF4-FFF2-40B4-BE49-F238E27FC236}">
                <a16:creationId xmlns:a16="http://schemas.microsoft.com/office/drawing/2014/main" id="{5AC4D724-5973-C5A3-83C3-652708B0C681}"/>
              </a:ext>
            </a:extLst>
          </p:cNvPr>
          <p:cNvSpPr/>
          <p:nvPr/>
        </p:nvSpPr>
        <p:spPr>
          <a:xfrm>
            <a:off x="4267700" y="15386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5</a:t>
            </a:r>
            <a:endParaRPr sz="1600">
              <a:solidFill>
                <a:schemeClr val="lt1"/>
              </a:solidFill>
              <a:latin typeface="Montserrat SemiBold"/>
              <a:ea typeface="Montserrat SemiBold"/>
              <a:cs typeface="Montserrat SemiBold"/>
              <a:sym typeface="Montserrat SemiBold"/>
            </a:endParaRPr>
          </a:p>
        </p:txBody>
      </p:sp>
      <p:sp>
        <p:nvSpPr>
          <p:cNvPr id="79" name="Google Shape;79;p15">
            <a:extLst>
              <a:ext uri="{FF2B5EF4-FFF2-40B4-BE49-F238E27FC236}">
                <a16:creationId xmlns:a16="http://schemas.microsoft.com/office/drawing/2014/main" id="{295A84AD-4361-640F-557A-8F565E92B671}"/>
              </a:ext>
            </a:extLst>
          </p:cNvPr>
          <p:cNvSpPr/>
          <p:nvPr/>
        </p:nvSpPr>
        <p:spPr>
          <a:xfrm>
            <a:off x="4267700" y="222222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6</a:t>
            </a:r>
            <a:r>
              <a:rPr lang="en"/>
              <a:t>       </a:t>
            </a:r>
            <a:endParaRPr/>
          </a:p>
        </p:txBody>
      </p:sp>
      <p:sp>
        <p:nvSpPr>
          <p:cNvPr id="80" name="Google Shape;80;p15">
            <a:extLst>
              <a:ext uri="{FF2B5EF4-FFF2-40B4-BE49-F238E27FC236}">
                <a16:creationId xmlns:a16="http://schemas.microsoft.com/office/drawing/2014/main" id="{C08B58A1-5E3A-FFB5-74C9-B14B10C71D52}"/>
              </a:ext>
            </a:extLst>
          </p:cNvPr>
          <p:cNvSpPr txBox="1"/>
          <p:nvPr/>
        </p:nvSpPr>
        <p:spPr>
          <a:xfrm>
            <a:off x="1066350" y="1503375"/>
            <a:ext cx="512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a:solidFill>
                  <a:srgbClr val="00316C"/>
                </a:solidFill>
                <a:latin typeface="Montserrat SemiBold"/>
                <a:ea typeface="Montserrat SemiBold"/>
                <a:cs typeface="Montserrat SemiBold"/>
                <a:sym typeface="Montserrat SemiBold"/>
              </a:rPr>
              <a:t>GIỚI THIỆU</a:t>
            </a:r>
            <a:endParaRPr sz="1800">
              <a:solidFill>
                <a:srgbClr val="00316C"/>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sz="1800">
              <a:solidFill>
                <a:srgbClr val="00316C"/>
              </a:solidFill>
              <a:latin typeface="Montserrat SemiBold"/>
              <a:ea typeface="Montserrat SemiBold"/>
              <a:cs typeface="Montserrat SemiBold"/>
              <a:sym typeface="Montserrat SemiBold"/>
            </a:endParaRPr>
          </a:p>
        </p:txBody>
      </p:sp>
      <p:sp>
        <p:nvSpPr>
          <p:cNvPr id="81" name="Google Shape;81;p15">
            <a:extLst>
              <a:ext uri="{FF2B5EF4-FFF2-40B4-BE49-F238E27FC236}">
                <a16:creationId xmlns:a16="http://schemas.microsoft.com/office/drawing/2014/main" id="{9468AF66-E979-394B-A675-91300F501749}"/>
              </a:ext>
            </a:extLst>
          </p:cNvPr>
          <p:cNvSpPr txBox="1"/>
          <p:nvPr/>
        </p:nvSpPr>
        <p:spPr>
          <a:xfrm>
            <a:off x="1066350" y="2202288"/>
            <a:ext cx="2678714"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CƠ SỞ LÝ LUẬN</a:t>
            </a:r>
            <a:endParaRPr sz="1800">
              <a:solidFill>
                <a:srgbClr val="00316C"/>
              </a:solidFill>
              <a:latin typeface="Montserrat SemiBold"/>
              <a:ea typeface="Montserrat SemiBold"/>
              <a:cs typeface="Montserrat SemiBold"/>
              <a:sym typeface="Montserrat SemiBold"/>
            </a:endParaRPr>
          </a:p>
        </p:txBody>
      </p:sp>
      <p:sp>
        <p:nvSpPr>
          <p:cNvPr id="82" name="Google Shape;82;p15">
            <a:extLst>
              <a:ext uri="{FF2B5EF4-FFF2-40B4-BE49-F238E27FC236}">
                <a16:creationId xmlns:a16="http://schemas.microsoft.com/office/drawing/2014/main" id="{ED79189A-365A-787F-9204-D3326284086C}"/>
              </a:ext>
            </a:extLst>
          </p:cNvPr>
          <p:cNvSpPr txBox="1"/>
          <p:nvPr/>
        </p:nvSpPr>
        <p:spPr>
          <a:xfrm>
            <a:off x="1066350" y="2913325"/>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PP NGHIÊN CỨU</a:t>
            </a:r>
            <a:endParaRPr sz="1800">
              <a:solidFill>
                <a:srgbClr val="00316C"/>
              </a:solidFill>
              <a:latin typeface="Montserrat SemiBold"/>
              <a:ea typeface="Montserrat SemiBold"/>
              <a:cs typeface="Montserrat SemiBold"/>
              <a:sym typeface="Montserrat SemiBold"/>
            </a:endParaRPr>
          </a:p>
        </p:txBody>
      </p:sp>
      <p:sp>
        <p:nvSpPr>
          <p:cNvPr id="83" name="Google Shape;83;p15">
            <a:extLst>
              <a:ext uri="{FF2B5EF4-FFF2-40B4-BE49-F238E27FC236}">
                <a16:creationId xmlns:a16="http://schemas.microsoft.com/office/drawing/2014/main" id="{84A2D38A-8E2B-750C-88FB-5BE2F177B6F1}"/>
              </a:ext>
            </a:extLst>
          </p:cNvPr>
          <p:cNvSpPr txBox="1"/>
          <p:nvPr/>
        </p:nvSpPr>
        <p:spPr>
          <a:xfrm>
            <a:off x="1066350" y="3652225"/>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CHUYÊN GIA</a:t>
            </a:r>
            <a:endParaRPr sz="1800">
              <a:solidFill>
                <a:srgbClr val="00316C"/>
              </a:solidFill>
              <a:latin typeface="Montserrat SemiBold"/>
              <a:ea typeface="Montserrat SemiBold"/>
              <a:cs typeface="Montserrat SemiBold"/>
              <a:sym typeface="Montserrat SemiBold"/>
            </a:endParaRPr>
          </a:p>
        </p:txBody>
      </p:sp>
      <p:sp>
        <p:nvSpPr>
          <p:cNvPr id="84" name="Google Shape;84;p15">
            <a:extLst>
              <a:ext uri="{FF2B5EF4-FFF2-40B4-BE49-F238E27FC236}">
                <a16:creationId xmlns:a16="http://schemas.microsoft.com/office/drawing/2014/main" id="{515F7450-71E9-C6E4-04FA-209491777444}"/>
              </a:ext>
            </a:extLst>
          </p:cNvPr>
          <p:cNvSpPr txBox="1"/>
          <p:nvPr/>
        </p:nvSpPr>
        <p:spPr>
          <a:xfrm>
            <a:off x="4694291" y="1371271"/>
            <a:ext cx="3035688"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CÁC MÔ HÌNH HỌC MÁY CHUYÊN SÂU</a:t>
            </a:r>
            <a:endParaRPr sz="1800">
              <a:solidFill>
                <a:srgbClr val="00316C"/>
              </a:solidFill>
              <a:latin typeface="Montserrat SemiBold"/>
              <a:ea typeface="Montserrat SemiBold"/>
              <a:cs typeface="Montserrat SemiBold"/>
              <a:sym typeface="Montserrat SemiBold"/>
            </a:endParaRPr>
          </a:p>
        </p:txBody>
      </p:sp>
      <p:sp>
        <p:nvSpPr>
          <p:cNvPr id="85" name="Google Shape;85;p15">
            <a:extLst>
              <a:ext uri="{FF2B5EF4-FFF2-40B4-BE49-F238E27FC236}">
                <a16:creationId xmlns:a16="http://schemas.microsoft.com/office/drawing/2014/main" id="{99DA36DB-D091-C0B7-B3FE-CC8D5B4197B4}"/>
              </a:ext>
            </a:extLst>
          </p:cNvPr>
          <p:cNvSpPr txBox="1"/>
          <p:nvPr/>
        </p:nvSpPr>
        <p:spPr>
          <a:xfrm>
            <a:off x="4694291" y="2085475"/>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KHẢ NĂNG DỰ ĐOÁN CỦA</a:t>
            </a:r>
            <a:br>
              <a:rPr lang="en" sz="1800">
                <a:solidFill>
                  <a:srgbClr val="00316C"/>
                </a:solidFill>
                <a:latin typeface="Montserrat SemiBold"/>
                <a:ea typeface="Montserrat SemiBold"/>
                <a:cs typeface="Montserrat SemiBold"/>
                <a:sym typeface="Montserrat SemiBold"/>
              </a:rPr>
            </a:br>
            <a:r>
              <a:rPr lang="en" sz="1800">
                <a:solidFill>
                  <a:srgbClr val="00316C"/>
                </a:solidFill>
                <a:latin typeface="Montserrat SemiBold"/>
                <a:ea typeface="Montserrat SemiBold"/>
                <a:cs typeface="Montserrat SemiBold"/>
                <a:sym typeface="Montserrat SemiBold"/>
              </a:rPr>
              <a:t>LLM ĐẾN ĐÂU?</a:t>
            </a:r>
            <a:endParaRPr sz="1800">
              <a:solidFill>
                <a:srgbClr val="00316C"/>
              </a:solidFill>
              <a:latin typeface="Montserrat SemiBold"/>
              <a:ea typeface="Montserrat SemiBold"/>
              <a:cs typeface="Montserrat SemiBold"/>
              <a:sym typeface="Montserrat SemiBold"/>
            </a:endParaRPr>
          </a:p>
        </p:txBody>
      </p:sp>
      <p:sp>
        <p:nvSpPr>
          <p:cNvPr id="86" name="Google Shape;86;p15">
            <a:extLst>
              <a:ext uri="{FF2B5EF4-FFF2-40B4-BE49-F238E27FC236}">
                <a16:creationId xmlns:a16="http://schemas.microsoft.com/office/drawing/2014/main" id="{5001BE05-E90B-1925-6A69-FC0395D0D5EB}"/>
              </a:ext>
            </a:extLst>
          </p:cNvPr>
          <p:cNvSpPr/>
          <p:nvPr/>
        </p:nvSpPr>
        <p:spPr>
          <a:xfrm>
            <a:off x="4267700" y="29238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7</a:t>
            </a:r>
            <a:endParaRPr sz="1600">
              <a:solidFill>
                <a:schemeClr val="lt1"/>
              </a:solidFill>
              <a:latin typeface="Montserrat SemiBold"/>
              <a:ea typeface="Montserrat SemiBold"/>
              <a:cs typeface="Montserrat SemiBold"/>
              <a:sym typeface="Montserrat SemiBold"/>
            </a:endParaRPr>
          </a:p>
        </p:txBody>
      </p:sp>
      <p:sp>
        <p:nvSpPr>
          <p:cNvPr id="87" name="Google Shape;87;p15">
            <a:extLst>
              <a:ext uri="{FF2B5EF4-FFF2-40B4-BE49-F238E27FC236}">
                <a16:creationId xmlns:a16="http://schemas.microsoft.com/office/drawing/2014/main" id="{1841A2E8-8D3F-5340-F553-E04D7E947DCD}"/>
              </a:ext>
            </a:extLst>
          </p:cNvPr>
          <p:cNvSpPr txBox="1"/>
          <p:nvPr/>
        </p:nvSpPr>
        <p:spPr>
          <a:xfrm>
            <a:off x="4667040" y="2809243"/>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00316C"/>
                </a:solidFill>
                <a:latin typeface="Montserrat SemiBold"/>
                <a:ea typeface="Montserrat SemiBold"/>
                <a:cs typeface="Montserrat SemiBold"/>
                <a:sym typeface="Montserrat SemiBold"/>
              </a:rPr>
              <a:t>CÁC BÀI KIỂM TRA </a:t>
            </a:r>
            <a:br>
              <a:rPr lang="en-US" sz="1800">
                <a:solidFill>
                  <a:srgbClr val="00316C"/>
                </a:solidFill>
                <a:latin typeface="Montserrat SemiBold"/>
                <a:ea typeface="Montserrat SemiBold"/>
                <a:cs typeface="Montserrat SemiBold"/>
                <a:sym typeface="Montserrat SemiBold"/>
              </a:rPr>
            </a:br>
            <a:r>
              <a:rPr lang="en-US" sz="1800">
                <a:solidFill>
                  <a:srgbClr val="00316C"/>
                </a:solidFill>
                <a:latin typeface="Montserrat SemiBold"/>
                <a:ea typeface="Montserrat SemiBold"/>
                <a:cs typeface="Montserrat SemiBold"/>
                <a:sym typeface="Montserrat SemiBold"/>
              </a:rPr>
              <a:t>ĐỊNH GIÁ TÀI SẢN?</a:t>
            </a:r>
            <a:endParaRPr sz="1800">
              <a:solidFill>
                <a:srgbClr val="00316C"/>
              </a:solidFill>
              <a:latin typeface="Montserrat SemiBold"/>
              <a:ea typeface="Montserrat SemiBold"/>
              <a:cs typeface="Montserrat SemiBold"/>
              <a:sym typeface="Montserrat SemiBold"/>
            </a:endParaRPr>
          </a:p>
        </p:txBody>
      </p:sp>
      <p:sp>
        <p:nvSpPr>
          <p:cNvPr id="2" name="Google Shape;79;p15">
            <a:extLst>
              <a:ext uri="{FF2B5EF4-FFF2-40B4-BE49-F238E27FC236}">
                <a16:creationId xmlns:a16="http://schemas.microsoft.com/office/drawing/2014/main" id="{BE432681-0DCD-830B-4ED3-12FE80F8CEA1}"/>
              </a:ext>
            </a:extLst>
          </p:cNvPr>
          <p:cNvSpPr/>
          <p:nvPr/>
        </p:nvSpPr>
        <p:spPr>
          <a:xfrm>
            <a:off x="4275654" y="3631683"/>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8</a:t>
            </a:r>
            <a:r>
              <a:rPr lang="en"/>
              <a:t>       </a:t>
            </a:r>
            <a:endParaRPr/>
          </a:p>
        </p:txBody>
      </p:sp>
      <p:sp>
        <p:nvSpPr>
          <p:cNvPr id="3" name="Google Shape;85;p15">
            <a:extLst>
              <a:ext uri="{FF2B5EF4-FFF2-40B4-BE49-F238E27FC236}">
                <a16:creationId xmlns:a16="http://schemas.microsoft.com/office/drawing/2014/main" id="{B2F60101-EC7B-74F1-AE1D-07A7AC63AFD3}"/>
              </a:ext>
            </a:extLst>
          </p:cNvPr>
          <p:cNvSpPr txBox="1"/>
          <p:nvPr/>
        </p:nvSpPr>
        <p:spPr>
          <a:xfrm>
            <a:off x="4667040" y="3624362"/>
            <a:ext cx="51258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KẾT LUẬN</a:t>
            </a:r>
            <a:endParaRPr sz="1800">
              <a:solidFill>
                <a:srgbClr val="00316C"/>
              </a:solidFill>
              <a:latin typeface="Montserrat SemiBold"/>
              <a:ea typeface="Montserrat SemiBold"/>
              <a:cs typeface="Montserrat SemiBold"/>
              <a:sym typeface="Montserrat SemiBold"/>
            </a:endParaRPr>
          </a:p>
        </p:txBody>
      </p:sp>
      <p:sp>
        <p:nvSpPr>
          <p:cNvPr id="8" name="Slide Number Placeholder 7">
            <a:extLst>
              <a:ext uri="{FF2B5EF4-FFF2-40B4-BE49-F238E27FC236}">
                <a16:creationId xmlns:a16="http://schemas.microsoft.com/office/drawing/2014/main" id="{C4DE0B78-879A-D9B3-053A-8E4A543B7545}"/>
              </a:ext>
            </a:extLst>
          </p:cNvPr>
          <p:cNvSpPr>
            <a:spLocks noGrp="1"/>
          </p:cNvSpPr>
          <p:nvPr>
            <p:ph type="sldNum" idx="12"/>
          </p:nvPr>
        </p:nvSpPr>
        <p:spPr/>
        <p:txBody>
          <a:bodyPr/>
          <a:lstStyle/>
          <a:p>
            <a:fld id="{6576285A-A244-40E9-8C01-341B11FF4D23}" type="slidenum">
              <a:rPr lang="en" smtClean="0"/>
              <a:pPr/>
              <a:t>37</a:t>
            </a:fld>
            <a:endParaRPr lang="en"/>
          </a:p>
        </p:txBody>
      </p:sp>
    </p:spTree>
    <p:extLst>
      <p:ext uri="{BB962C8B-B14F-4D97-AF65-F5344CB8AC3E}">
        <p14:creationId xmlns:p14="http://schemas.microsoft.com/office/powerpoint/2010/main" val="200038501"/>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B5623DCD-2D96-7530-CE36-8306D193A513}"/>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41E0A547-281A-18ED-D822-C5E015F2B60D}"/>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691FC673-740A-7E9F-9824-B822F4661C3D}"/>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B6196FC1-E5A8-A803-82CA-632EBC7EE9C0}"/>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5BD19C99-EC03-FF6E-3533-45F44548E4A9}"/>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72F41692-E41D-EEBA-BD51-0B98D6E217F8}"/>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7D0004A3-EEF1-D21F-6D3C-9AF95A3B4BF0}"/>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Phương pháp</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8EC319F1-5FC6-96B1-F57B-1F772C132247}"/>
              </a:ext>
            </a:extLst>
          </p:cNvPr>
          <p:cNvSpPr txBox="1"/>
          <p:nvPr/>
        </p:nvSpPr>
        <p:spPr>
          <a:xfrm>
            <a:off x="276900" y="897325"/>
            <a:ext cx="6105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5.1</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502F8E33-DAAA-94BC-3DD2-7890F30095B9}"/>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LLM VS CÁC MÔ HÌNH HỌC MÁY CHUYÊN SÂU</a:t>
            </a:r>
          </a:p>
        </p:txBody>
      </p:sp>
      <p:sp>
        <p:nvSpPr>
          <p:cNvPr id="3" name="TextBox 2">
            <a:extLst>
              <a:ext uri="{FF2B5EF4-FFF2-40B4-BE49-F238E27FC236}">
                <a16:creationId xmlns:a16="http://schemas.microsoft.com/office/drawing/2014/main" id="{73DF689F-007D-69B0-C98F-EBD83EAFFB38}"/>
              </a:ext>
            </a:extLst>
          </p:cNvPr>
          <p:cNvSpPr txBox="1"/>
          <p:nvPr/>
        </p:nvSpPr>
        <p:spPr>
          <a:xfrm>
            <a:off x="562303" y="1450991"/>
            <a:ext cx="3129698"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vi-VN" sz="2000" b="1">
                <a:solidFill>
                  <a:srgbClr val="00316C"/>
                </a:solidFill>
                <a:latin typeface="Montserrat" panose="00000500000000000000" pitchFamily="2" charset="0"/>
                <a:cs typeface="Mongolian Baiti" panose="03000500000000000000" pitchFamily="66" charset="0"/>
              </a:rPr>
              <a:t>59 biến số tài chính </a:t>
            </a:r>
            <a:r>
              <a:rPr lang="vi-VN" sz="2000">
                <a:solidFill>
                  <a:srgbClr val="00316C"/>
                </a:solidFill>
                <a:latin typeface="Montserrat" panose="00000500000000000000" pitchFamily="2" charset="0"/>
                <a:cs typeface="Mongolian Baiti" panose="03000500000000000000" pitchFamily="66" charset="0"/>
              </a:rPr>
              <a:t>từ cơ sở dữ liệu Compustat Annual để dự báo lợi nhuận tương lai (loại bỏ tỉ số giá trên thu nhập)</a:t>
            </a:r>
            <a:endParaRPr lang="en-US" sz="2000">
              <a:solidFill>
                <a:srgbClr val="00316C"/>
              </a:solidFill>
              <a:latin typeface="Montserrat" panose="00000500000000000000" pitchFamily="2" charset="0"/>
              <a:cs typeface="Mongolian Baiti" panose="03000500000000000000" pitchFamily="66" charset="0"/>
            </a:endParaRPr>
          </a:p>
        </p:txBody>
      </p:sp>
      <p:sp>
        <p:nvSpPr>
          <p:cNvPr id="4" name="TextBox 3">
            <a:extLst>
              <a:ext uri="{FF2B5EF4-FFF2-40B4-BE49-F238E27FC236}">
                <a16:creationId xmlns:a16="http://schemas.microsoft.com/office/drawing/2014/main" id="{65F070CD-4BFF-8575-38B0-7CBE0236BCF9}"/>
              </a:ext>
            </a:extLst>
          </p:cNvPr>
          <p:cNvSpPr txBox="1"/>
          <p:nvPr/>
        </p:nvSpPr>
        <p:spPr>
          <a:xfrm>
            <a:off x="4228050" y="1612041"/>
            <a:ext cx="3572628" cy="40011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2000">
                <a:solidFill>
                  <a:srgbClr val="00316C"/>
                </a:solidFill>
                <a:latin typeface="Montserrat" panose="00000500000000000000" pitchFamily="2" charset="0"/>
              </a:rPr>
              <a:t>H</a:t>
            </a:r>
            <a:r>
              <a:rPr lang="vi-VN" sz="2000">
                <a:solidFill>
                  <a:srgbClr val="00316C"/>
                </a:solidFill>
                <a:latin typeface="Montserrat" panose="00000500000000000000" pitchFamily="2" charset="0"/>
              </a:rPr>
              <a:t>ồi quy logistic từng bước</a:t>
            </a:r>
            <a:endParaRPr lang="en-US" sz="2000">
              <a:solidFill>
                <a:srgbClr val="00316C"/>
              </a:solidFill>
              <a:latin typeface="Montserrat" panose="00000500000000000000" pitchFamily="2" charset="0"/>
            </a:endParaRPr>
          </a:p>
        </p:txBody>
      </p:sp>
      <p:sp>
        <p:nvSpPr>
          <p:cNvPr id="6" name="TextBox 5">
            <a:extLst>
              <a:ext uri="{FF2B5EF4-FFF2-40B4-BE49-F238E27FC236}">
                <a16:creationId xmlns:a16="http://schemas.microsoft.com/office/drawing/2014/main" id="{B5FAE473-1277-110A-3EE0-A5081A7E9A64}"/>
              </a:ext>
            </a:extLst>
          </p:cNvPr>
          <p:cNvSpPr txBox="1"/>
          <p:nvPr/>
        </p:nvSpPr>
        <p:spPr>
          <a:xfrm>
            <a:off x="4190470" y="2688377"/>
            <a:ext cx="3839925" cy="40011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en-US" sz="2000">
                <a:solidFill>
                  <a:srgbClr val="00316C"/>
                </a:solidFill>
                <a:latin typeface="Montserrat" panose="00000500000000000000" pitchFamily="2" charset="0"/>
              </a:rPr>
              <a:t>Mạng noron nhân tạo (ANN)</a:t>
            </a:r>
          </a:p>
        </p:txBody>
      </p:sp>
      <p:cxnSp>
        <p:nvCxnSpPr>
          <p:cNvPr id="8" name="Straight Arrow Connector 7">
            <a:extLst>
              <a:ext uri="{FF2B5EF4-FFF2-40B4-BE49-F238E27FC236}">
                <a16:creationId xmlns:a16="http://schemas.microsoft.com/office/drawing/2014/main" id="{35D150F1-2CD6-6A0F-19F2-183393FD85D9}"/>
              </a:ext>
            </a:extLst>
          </p:cNvPr>
          <p:cNvCxnSpPr>
            <a:stCxn id="3" idx="3"/>
            <a:endCxn id="4" idx="1"/>
          </p:cNvCxnSpPr>
          <p:nvPr/>
        </p:nvCxnSpPr>
        <p:spPr>
          <a:xfrm flipV="1">
            <a:off x="3692001" y="1812096"/>
            <a:ext cx="536049" cy="608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25EC0D1-25CD-3241-2437-A4CA5EBDC32C}"/>
              </a:ext>
            </a:extLst>
          </p:cNvPr>
          <p:cNvCxnSpPr>
            <a:stCxn id="3" idx="3"/>
            <a:endCxn id="6" idx="1"/>
          </p:cNvCxnSpPr>
          <p:nvPr/>
        </p:nvCxnSpPr>
        <p:spPr>
          <a:xfrm>
            <a:off x="3692001" y="2420487"/>
            <a:ext cx="498469" cy="467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6E895EA-4B01-0624-9AA7-1609E7043520}"/>
              </a:ext>
            </a:extLst>
          </p:cNvPr>
          <p:cNvSpPr txBox="1"/>
          <p:nvPr/>
        </p:nvSpPr>
        <p:spPr>
          <a:xfrm>
            <a:off x="1239098" y="3548186"/>
            <a:ext cx="6691801" cy="923330"/>
          </a:xfrm>
          <a:prstGeom prst="rect">
            <a:avLst/>
          </a:prstGeom>
          <a:solidFill>
            <a:srgbClr val="3A5270"/>
          </a:solidFill>
        </p:spPr>
        <p:txBody>
          <a:bodyPr wrap="square">
            <a:spAutoFit/>
          </a:bodyPr>
          <a:lstStyle/>
          <a:p>
            <a:r>
              <a:rPr lang="en-US" sz="1800">
                <a:solidFill>
                  <a:schemeClr val="bg1"/>
                </a:solidFill>
                <a:latin typeface="Montserrat" panose="00000500000000000000" pitchFamily="2" charset="0"/>
              </a:rPr>
              <a:t>C</a:t>
            </a:r>
            <a:r>
              <a:rPr lang="vi-VN" sz="1800">
                <a:solidFill>
                  <a:schemeClr val="bg1"/>
                </a:solidFill>
                <a:latin typeface="Montserrat" panose="00000500000000000000" pitchFamily="2" charset="0"/>
              </a:rPr>
              <a:t>ửa sổ huấn luyện trong vòng 5 năm ở cả hai </a:t>
            </a:r>
            <a:r>
              <a:rPr lang="en-US" sz="1800">
                <a:solidFill>
                  <a:schemeClr val="bg1"/>
                </a:solidFill>
                <a:latin typeface="Montserrat" panose="00000500000000000000" pitchFamily="2" charset="0"/>
              </a:rPr>
              <a:t>mô hình </a:t>
            </a:r>
            <a:r>
              <a:rPr lang="vi-VN" sz="1800">
                <a:solidFill>
                  <a:schemeClr val="bg1"/>
                </a:solidFill>
                <a:latin typeface="Montserrat" panose="00000500000000000000" pitchFamily="2" charset="0"/>
              </a:rPr>
              <a:t>(từ năm t-5 đến t-1)</a:t>
            </a:r>
            <a:r>
              <a:rPr lang="en-US" sz="1800">
                <a:solidFill>
                  <a:schemeClr val="bg1"/>
                </a:solidFill>
                <a:latin typeface="Montserrat" panose="00000500000000000000" pitchFamily="2" charset="0"/>
              </a:rPr>
              <a:t>.</a:t>
            </a:r>
            <a:br>
              <a:rPr lang="en-US" sz="1800">
                <a:solidFill>
                  <a:schemeClr val="bg1"/>
                </a:solidFill>
                <a:latin typeface="Montserrat" panose="00000500000000000000" pitchFamily="2" charset="0"/>
              </a:rPr>
            </a:br>
            <a:r>
              <a:rPr lang="en-US" sz="1800">
                <a:solidFill>
                  <a:schemeClr val="bg1"/>
                </a:solidFill>
                <a:latin typeface="Montserrat" panose="00000500000000000000" pitchFamily="2" charset="0"/>
              </a:rPr>
              <a:t>=&gt; Á</a:t>
            </a:r>
            <a:r>
              <a:rPr lang="vi-VN" sz="1800">
                <a:solidFill>
                  <a:schemeClr val="bg1"/>
                </a:solidFill>
                <a:latin typeface="Montserrat" panose="00000500000000000000" pitchFamily="2" charset="0"/>
              </a:rPr>
              <a:t>p dụng lên dữ liệu năm t để dự báo</a:t>
            </a:r>
            <a:r>
              <a:rPr lang="en-US" sz="1800">
                <a:solidFill>
                  <a:schemeClr val="bg1"/>
                </a:solidFill>
                <a:latin typeface="Montserrat" panose="00000500000000000000" pitchFamily="2" charset="0"/>
              </a:rPr>
              <a:t>.</a:t>
            </a:r>
          </a:p>
        </p:txBody>
      </p:sp>
      <p:sp>
        <p:nvSpPr>
          <p:cNvPr id="17" name="Arrow: Curved Down 16">
            <a:extLst>
              <a:ext uri="{FF2B5EF4-FFF2-40B4-BE49-F238E27FC236}">
                <a16:creationId xmlns:a16="http://schemas.microsoft.com/office/drawing/2014/main" id="{26BDA215-E23E-91D6-75FB-D64D94DD1ED4}"/>
              </a:ext>
            </a:extLst>
          </p:cNvPr>
          <p:cNvSpPr/>
          <p:nvPr/>
        </p:nvSpPr>
        <p:spPr>
          <a:xfrm rot="5400000">
            <a:off x="7498277" y="2783102"/>
            <a:ext cx="1954249" cy="736699"/>
          </a:xfrm>
          <a:prstGeom prst="curved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11" name="Slide Number Placeholder 10">
            <a:extLst>
              <a:ext uri="{FF2B5EF4-FFF2-40B4-BE49-F238E27FC236}">
                <a16:creationId xmlns:a16="http://schemas.microsoft.com/office/drawing/2014/main" id="{569EE6F1-8409-B055-3752-BDEDCDACF90A}"/>
              </a:ext>
            </a:extLst>
          </p:cNvPr>
          <p:cNvSpPr>
            <a:spLocks noGrp="1"/>
          </p:cNvSpPr>
          <p:nvPr>
            <p:ph type="sldNum" idx="12"/>
          </p:nvPr>
        </p:nvSpPr>
        <p:spPr/>
        <p:txBody>
          <a:bodyPr/>
          <a:lstStyle/>
          <a:p>
            <a:fld id="{6576285A-A244-40E9-8C01-341B11FF4D23}" type="slidenum">
              <a:rPr lang="en" smtClean="0"/>
              <a:pPr/>
              <a:t>38</a:t>
            </a:fld>
            <a:endParaRPr lang="en"/>
          </a:p>
        </p:txBody>
      </p:sp>
    </p:spTree>
    <p:extLst>
      <p:ext uri="{BB962C8B-B14F-4D97-AF65-F5344CB8AC3E}">
        <p14:creationId xmlns:p14="http://schemas.microsoft.com/office/powerpoint/2010/main" val="1739950998"/>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21C23747-768A-EDB3-A57F-D1DBB1855EE3}"/>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F2D5D229-D994-F683-DB86-F5F9A5A69681}"/>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EDC4722D-D9CB-0AE9-D9FB-6C89FC51EEDA}"/>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A1186AB3-7AE8-08D0-63E8-CB094D2672C8}"/>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785673F9-E1E4-9915-D3ED-306DD4C7CBE3}"/>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D51C7034-B6B2-FF49-DA45-952A7E3A5466}"/>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ED387289-9C2C-4B6F-5BBD-C52478344158}"/>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Phương pháp</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28383098-E9EF-8943-48AF-CDF93A88B046}"/>
              </a:ext>
            </a:extLst>
          </p:cNvPr>
          <p:cNvSpPr txBox="1"/>
          <p:nvPr/>
        </p:nvSpPr>
        <p:spPr>
          <a:xfrm>
            <a:off x="276900" y="897325"/>
            <a:ext cx="6105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5.1</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1FA35C3B-324B-2BFF-5630-96D649C95045}"/>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LLM VS CÁC MÔ HÌNH HỌC MÁY CHUYÊN SÂU</a:t>
            </a:r>
          </a:p>
        </p:txBody>
      </p:sp>
      <p:sp>
        <p:nvSpPr>
          <p:cNvPr id="2" name="TextBox 1">
            <a:extLst>
              <a:ext uri="{FF2B5EF4-FFF2-40B4-BE49-F238E27FC236}">
                <a16:creationId xmlns:a16="http://schemas.microsoft.com/office/drawing/2014/main" id="{BADC1D1E-ACD1-341F-9E53-1E27EC362622}"/>
              </a:ext>
            </a:extLst>
          </p:cNvPr>
          <p:cNvSpPr txBox="1"/>
          <p:nvPr/>
        </p:nvSpPr>
        <p:spPr>
          <a:xfrm>
            <a:off x="406066" y="2340384"/>
            <a:ext cx="3572628" cy="40011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2000">
                <a:solidFill>
                  <a:srgbClr val="00316C"/>
                </a:solidFill>
                <a:latin typeface="Montserrat" panose="00000500000000000000" pitchFamily="2" charset="0"/>
              </a:rPr>
              <a:t>H</a:t>
            </a:r>
            <a:r>
              <a:rPr lang="vi-VN" sz="2000">
                <a:solidFill>
                  <a:srgbClr val="00316C"/>
                </a:solidFill>
                <a:latin typeface="Montserrat" panose="00000500000000000000" pitchFamily="2" charset="0"/>
              </a:rPr>
              <a:t>ồi quy logistic từng bước</a:t>
            </a:r>
            <a:endParaRPr lang="en-US" sz="2000">
              <a:solidFill>
                <a:srgbClr val="00316C"/>
              </a:solidFill>
              <a:latin typeface="Montserrat" panose="00000500000000000000" pitchFamily="2" charset="0"/>
            </a:endParaRPr>
          </a:p>
        </p:txBody>
      </p:sp>
      <p:sp>
        <p:nvSpPr>
          <p:cNvPr id="4" name="TextBox 3">
            <a:extLst>
              <a:ext uri="{FF2B5EF4-FFF2-40B4-BE49-F238E27FC236}">
                <a16:creationId xmlns:a16="http://schemas.microsoft.com/office/drawing/2014/main" id="{035FB6C0-B1FB-FBD7-5B22-7B5723351418}"/>
              </a:ext>
            </a:extLst>
          </p:cNvPr>
          <p:cNvSpPr txBox="1"/>
          <p:nvPr/>
        </p:nvSpPr>
        <p:spPr>
          <a:xfrm>
            <a:off x="4543654" y="1386277"/>
            <a:ext cx="3984662"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a:solidFill>
                  <a:srgbClr val="00316C"/>
                </a:solidFill>
                <a:latin typeface="Montserrat" panose="00000500000000000000" pitchFamily="2" charset="0"/>
              </a:rPr>
              <a:t>- </a:t>
            </a:r>
            <a:r>
              <a:rPr lang="vi-VN" sz="1800">
                <a:solidFill>
                  <a:srgbClr val="00316C"/>
                </a:solidFill>
                <a:latin typeface="Montserrat" panose="00000500000000000000" pitchFamily="2" charset="0"/>
              </a:rPr>
              <a:t>Tuân theo Ou and Penman (1989) </a:t>
            </a:r>
            <a:endParaRPr lang="en-US" sz="1800">
              <a:solidFill>
                <a:srgbClr val="00316C"/>
              </a:solidFill>
              <a:latin typeface="Montserrat" panose="00000500000000000000" pitchFamily="2" charset="0"/>
            </a:endParaRPr>
          </a:p>
          <a:p>
            <a:r>
              <a:rPr lang="en-US" sz="1800">
                <a:solidFill>
                  <a:srgbClr val="00316C"/>
                </a:solidFill>
                <a:latin typeface="Montserrat" panose="00000500000000000000" pitchFamily="2" charset="0"/>
              </a:rPr>
              <a:t>- </a:t>
            </a:r>
            <a:r>
              <a:rPr lang="vi-VN" sz="1800">
                <a:solidFill>
                  <a:srgbClr val="00316C"/>
                </a:solidFill>
                <a:latin typeface="Montserrat" panose="00000500000000000000" pitchFamily="2" charset="0"/>
              </a:rPr>
              <a:t>Chỉ giữ lại các biến số quan trọng từ bước đầu khi thực hiện bước thứ hai </a:t>
            </a:r>
            <a:endParaRPr lang="en-US" sz="1800">
              <a:solidFill>
                <a:srgbClr val="00316C"/>
              </a:solidFill>
              <a:latin typeface="Montserrat" panose="00000500000000000000" pitchFamily="2" charset="0"/>
            </a:endParaRPr>
          </a:p>
          <a:p>
            <a:r>
              <a:rPr lang="en-US" sz="1800">
                <a:solidFill>
                  <a:srgbClr val="00316C"/>
                </a:solidFill>
                <a:latin typeface="Montserrat" panose="00000500000000000000" pitchFamily="2" charset="0"/>
              </a:rPr>
              <a:t>- </a:t>
            </a:r>
            <a:r>
              <a:rPr lang="vi-VN" sz="1800">
                <a:solidFill>
                  <a:srgbClr val="00316C"/>
                </a:solidFill>
                <a:latin typeface="Montserrat" panose="00000500000000000000" pitchFamily="2" charset="0"/>
              </a:rPr>
              <a:t>Mô hình tạo ra một giá trị xác suất, nếu &gt; 0.5 là tăng, &lt; 0.5 là giảm</a:t>
            </a:r>
            <a:endParaRPr lang="en-US" sz="1800">
              <a:solidFill>
                <a:srgbClr val="00316C"/>
              </a:solidFill>
              <a:latin typeface="Montserrat" panose="00000500000000000000" pitchFamily="2" charset="0"/>
            </a:endParaRPr>
          </a:p>
        </p:txBody>
      </p:sp>
      <p:cxnSp>
        <p:nvCxnSpPr>
          <p:cNvPr id="6" name="Straight Arrow Connector 5">
            <a:extLst>
              <a:ext uri="{FF2B5EF4-FFF2-40B4-BE49-F238E27FC236}">
                <a16:creationId xmlns:a16="http://schemas.microsoft.com/office/drawing/2014/main" id="{4614ED2A-37C9-A1C3-6A75-03B9D5FE332B}"/>
              </a:ext>
            </a:extLst>
          </p:cNvPr>
          <p:cNvCxnSpPr>
            <a:stCxn id="2" idx="3"/>
            <a:endCxn id="4" idx="1"/>
          </p:cNvCxnSpPr>
          <p:nvPr/>
        </p:nvCxnSpPr>
        <p:spPr>
          <a:xfrm>
            <a:off x="3978694" y="2540439"/>
            <a:ext cx="564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4059AE9C-279E-0211-A525-54D109710074}"/>
              </a:ext>
            </a:extLst>
          </p:cNvPr>
          <p:cNvSpPr>
            <a:spLocks noGrp="1"/>
          </p:cNvSpPr>
          <p:nvPr>
            <p:ph type="sldNum" idx="12"/>
          </p:nvPr>
        </p:nvSpPr>
        <p:spPr/>
        <p:txBody>
          <a:bodyPr/>
          <a:lstStyle/>
          <a:p>
            <a:fld id="{6576285A-A244-40E9-8C01-341B11FF4D23}" type="slidenum">
              <a:rPr lang="en" smtClean="0"/>
              <a:pPr/>
              <a:t>39</a:t>
            </a:fld>
            <a:endParaRPr lang="en"/>
          </a:p>
        </p:txBody>
      </p:sp>
    </p:spTree>
    <p:extLst>
      <p:ext uri="{BB962C8B-B14F-4D97-AF65-F5344CB8AC3E}">
        <p14:creationId xmlns:p14="http://schemas.microsoft.com/office/powerpoint/2010/main" val="3195643326"/>
      </p:ext>
    </p:extLst>
  </p:cSld>
  <p:clrMapOvr>
    <a:masterClrMapping/>
  </p:clrMapOvr>
  <p:transition spd="med">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3FF03571-8F03-8F76-5C01-DDF409565834}"/>
            </a:ext>
          </a:extLst>
        </p:cNvPr>
        <p:cNvGrpSpPr/>
        <p:nvPr/>
      </p:nvGrpSpPr>
      <p:grpSpPr>
        <a:xfrm>
          <a:off x="0" y="0"/>
          <a:ext cx="0" cy="0"/>
          <a:chOff x="0" y="0"/>
          <a:chExt cx="0" cy="0"/>
        </a:xfrm>
      </p:grpSpPr>
      <p:sp>
        <p:nvSpPr>
          <p:cNvPr id="9" name="Google Shape;98;p16">
            <a:extLst>
              <a:ext uri="{FF2B5EF4-FFF2-40B4-BE49-F238E27FC236}">
                <a16:creationId xmlns:a16="http://schemas.microsoft.com/office/drawing/2014/main" id="{4124F210-F793-A926-EC3E-71DDB4584101}"/>
              </a:ext>
            </a:extLst>
          </p:cNvPr>
          <p:cNvSpPr txBox="1"/>
          <p:nvPr/>
        </p:nvSpPr>
        <p:spPr>
          <a:xfrm>
            <a:off x="6258509" y="3801060"/>
            <a:ext cx="382700" cy="24619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 b="1">
                <a:solidFill>
                  <a:srgbClr val="00316C"/>
                </a:solidFill>
                <a:latin typeface="Montserrat"/>
                <a:ea typeface="Montserrat"/>
                <a:cs typeface="Montserrat"/>
                <a:sym typeface="Montserrat"/>
              </a:rPr>
              <a:t>Sơ lược về TTNT, LLM</a:t>
            </a:r>
            <a:endParaRPr sz="200" b="1">
              <a:solidFill>
                <a:srgbClr val="00316C"/>
              </a:solidFill>
              <a:latin typeface="Montserrat"/>
              <a:ea typeface="Montserrat"/>
              <a:cs typeface="Montserrat"/>
              <a:sym typeface="Montserrat"/>
            </a:endParaRPr>
          </a:p>
        </p:txBody>
      </p:sp>
      <p:sp>
        <p:nvSpPr>
          <p:cNvPr id="10" name="Google Shape;99;p16">
            <a:extLst>
              <a:ext uri="{FF2B5EF4-FFF2-40B4-BE49-F238E27FC236}">
                <a16:creationId xmlns:a16="http://schemas.microsoft.com/office/drawing/2014/main" id="{8F4DD6B3-54DB-19A6-64A6-C847BA1EA426}"/>
              </a:ext>
            </a:extLst>
          </p:cNvPr>
          <p:cNvSpPr txBox="1"/>
          <p:nvPr/>
        </p:nvSpPr>
        <p:spPr>
          <a:xfrm>
            <a:off x="6150248" y="3725826"/>
            <a:ext cx="48547" cy="27696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 b="1">
                <a:solidFill>
                  <a:srgbClr val="00316C"/>
                </a:solidFill>
                <a:latin typeface="Montserrat"/>
                <a:ea typeface="Montserrat"/>
                <a:cs typeface="Montserrat"/>
                <a:sym typeface="Montserrat"/>
              </a:rPr>
              <a:t>1.2</a:t>
            </a:r>
            <a:endParaRPr sz="200" b="1">
              <a:solidFill>
                <a:srgbClr val="00316C"/>
              </a:solidFill>
              <a:latin typeface="Montserrat"/>
              <a:ea typeface="Montserrat"/>
              <a:cs typeface="Montserrat"/>
              <a:sym typeface="Montserrat"/>
            </a:endParaRPr>
          </a:p>
        </p:txBody>
      </p:sp>
      <p:sp>
        <p:nvSpPr>
          <p:cNvPr id="11" name="Google Shape;100;p16">
            <a:extLst>
              <a:ext uri="{FF2B5EF4-FFF2-40B4-BE49-F238E27FC236}">
                <a16:creationId xmlns:a16="http://schemas.microsoft.com/office/drawing/2014/main" id="{EE22C1DC-A369-C533-548A-B1FA0D21C97F}"/>
              </a:ext>
            </a:extLst>
          </p:cNvPr>
          <p:cNvSpPr txBox="1"/>
          <p:nvPr/>
        </p:nvSpPr>
        <p:spPr>
          <a:xfrm>
            <a:off x="5424555" y="3065855"/>
            <a:ext cx="360331" cy="1031021"/>
          </a:xfrm>
          <a:prstGeom prst="rect">
            <a:avLst/>
          </a:prstGeom>
          <a:noFill/>
          <a:ln>
            <a:noFill/>
          </a:ln>
        </p:spPr>
        <p:txBody>
          <a:bodyPr spcFirstLastPara="1" wrap="square" lIns="91425" tIns="91425" rIns="91425" bIns="91425" anchor="t" anchorCtr="0">
            <a:spAutoFit/>
          </a:bodyPr>
          <a:lstStyle/>
          <a:p>
            <a:pPr lvl="0">
              <a:lnSpc>
                <a:spcPct val="125000"/>
              </a:lnSpc>
            </a:pPr>
            <a:r>
              <a:rPr lang="vi-VN" sz="200" b="1">
                <a:solidFill>
                  <a:srgbClr val="00316C"/>
                </a:solidFill>
                <a:latin typeface="Montserrat"/>
                <a:ea typeface="Montserrat"/>
                <a:cs typeface="Montserrat"/>
                <a:sym typeface="Montserrat"/>
              </a:rPr>
              <a:t>Trí tuệ nhân tạo (AI): </a:t>
            </a:r>
            <a:r>
              <a:rPr lang="vi-VN" sz="200">
                <a:solidFill>
                  <a:srgbClr val="00316C"/>
                </a:solidFill>
                <a:latin typeface="Montserrat"/>
                <a:ea typeface="Montserrat"/>
                <a:cs typeface="Montserrat"/>
                <a:sym typeface="Montserrat"/>
              </a:rPr>
              <a:t>Hệ thống máy tính mô phỏng khả năng suy luận, học tập và ra quyết định như con người.</a:t>
            </a:r>
          </a:p>
          <a:p>
            <a:pPr lvl="0">
              <a:lnSpc>
                <a:spcPct val="125000"/>
              </a:lnSpc>
            </a:pPr>
            <a:r>
              <a:rPr lang="vi-VN" sz="200" b="1">
                <a:solidFill>
                  <a:srgbClr val="00316C"/>
                </a:solidFill>
                <a:latin typeface="Montserrat"/>
                <a:ea typeface="Montserrat"/>
                <a:cs typeface="Montserrat"/>
                <a:sym typeface="Montserrat"/>
              </a:rPr>
              <a:t>Mô hình ngôn ngữ lớn (LLM): </a:t>
            </a:r>
            <a:r>
              <a:rPr lang="vi-VN" sz="200">
                <a:solidFill>
                  <a:srgbClr val="00316C"/>
                </a:solidFill>
                <a:latin typeface="Montserrat"/>
                <a:ea typeface="Montserrat"/>
                <a:cs typeface="Montserrat"/>
                <a:sym typeface="Montserrat"/>
              </a:rPr>
              <a:t>Mô hình AI được huấn luyện trên dữ liệu văn bản khổng lồ, có khả năng hiểu và tạo ngôn ngữ tự nhiên. </a:t>
            </a:r>
          </a:p>
        </p:txBody>
      </p:sp>
      <p:pic>
        <p:nvPicPr>
          <p:cNvPr id="12" name="Picture 10" descr="Các loại trí tuệ nhân tạo (Artificial Intelligence - AI)">
            <a:extLst>
              <a:ext uri="{FF2B5EF4-FFF2-40B4-BE49-F238E27FC236}">
                <a16:creationId xmlns:a16="http://schemas.microsoft.com/office/drawing/2014/main" id="{E20F21F9-01C0-FE75-BA4D-A577258ADF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207"/>
          <a:stretch/>
        </p:blipFill>
        <p:spPr bwMode="auto">
          <a:xfrm>
            <a:off x="5913704" y="3044249"/>
            <a:ext cx="216888" cy="146370"/>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12" descr="Mô Hình Ngôn Ngữ Lớn Là Gì? Cách Hoạt động, ứng Dụng Của LLM">
            <a:extLst>
              <a:ext uri="{FF2B5EF4-FFF2-40B4-BE49-F238E27FC236}">
                <a16:creationId xmlns:a16="http://schemas.microsoft.com/office/drawing/2014/main" id="{DAA7F37E-F31D-4CE5-0279-5BC91A5E32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3200" y="3357965"/>
            <a:ext cx="197896" cy="148422"/>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 name="Google Shape;92;p16">
            <a:extLst>
              <a:ext uri="{FF2B5EF4-FFF2-40B4-BE49-F238E27FC236}">
                <a16:creationId xmlns:a16="http://schemas.microsoft.com/office/drawing/2014/main" id="{2B47E9AD-C382-5BE8-1FC8-B2933BC71657}"/>
              </a:ext>
            </a:extLst>
          </p:cNvPr>
          <p:cNvPicPr preferRelativeResize="0"/>
          <p:nvPr/>
        </p:nvPicPr>
        <p:blipFill>
          <a:blip r:embed="rId5">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4A7C4240-0DE6-3B43-01DA-D84AEAE278DB}"/>
              </a:ext>
            </a:extLst>
          </p:cNvPr>
          <p:cNvPicPr preferRelativeResize="0"/>
          <p:nvPr/>
        </p:nvPicPr>
        <p:blipFill>
          <a:blip r:embed="rId6">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A330CE8B-6A36-F730-C69C-6F5F14BEC8B0}"/>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A259A286-CD85-8CA5-2C6A-53DF0A37BBC0}"/>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1</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EE924F32-C0D8-EA72-526A-3E1DDF4435AB}"/>
              </a:ext>
            </a:extLst>
          </p:cNvPr>
          <p:cNvCxnSpPr/>
          <p:nvPr/>
        </p:nvCxnSpPr>
        <p:spPr>
          <a:xfrm rot="10800000" flipH="1">
            <a:off x="887350" y="705250"/>
            <a:ext cx="2565900" cy="4800"/>
          </a:xfrm>
          <a:prstGeom prst="straightConnector1">
            <a:avLst/>
          </a:prstGeom>
          <a:noFill/>
          <a:ln w="38100" cap="flat" cmpd="sng">
            <a:solidFill>
              <a:srgbClr val="00316C"/>
            </a:solidFill>
            <a:prstDash val="solid"/>
            <a:round/>
            <a:headEnd type="none" w="med" len="med"/>
            <a:tailEnd type="none" w="med" len="med"/>
          </a:ln>
        </p:spPr>
      </p:cxnSp>
      <p:sp>
        <p:nvSpPr>
          <p:cNvPr id="97" name="Google Shape;97;p16">
            <a:extLst>
              <a:ext uri="{FF2B5EF4-FFF2-40B4-BE49-F238E27FC236}">
                <a16:creationId xmlns:a16="http://schemas.microsoft.com/office/drawing/2014/main" id="{5ACCD556-1421-FBF9-49EA-FC0606216AA6}"/>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GIỚI THIỆU</a:t>
            </a:r>
            <a:endParaRPr sz="2450" b="1">
              <a:solidFill>
                <a:srgbClr val="00316C"/>
              </a:solidFill>
              <a:latin typeface="Montserrat"/>
              <a:ea typeface="Montserrat"/>
              <a:cs typeface="Montserrat"/>
              <a:sym typeface="Montserrat"/>
            </a:endParaRPr>
          </a:p>
        </p:txBody>
      </p:sp>
      <p:sp>
        <p:nvSpPr>
          <p:cNvPr id="98" name="Google Shape;98;p16">
            <a:extLst>
              <a:ext uri="{FF2B5EF4-FFF2-40B4-BE49-F238E27FC236}">
                <a16:creationId xmlns:a16="http://schemas.microsoft.com/office/drawing/2014/main" id="{C39E8834-991B-CE33-97CB-9973FC72BBDA}"/>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Sơ lược về báo cáo tài chính</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955BB550-E3A4-3858-F832-36D0805E503A}"/>
              </a:ext>
            </a:extLst>
          </p:cNvPr>
          <p:cNvSpPr txBox="1"/>
          <p:nvPr/>
        </p:nvSpPr>
        <p:spPr>
          <a:xfrm>
            <a:off x="276900" y="897325"/>
            <a:ext cx="6105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1.1</a:t>
            </a:r>
            <a:endParaRPr sz="1650" b="1">
              <a:solidFill>
                <a:srgbClr val="00316C"/>
              </a:solidFill>
              <a:latin typeface="Montserrat"/>
              <a:ea typeface="Montserrat"/>
              <a:cs typeface="Montserrat"/>
              <a:sym typeface="Montserrat"/>
            </a:endParaRPr>
          </a:p>
        </p:txBody>
      </p:sp>
      <p:sp>
        <p:nvSpPr>
          <p:cNvPr id="100" name="Google Shape;100;p16">
            <a:extLst>
              <a:ext uri="{FF2B5EF4-FFF2-40B4-BE49-F238E27FC236}">
                <a16:creationId xmlns:a16="http://schemas.microsoft.com/office/drawing/2014/main" id="{BFE77E1F-B749-FE17-E4B8-C189223894B5}"/>
              </a:ext>
            </a:extLst>
          </p:cNvPr>
          <p:cNvSpPr txBox="1"/>
          <p:nvPr/>
        </p:nvSpPr>
        <p:spPr>
          <a:xfrm>
            <a:off x="4053068" y="1073478"/>
            <a:ext cx="4058901" cy="2262127"/>
          </a:xfrm>
          <a:prstGeom prst="rect">
            <a:avLst/>
          </a:prstGeom>
          <a:noFill/>
          <a:ln>
            <a:noFill/>
          </a:ln>
        </p:spPr>
        <p:txBody>
          <a:bodyPr spcFirstLastPara="1" wrap="square" lIns="91425" tIns="91425" rIns="91425" bIns="91425" anchor="t" anchorCtr="0">
            <a:spAutoFit/>
          </a:bodyPr>
          <a:lstStyle/>
          <a:p>
            <a:pPr lvl="0">
              <a:lnSpc>
                <a:spcPct val="125000"/>
              </a:lnSpc>
            </a:pPr>
            <a:r>
              <a:rPr lang="en-US" sz="1800" b="1">
                <a:solidFill>
                  <a:srgbClr val="00316C"/>
                </a:solidFill>
                <a:latin typeface="Montserrat"/>
                <a:ea typeface="Montserrat"/>
                <a:cs typeface="Montserrat"/>
                <a:sym typeface="Montserrat"/>
              </a:rPr>
              <a:t>Báo cáo tài chính: </a:t>
            </a:r>
            <a:r>
              <a:rPr lang="en-US" sz="1800">
                <a:solidFill>
                  <a:srgbClr val="00316C"/>
                </a:solidFill>
                <a:latin typeface="Montserrat"/>
                <a:ea typeface="Montserrat"/>
                <a:cs typeface="Montserrat"/>
                <a:sym typeface="Montserrat"/>
              </a:rPr>
              <a:t>tài liệu cung cấp cái nhìn tổng thể về tình hình tài chính, hiệu quả kinh doanh và dòng tiền của doanh nghiệp.</a:t>
            </a:r>
          </a:p>
          <a:p>
            <a:pPr lvl="0">
              <a:lnSpc>
                <a:spcPct val="125000"/>
              </a:lnSpc>
            </a:pPr>
            <a:r>
              <a:rPr lang="en-US" sz="1800">
                <a:solidFill>
                  <a:srgbClr val="00316C"/>
                </a:solidFill>
                <a:latin typeface="Montserrat"/>
                <a:ea typeface="Montserrat"/>
                <a:cs typeface="Montserrat"/>
                <a:sym typeface="Montserrat"/>
              </a:rPr>
              <a:t/>
            </a:r>
            <a:br>
              <a:rPr lang="en-US" sz="1800">
                <a:solidFill>
                  <a:srgbClr val="00316C"/>
                </a:solidFill>
                <a:latin typeface="Montserrat"/>
                <a:ea typeface="Montserrat"/>
                <a:cs typeface="Montserrat"/>
                <a:sym typeface="Montserrat"/>
              </a:rPr>
            </a:br>
            <a:endParaRPr lang="vi-VN" sz="1800">
              <a:solidFill>
                <a:srgbClr val="00316C"/>
              </a:solidFill>
              <a:latin typeface="Montserrat"/>
              <a:ea typeface="Montserrat"/>
              <a:cs typeface="Montserrat"/>
              <a:sym typeface="Montserrat"/>
            </a:endParaRPr>
          </a:p>
        </p:txBody>
      </p:sp>
      <p:sp>
        <p:nvSpPr>
          <p:cNvPr id="4" name="TextBox 3">
            <a:extLst>
              <a:ext uri="{FF2B5EF4-FFF2-40B4-BE49-F238E27FC236}">
                <a16:creationId xmlns:a16="http://schemas.microsoft.com/office/drawing/2014/main" id="{0330A2F1-EEB4-FF9B-2AE5-EF47370527B5}"/>
              </a:ext>
            </a:extLst>
          </p:cNvPr>
          <p:cNvSpPr txBox="1"/>
          <p:nvPr/>
        </p:nvSpPr>
        <p:spPr>
          <a:xfrm>
            <a:off x="749825" y="2849780"/>
            <a:ext cx="3959750" cy="1447832"/>
          </a:xfrm>
          <a:prstGeom prst="rect">
            <a:avLst/>
          </a:prstGeom>
          <a:noFill/>
        </p:spPr>
        <p:txBody>
          <a:bodyPr wrap="square">
            <a:spAutoFit/>
          </a:bodyPr>
          <a:lstStyle/>
          <a:p>
            <a:pPr lvl="0">
              <a:lnSpc>
                <a:spcPct val="125000"/>
              </a:lnSpc>
            </a:pPr>
            <a:r>
              <a:rPr lang="en-US" sz="1800">
                <a:solidFill>
                  <a:srgbClr val="00316C"/>
                </a:solidFill>
                <a:latin typeface="Montserrat"/>
                <a:ea typeface="Montserrat"/>
                <a:cs typeface="Montserrat"/>
                <a:sym typeface="Montserrat"/>
              </a:rPr>
              <a:t>Phân tích báo cáo tài chính đóng vai trò </a:t>
            </a:r>
            <a:r>
              <a:rPr lang="en-US" sz="1800" b="1">
                <a:solidFill>
                  <a:srgbClr val="00316C"/>
                </a:solidFill>
                <a:latin typeface="Montserrat"/>
                <a:ea typeface="Montserrat"/>
                <a:cs typeface="Montserrat"/>
                <a:sym typeface="Montserrat"/>
              </a:rPr>
              <a:t>chiến lược </a:t>
            </a:r>
            <a:r>
              <a:rPr lang="en-US" sz="1800">
                <a:solidFill>
                  <a:srgbClr val="00316C"/>
                </a:solidFill>
                <a:latin typeface="Montserrat"/>
                <a:ea typeface="Montserrat"/>
                <a:cs typeface="Montserrat"/>
                <a:sym typeface="Montserrat"/>
              </a:rPr>
              <a:t>trong việc đưa ra quyết định trong thị trường tài chính.</a:t>
            </a:r>
            <a:endParaRPr lang="vi-VN" sz="1800">
              <a:solidFill>
                <a:srgbClr val="00316C"/>
              </a:solidFill>
              <a:latin typeface="Montserrat"/>
              <a:ea typeface="Montserrat"/>
              <a:cs typeface="Montserrat"/>
              <a:sym typeface="Montserrat"/>
            </a:endParaRPr>
          </a:p>
        </p:txBody>
      </p:sp>
      <p:sp>
        <p:nvSpPr>
          <p:cNvPr id="5" name="Arrow: Bent 4">
            <a:extLst>
              <a:ext uri="{FF2B5EF4-FFF2-40B4-BE49-F238E27FC236}">
                <a16:creationId xmlns:a16="http://schemas.microsoft.com/office/drawing/2014/main" id="{037005E8-2490-2530-90AC-86ECB93642CC}"/>
              </a:ext>
            </a:extLst>
          </p:cNvPr>
          <p:cNvSpPr/>
          <p:nvPr/>
        </p:nvSpPr>
        <p:spPr>
          <a:xfrm rot="16200000" flipH="1">
            <a:off x="2468050" y="1388339"/>
            <a:ext cx="950639" cy="1672542"/>
          </a:xfrm>
          <a:prstGeom prst="ben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pic>
        <p:nvPicPr>
          <p:cNvPr id="2050" name="Picture 2" descr="Báo cáo tài chính là gì? Báo cáo tài chính gồm những gì?">
            <a:extLst>
              <a:ext uri="{FF2B5EF4-FFF2-40B4-BE49-F238E27FC236}">
                <a16:creationId xmlns:a16="http://schemas.microsoft.com/office/drawing/2014/main" id="{18F54434-9837-A50A-CD77-1681750A19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4646" y="2799462"/>
            <a:ext cx="2622226" cy="1748511"/>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4BD51C1F-E0EB-DD83-A756-7137457020BC}"/>
              </a:ext>
            </a:extLst>
          </p:cNvPr>
          <p:cNvSpPr>
            <a:spLocks noGrp="1"/>
          </p:cNvSpPr>
          <p:nvPr>
            <p:ph type="sldNum" idx="12"/>
          </p:nvPr>
        </p:nvSpPr>
        <p:spPr/>
        <p:txBody>
          <a:bodyPr/>
          <a:lstStyle/>
          <a:p>
            <a:fld id="{6576285A-A244-40E9-8C01-341B11FF4D23}" type="slidenum">
              <a:rPr lang="en" smtClean="0"/>
              <a:pPr/>
              <a:t>4</a:t>
            </a:fld>
            <a:endParaRPr lang="en"/>
          </a:p>
        </p:txBody>
      </p:sp>
    </p:spTree>
    <p:extLst>
      <p:ext uri="{BB962C8B-B14F-4D97-AF65-F5344CB8AC3E}">
        <p14:creationId xmlns:p14="http://schemas.microsoft.com/office/powerpoint/2010/main" val="593093495"/>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C53A45FB-BD64-3EA1-EBB2-73A936096912}"/>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DEA38C1B-3DC8-2EBE-AFAE-819D4CC44732}"/>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265D835F-4006-331C-D129-8BFF5BA022CF}"/>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B1B47703-86BF-2835-AFA9-AAEAFF48BCC5}"/>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8D398252-564B-28F6-DB94-0FADCD03F49C}"/>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D3ADB17B-9657-0500-6EBE-07CEA8BC0089}"/>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B3965005-2D20-FCF0-E638-A88BE861BF0E}"/>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Phương pháp</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4BFD2154-4E00-897F-748A-C5EF65CBB5AE}"/>
              </a:ext>
            </a:extLst>
          </p:cNvPr>
          <p:cNvSpPr txBox="1"/>
          <p:nvPr/>
        </p:nvSpPr>
        <p:spPr>
          <a:xfrm>
            <a:off x="276900" y="897325"/>
            <a:ext cx="6105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5.1</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8BE4EA2A-2066-5811-086C-27F9D09938F7}"/>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LLM VS CÁC MÔ HÌNH HỌC MÁY CHUYÊN SÂU</a:t>
            </a:r>
          </a:p>
        </p:txBody>
      </p:sp>
      <p:sp>
        <p:nvSpPr>
          <p:cNvPr id="3" name="TextBox 2">
            <a:extLst>
              <a:ext uri="{FF2B5EF4-FFF2-40B4-BE49-F238E27FC236}">
                <a16:creationId xmlns:a16="http://schemas.microsoft.com/office/drawing/2014/main" id="{77D65C53-1C68-0D03-961A-5DC99B4EFFE8}"/>
              </a:ext>
            </a:extLst>
          </p:cNvPr>
          <p:cNvSpPr txBox="1"/>
          <p:nvPr/>
        </p:nvSpPr>
        <p:spPr>
          <a:xfrm>
            <a:off x="252869" y="2052410"/>
            <a:ext cx="2330731" cy="70788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en-US" sz="2000">
                <a:solidFill>
                  <a:srgbClr val="00316C"/>
                </a:solidFill>
                <a:latin typeface="Montserrat" panose="00000500000000000000" pitchFamily="2" charset="0"/>
              </a:rPr>
              <a:t>Mạng noron nhân tạo (ANN)</a:t>
            </a:r>
          </a:p>
        </p:txBody>
      </p:sp>
      <p:sp>
        <p:nvSpPr>
          <p:cNvPr id="7" name="TextBox 6">
            <a:extLst>
              <a:ext uri="{FF2B5EF4-FFF2-40B4-BE49-F238E27FC236}">
                <a16:creationId xmlns:a16="http://schemas.microsoft.com/office/drawing/2014/main" id="{E12A7C8F-6374-7C6F-2062-FB3B830CD720}"/>
              </a:ext>
            </a:extLst>
          </p:cNvPr>
          <p:cNvSpPr txBox="1"/>
          <p:nvPr/>
        </p:nvSpPr>
        <p:spPr>
          <a:xfrm>
            <a:off x="2997724" y="813138"/>
            <a:ext cx="5732153" cy="39703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a:latin typeface="Montserrat" panose="00000500000000000000" pitchFamily="2" charset="0"/>
              </a:rPr>
              <a:t>- </a:t>
            </a:r>
            <a:r>
              <a:rPr lang="vi-VN" sz="1800">
                <a:latin typeface="Montserrat" panose="00000500000000000000" pitchFamily="2" charset="0"/>
              </a:rPr>
              <a:t>Lớp đầu vào có 59 mạng nơ-ron, 2 lớp ẩn mỗi lớp có lần lượt 256 và 64 nơ ron </a:t>
            </a:r>
            <a:endParaRPr lang="en-US" sz="1800">
              <a:latin typeface="Montserrat" panose="00000500000000000000" pitchFamily="2" charset="0"/>
            </a:endParaRPr>
          </a:p>
          <a:p>
            <a:r>
              <a:rPr lang="en-US" sz="1800">
                <a:latin typeface="Montserrat" panose="00000500000000000000" pitchFamily="2" charset="0"/>
              </a:rPr>
              <a:t>- </a:t>
            </a:r>
            <a:r>
              <a:rPr lang="vi-VN" sz="1800">
                <a:latin typeface="Montserrat" panose="00000500000000000000" pitchFamily="2" charset="0"/>
              </a:rPr>
              <a:t>Lớp đầu ra là vectơ 2 chiều (p1,p2), p1 &gt; p2 là tăng, p1 &lt; p2 là giảm </a:t>
            </a:r>
            <a:endParaRPr lang="en-US" sz="1800">
              <a:latin typeface="Montserrat" panose="00000500000000000000" pitchFamily="2" charset="0"/>
            </a:endParaRPr>
          </a:p>
          <a:p>
            <a:r>
              <a:rPr lang="en-US" sz="1800">
                <a:latin typeface="Montserrat" panose="00000500000000000000" pitchFamily="2" charset="0"/>
              </a:rPr>
              <a:t>- </a:t>
            </a:r>
            <a:r>
              <a:rPr lang="vi-VN" sz="1800">
                <a:latin typeface="Montserrat" panose="00000500000000000000" pitchFamily="2" charset="0"/>
              </a:rPr>
              <a:t>Kích thước một tập huấn luyện là 128, biến đầu vào được chuẩn hoá </a:t>
            </a:r>
            <a:endParaRPr lang="en-US" sz="1800">
              <a:latin typeface="Montserrat" panose="00000500000000000000" pitchFamily="2" charset="0"/>
            </a:endParaRPr>
          </a:p>
          <a:p>
            <a:r>
              <a:rPr lang="en-US" sz="1800">
                <a:latin typeface="Montserrat" panose="00000500000000000000" pitchFamily="2" charset="0"/>
              </a:rPr>
              <a:t>- </a:t>
            </a:r>
            <a:r>
              <a:rPr lang="vi-VN" sz="1800">
                <a:latin typeface="Montserrat" panose="00000500000000000000" pitchFamily="2" charset="0"/>
              </a:rPr>
              <a:t>Dùng tối ưu hoá Adam, hàm kích hoạt ReLU và cross-entropy </a:t>
            </a:r>
            <a:endParaRPr lang="en-US" sz="1800">
              <a:latin typeface="Montserrat" panose="00000500000000000000" pitchFamily="2" charset="0"/>
            </a:endParaRPr>
          </a:p>
          <a:p>
            <a:r>
              <a:rPr lang="en-US" sz="1800">
                <a:latin typeface="Montserrat" panose="00000500000000000000" pitchFamily="2" charset="0"/>
              </a:rPr>
              <a:t>- </a:t>
            </a:r>
            <a:r>
              <a:rPr lang="vi-VN" sz="1800">
                <a:latin typeface="Montserrat" panose="00000500000000000000" pitchFamily="2" charset="0"/>
              </a:rPr>
              <a:t>Mô hình sẽ dừng huấn luyện nếu như không có cải thiện hiệu suất trong 5 epoch liên tiếp </a:t>
            </a:r>
            <a:endParaRPr lang="en-US" sz="1800">
              <a:latin typeface="Montserrat" panose="00000500000000000000" pitchFamily="2" charset="0"/>
            </a:endParaRPr>
          </a:p>
          <a:p>
            <a:r>
              <a:rPr lang="en-US" sz="1800">
                <a:latin typeface="Montserrat" panose="00000500000000000000" pitchFamily="2" charset="0"/>
              </a:rPr>
              <a:t>- </a:t>
            </a:r>
            <a:r>
              <a:rPr lang="vi-VN" sz="1800">
                <a:latin typeface="Montserrat" panose="00000500000000000000" pitchFamily="2" charset="0"/>
              </a:rPr>
              <a:t>Mỗi pha huấn luyện, dùng 20% mẫu huấn luyện làm tập kiểm tra </a:t>
            </a:r>
            <a:endParaRPr lang="en-US" sz="1800">
              <a:latin typeface="Montserrat" panose="00000500000000000000" pitchFamily="2" charset="0"/>
            </a:endParaRPr>
          </a:p>
          <a:p>
            <a:r>
              <a:rPr lang="en-US" sz="1800">
                <a:latin typeface="Montserrat" panose="00000500000000000000" pitchFamily="2" charset="0"/>
              </a:rPr>
              <a:t>- </a:t>
            </a:r>
            <a:r>
              <a:rPr lang="vi-VN" sz="1800">
                <a:latin typeface="Montserrat" panose="00000500000000000000" pitchFamily="2" charset="0"/>
              </a:rPr>
              <a:t>Kết hợp 3 learning rate (1e−5,1e−3,1e−1) và 3 dropout rate (0, 0.2 và 0.4)</a:t>
            </a:r>
            <a:endParaRPr lang="en-US" sz="1800">
              <a:latin typeface="Montserrat" panose="00000500000000000000" pitchFamily="2" charset="0"/>
            </a:endParaRPr>
          </a:p>
        </p:txBody>
      </p:sp>
      <p:sp>
        <p:nvSpPr>
          <p:cNvPr id="8" name="Arrow: Bent 7">
            <a:extLst>
              <a:ext uri="{FF2B5EF4-FFF2-40B4-BE49-F238E27FC236}">
                <a16:creationId xmlns:a16="http://schemas.microsoft.com/office/drawing/2014/main" id="{E7FC2797-8837-76C4-4A03-F56267C627F6}"/>
              </a:ext>
            </a:extLst>
          </p:cNvPr>
          <p:cNvSpPr/>
          <p:nvPr/>
        </p:nvSpPr>
        <p:spPr>
          <a:xfrm rot="10800000" flipH="1">
            <a:off x="1367527" y="2972440"/>
            <a:ext cx="1507648" cy="1115215"/>
          </a:xfrm>
          <a:prstGeom prst="ben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9" name="Slide Number Placeholder 8">
            <a:extLst>
              <a:ext uri="{FF2B5EF4-FFF2-40B4-BE49-F238E27FC236}">
                <a16:creationId xmlns:a16="http://schemas.microsoft.com/office/drawing/2014/main" id="{9E456390-703E-69B7-76F7-3E3D91F7CB4B}"/>
              </a:ext>
            </a:extLst>
          </p:cNvPr>
          <p:cNvSpPr>
            <a:spLocks noGrp="1"/>
          </p:cNvSpPr>
          <p:nvPr>
            <p:ph type="sldNum" idx="12"/>
          </p:nvPr>
        </p:nvSpPr>
        <p:spPr/>
        <p:txBody>
          <a:bodyPr/>
          <a:lstStyle/>
          <a:p>
            <a:fld id="{6576285A-A244-40E9-8C01-341B11FF4D23}" type="slidenum">
              <a:rPr lang="en" smtClean="0"/>
              <a:pPr/>
              <a:t>40</a:t>
            </a:fld>
            <a:endParaRPr lang="en"/>
          </a:p>
        </p:txBody>
      </p:sp>
    </p:spTree>
    <p:extLst>
      <p:ext uri="{BB962C8B-B14F-4D97-AF65-F5344CB8AC3E}">
        <p14:creationId xmlns:p14="http://schemas.microsoft.com/office/powerpoint/2010/main" val="3623748400"/>
      </p:ext>
    </p:extLst>
  </p:cSld>
  <p:clrMapOvr>
    <a:masterClrMapping/>
  </p:clrMapOvr>
  <p:transition spd="med">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95795D1E-5AB3-D36C-2C8B-9F9F90B46EC9}"/>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704BC8C7-6854-C6F9-8883-E9F5B0FCA087}"/>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31815439-CD6C-B0BC-5C0E-CF2EEBD2F08A}"/>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7D048212-5317-F5F3-53E1-6EC868767E4B}"/>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6B9CD678-755D-397F-908D-B8E690F3BA9E}"/>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5A60E73C-2986-EB4D-F0EB-C9A03C9707F3}"/>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BF2CF180-5D75-9A82-ECDE-9EC8F2839390}"/>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Kết quả</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59086AC7-7098-3D4F-5E22-520186191B06}"/>
              </a:ext>
            </a:extLst>
          </p:cNvPr>
          <p:cNvSpPr txBox="1"/>
          <p:nvPr/>
        </p:nvSpPr>
        <p:spPr>
          <a:xfrm>
            <a:off x="276900" y="897325"/>
            <a:ext cx="6105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5.2</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ECE0FDEC-B673-0F1F-1E4B-4318400E8F91}"/>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LLM VS CÁC MÔ HÌNH HỌC MÁY CHUYÊN SÂU</a:t>
            </a:r>
          </a:p>
        </p:txBody>
      </p:sp>
      <p:pic>
        <p:nvPicPr>
          <p:cNvPr id="4" name="Picture 3">
            <a:extLst>
              <a:ext uri="{FF2B5EF4-FFF2-40B4-BE49-F238E27FC236}">
                <a16:creationId xmlns:a16="http://schemas.microsoft.com/office/drawing/2014/main" id="{438B6055-E6FD-83B9-AC11-75386C6814E7}"/>
              </a:ext>
            </a:extLst>
          </p:cNvPr>
          <p:cNvPicPr>
            <a:picLocks noChangeAspect="1"/>
          </p:cNvPicPr>
          <p:nvPr/>
        </p:nvPicPr>
        <p:blipFill>
          <a:blip r:embed="rId5"/>
          <a:stretch>
            <a:fillRect/>
          </a:stretch>
        </p:blipFill>
        <p:spPr>
          <a:xfrm>
            <a:off x="347128" y="3362937"/>
            <a:ext cx="8202646" cy="144003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B7DAFA11-01D3-6539-E6FA-33AB4D9FA4E3}"/>
              </a:ext>
            </a:extLst>
          </p:cNvPr>
          <p:cNvPicPr>
            <a:picLocks noChangeAspect="1"/>
          </p:cNvPicPr>
          <p:nvPr/>
        </p:nvPicPr>
        <p:blipFill>
          <a:blip r:embed="rId6"/>
          <a:stretch>
            <a:fillRect/>
          </a:stretch>
        </p:blipFill>
        <p:spPr>
          <a:xfrm>
            <a:off x="1848522" y="904975"/>
            <a:ext cx="5797613" cy="2321122"/>
          </a:xfrm>
          <a:prstGeom prst="rect">
            <a:avLst/>
          </a:prstGeom>
          <a:ln>
            <a:noFill/>
          </a:ln>
          <a:effectLst>
            <a:outerShdw blurRad="292100" dist="139700" dir="2700000" algn="tl" rotWithShape="0">
              <a:srgbClr val="333333">
                <a:alpha val="65000"/>
              </a:srgbClr>
            </a:outerShdw>
          </a:effectLst>
        </p:spPr>
      </p:pic>
      <p:sp>
        <p:nvSpPr>
          <p:cNvPr id="8" name="Slide Number Placeholder 7">
            <a:extLst>
              <a:ext uri="{FF2B5EF4-FFF2-40B4-BE49-F238E27FC236}">
                <a16:creationId xmlns:a16="http://schemas.microsoft.com/office/drawing/2014/main" id="{DAB00556-342F-EAFA-BB49-6226A4D1323D}"/>
              </a:ext>
            </a:extLst>
          </p:cNvPr>
          <p:cNvSpPr>
            <a:spLocks noGrp="1"/>
          </p:cNvSpPr>
          <p:nvPr>
            <p:ph type="sldNum" idx="12"/>
          </p:nvPr>
        </p:nvSpPr>
        <p:spPr/>
        <p:txBody>
          <a:bodyPr/>
          <a:lstStyle/>
          <a:p>
            <a:fld id="{6576285A-A244-40E9-8C01-341B11FF4D23}" type="slidenum">
              <a:rPr lang="en" smtClean="0"/>
              <a:pPr/>
              <a:t>41</a:t>
            </a:fld>
            <a:endParaRPr lang="en"/>
          </a:p>
        </p:txBody>
      </p:sp>
    </p:spTree>
    <p:extLst>
      <p:ext uri="{BB962C8B-B14F-4D97-AF65-F5344CB8AC3E}">
        <p14:creationId xmlns:p14="http://schemas.microsoft.com/office/powerpoint/2010/main" val="3192159855"/>
      </p:ext>
    </p:extLst>
  </p:cSld>
  <p:clrMapOvr>
    <a:masterClrMapping/>
  </p:clrMapOvr>
  <p:transition spd="med">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9D5D53C4-1FC7-B888-9131-BA4275DA2BDA}"/>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897C2ED7-7064-C1FA-2A24-ECC181665CDE}"/>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5BE22E1E-B136-14C4-91D9-0F63833CAE5B}"/>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8274F6CA-03B2-BBCD-8F83-02DAA3430B9E}"/>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ABBB2968-F6C5-6D31-162B-C66BA6F31A1E}"/>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83BB61BD-3333-CFCA-F5FC-84FE1214EBAD}"/>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11D04DF3-95C2-B91A-87CE-A65B71F4FF9A}"/>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Kết quả</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9679E183-5F9A-AD47-65ED-F5FAD35389F3}"/>
              </a:ext>
            </a:extLst>
          </p:cNvPr>
          <p:cNvSpPr txBox="1"/>
          <p:nvPr/>
        </p:nvSpPr>
        <p:spPr>
          <a:xfrm>
            <a:off x="276900" y="897325"/>
            <a:ext cx="6105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5.2</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B32293AC-59B0-A2E5-2EAB-847D9D0CDEAE}"/>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LLM VS CÁC MÔ HÌNH HỌC MÁY CHUYÊN SÂU</a:t>
            </a:r>
          </a:p>
        </p:txBody>
      </p:sp>
      <p:sp>
        <p:nvSpPr>
          <p:cNvPr id="3" name="TextBox 2">
            <a:extLst>
              <a:ext uri="{FF2B5EF4-FFF2-40B4-BE49-F238E27FC236}">
                <a16:creationId xmlns:a16="http://schemas.microsoft.com/office/drawing/2014/main" id="{5902D952-8C92-97E0-1B21-EC9D81412F8A}"/>
              </a:ext>
            </a:extLst>
          </p:cNvPr>
          <p:cNvSpPr txBox="1"/>
          <p:nvPr/>
        </p:nvSpPr>
        <p:spPr>
          <a:xfrm>
            <a:off x="1585317" y="1343725"/>
            <a:ext cx="5973366"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vi-VN" sz="1800">
                <a:solidFill>
                  <a:srgbClr val="00316C"/>
                </a:solidFill>
                <a:latin typeface="Montserrat" panose="00000500000000000000" pitchFamily="2" charset="0"/>
              </a:rPr>
              <a:t>ANN và hồi quy logistics có xu hướng đưa ra dự báo kém chính xác hơn đối với các công ty: </a:t>
            </a:r>
            <a:endParaRPr lang="en-US" sz="1800">
              <a:solidFill>
                <a:srgbClr val="00316C"/>
              </a:solidFill>
              <a:latin typeface="Montserrat" panose="00000500000000000000" pitchFamily="2" charset="0"/>
            </a:endParaRPr>
          </a:p>
          <a:p>
            <a:pPr marL="285750" indent="-285750">
              <a:buFont typeface="Arial" panose="020B0604020202020204" pitchFamily="34" charset="0"/>
              <a:buChar char="•"/>
            </a:pPr>
            <a:r>
              <a:rPr lang="vi-VN" sz="1800">
                <a:solidFill>
                  <a:srgbClr val="00316C"/>
                </a:solidFill>
                <a:latin typeface="Montserrat" panose="00000500000000000000" pitchFamily="2" charset="0"/>
              </a:rPr>
              <a:t>Có quy mô nhỏ hơn </a:t>
            </a:r>
            <a:endParaRPr lang="en-US" sz="1800">
              <a:solidFill>
                <a:srgbClr val="00316C"/>
              </a:solidFill>
              <a:latin typeface="Montserrat" panose="00000500000000000000" pitchFamily="2" charset="0"/>
            </a:endParaRPr>
          </a:p>
          <a:p>
            <a:pPr marL="285750" indent="-285750">
              <a:buFont typeface="Arial" panose="020B0604020202020204" pitchFamily="34" charset="0"/>
              <a:buChar char="•"/>
            </a:pPr>
            <a:r>
              <a:rPr lang="vi-VN" sz="1800">
                <a:solidFill>
                  <a:srgbClr val="00316C"/>
                </a:solidFill>
                <a:latin typeface="Montserrat" panose="00000500000000000000" pitchFamily="2" charset="0"/>
              </a:rPr>
              <a:t>Đòn bẩy tài chính cao hơn </a:t>
            </a:r>
            <a:endParaRPr lang="en-US" sz="1800">
              <a:solidFill>
                <a:srgbClr val="00316C"/>
              </a:solidFill>
              <a:latin typeface="Montserrat" panose="00000500000000000000" pitchFamily="2" charset="0"/>
            </a:endParaRPr>
          </a:p>
          <a:p>
            <a:pPr marL="285750" indent="-285750">
              <a:buFont typeface="Arial" panose="020B0604020202020204" pitchFamily="34" charset="0"/>
              <a:buChar char="•"/>
            </a:pPr>
            <a:r>
              <a:rPr lang="vi-VN" sz="1800">
                <a:solidFill>
                  <a:srgbClr val="00316C"/>
                </a:solidFill>
                <a:latin typeface="Montserrat" panose="00000500000000000000" pitchFamily="2" charset="0"/>
              </a:rPr>
              <a:t>Có thua lỗ </a:t>
            </a:r>
            <a:endParaRPr lang="en-US" sz="1800">
              <a:solidFill>
                <a:srgbClr val="00316C"/>
              </a:solidFill>
              <a:latin typeface="Montserrat" panose="00000500000000000000" pitchFamily="2" charset="0"/>
            </a:endParaRPr>
          </a:p>
          <a:p>
            <a:pPr marL="285750" indent="-285750">
              <a:buFont typeface="Arial" panose="020B0604020202020204" pitchFamily="34" charset="0"/>
              <a:buChar char="•"/>
            </a:pPr>
            <a:r>
              <a:rPr lang="vi-VN" sz="1800">
                <a:solidFill>
                  <a:srgbClr val="00316C"/>
                </a:solidFill>
                <a:latin typeface="Montserrat" panose="00000500000000000000" pitchFamily="2" charset="0"/>
              </a:rPr>
              <a:t>Lợi nhuận biến động lớn</a:t>
            </a:r>
            <a:endParaRPr lang="en-US" sz="1800">
              <a:solidFill>
                <a:srgbClr val="00316C"/>
              </a:solidFill>
              <a:latin typeface="Montserrat" panose="00000500000000000000" pitchFamily="2" charset="0"/>
            </a:endParaRPr>
          </a:p>
        </p:txBody>
      </p:sp>
      <p:sp>
        <p:nvSpPr>
          <p:cNvPr id="7" name="TextBox 6">
            <a:extLst>
              <a:ext uri="{FF2B5EF4-FFF2-40B4-BE49-F238E27FC236}">
                <a16:creationId xmlns:a16="http://schemas.microsoft.com/office/drawing/2014/main" id="{2A8BF74A-F5C2-152A-E4AE-1BF48834D69B}"/>
              </a:ext>
            </a:extLst>
          </p:cNvPr>
          <p:cNvSpPr txBox="1"/>
          <p:nvPr/>
        </p:nvSpPr>
        <p:spPr>
          <a:xfrm>
            <a:off x="1585317" y="3355445"/>
            <a:ext cx="6693192" cy="120032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vi-VN" sz="1800">
                <a:solidFill>
                  <a:srgbClr val="00316C"/>
                </a:solidFill>
                <a:latin typeface="Montserrat" panose="00000500000000000000" pitchFamily="2" charset="0"/>
              </a:rPr>
              <a:t>→ GPT có khả năng dự báo tốt hơn với mẫu dữ liệu ít phổ biến hơn (công ty đang thua lỗ,...) có thể do nó có kiến thức lý thuyết và hiểu biết khái niệm kinh doanh, thay vì chỉ dựa vào các mối quan hệ giữa biến số tài chính</a:t>
            </a:r>
            <a:endParaRPr lang="en-US" sz="1800">
              <a:solidFill>
                <a:srgbClr val="00316C"/>
              </a:solidFill>
              <a:latin typeface="Montserrat" panose="00000500000000000000" pitchFamily="2" charset="0"/>
            </a:endParaRPr>
          </a:p>
        </p:txBody>
      </p:sp>
      <p:sp>
        <p:nvSpPr>
          <p:cNvPr id="8" name="Arrow: Curved Up 7">
            <a:extLst>
              <a:ext uri="{FF2B5EF4-FFF2-40B4-BE49-F238E27FC236}">
                <a16:creationId xmlns:a16="http://schemas.microsoft.com/office/drawing/2014/main" id="{B15C309E-238D-203F-C6AD-2B7A1C1F73AC}"/>
              </a:ext>
            </a:extLst>
          </p:cNvPr>
          <p:cNvSpPr/>
          <p:nvPr/>
        </p:nvSpPr>
        <p:spPr>
          <a:xfrm rot="5400000">
            <a:off x="-127830" y="2694153"/>
            <a:ext cx="1820167" cy="957308"/>
          </a:xfrm>
          <a:prstGeom prst="curved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9" name="Slide Number Placeholder 8">
            <a:extLst>
              <a:ext uri="{FF2B5EF4-FFF2-40B4-BE49-F238E27FC236}">
                <a16:creationId xmlns:a16="http://schemas.microsoft.com/office/drawing/2014/main" id="{97140002-0EFD-0FEB-683A-06E1C20D3FC1}"/>
              </a:ext>
            </a:extLst>
          </p:cNvPr>
          <p:cNvSpPr>
            <a:spLocks noGrp="1"/>
          </p:cNvSpPr>
          <p:nvPr>
            <p:ph type="sldNum" idx="12"/>
          </p:nvPr>
        </p:nvSpPr>
        <p:spPr/>
        <p:txBody>
          <a:bodyPr/>
          <a:lstStyle/>
          <a:p>
            <a:fld id="{6576285A-A244-40E9-8C01-341B11FF4D23}" type="slidenum">
              <a:rPr lang="en" smtClean="0"/>
              <a:pPr/>
              <a:t>42</a:t>
            </a:fld>
            <a:endParaRPr lang="en"/>
          </a:p>
        </p:txBody>
      </p:sp>
    </p:spTree>
    <p:extLst>
      <p:ext uri="{BB962C8B-B14F-4D97-AF65-F5344CB8AC3E}">
        <p14:creationId xmlns:p14="http://schemas.microsoft.com/office/powerpoint/2010/main" val="126352541"/>
      </p:ext>
    </p:extLst>
  </p:cSld>
  <p:clrMapOvr>
    <a:masterClrMapping/>
  </p:clrMapOvr>
  <p:transition spd="med">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B91EADAF-EA0B-09A6-1B02-B892CAA6CC2C}"/>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D84FBE9B-0E0E-660F-523F-E53678E3905D}"/>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C44A3FA5-7358-D36F-AEB8-3BF818EA6C62}"/>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9465BCBC-FD4B-B799-C8AB-DB9F85EF84B7}"/>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75418973-8669-5137-7BFB-52226585A36C}"/>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151ED8C7-C088-103A-70A3-D15C159F8621}"/>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55C67157-B436-E1E8-DBA8-9BEB5069F6E7}"/>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Kết quả</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0A3E5556-BF47-FBA0-AD8C-BCFF72424275}"/>
              </a:ext>
            </a:extLst>
          </p:cNvPr>
          <p:cNvSpPr txBox="1"/>
          <p:nvPr/>
        </p:nvSpPr>
        <p:spPr>
          <a:xfrm>
            <a:off x="276900" y="897325"/>
            <a:ext cx="6105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5.2</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4853DA05-9539-221A-7E2E-FCC7327051DC}"/>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LLM VS CÁC MÔ HÌNH HỌC MÁY CHUYÊN SÂU</a:t>
            </a:r>
          </a:p>
        </p:txBody>
      </p:sp>
      <p:pic>
        <p:nvPicPr>
          <p:cNvPr id="4" name="Picture 3">
            <a:extLst>
              <a:ext uri="{FF2B5EF4-FFF2-40B4-BE49-F238E27FC236}">
                <a16:creationId xmlns:a16="http://schemas.microsoft.com/office/drawing/2014/main" id="{93FD6838-9D1C-ADDE-94AB-8B2F75F61536}"/>
              </a:ext>
            </a:extLst>
          </p:cNvPr>
          <p:cNvPicPr>
            <a:picLocks noChangeAspect="1"/>
          </p:cNvPicPr>
          <p:nvPr/>
        </p:nvPicPr>
        <p:blipFill>
          <a:blip r:embed="rId5"/>
          <a:stretch>
            <a:fillRect/>
          </a:stretch>
        </p:blipFill>
        <p:spPr>
          <a:xfrm>
            <a:off x="422446" y="1557842"/>
            <a:ext cx="8307431" cy="2739770"/>
          </a:xfrm>
          <a:prstGeom prst="rect">
            <a:avLst/>
          </a:prstGeom>
        </p:spPr>
      </p:pic>
      <p:sp>
        <p:nvSpPr>
          <p:cNvPr id="7" name="Slide Number Placeholder 6">
            <a:extLst>
              <a:ext uri="{FF2B5EF4-FFF2-40B4-BE49-F238E27FC236}">
                <a16:creationId xmlns:a16="http://schemas.microsoft.com/office/drawing/2014/main" id="{EC8C4631-6F5A-BD33-FEC9-E0020F8640DE}"/>
              </a:ext>
            </a:extLst>
          </p:cNvPr>
          <p:cNvSpPr>
            <a:spLocks noGrp="1"/>
          </p:cNvSpPr>
          <p:nvPr>
            <p:ph type="sldNum" idx="12"/>
          </p:nvPr>
        </p:nvSpPr>
        <p:spPr/>
        <p:txBody>
          <a:bodyPr/>
          <a:lstStyle/>
          <a:p>
            <a:fld id="{6576285A-A244-40E9-8C01-341B11FF4D23}" type="slidenum">
              <a:rPr lang="en" smtClean="0"/>
              <a:pPr/>
              <a:t>43</a:t>
            </a:fld>
            <a:endParaRPr lang="en"/>
          </a:p>
        </p:txBody>
      </p:sp>
    </p:spTree>
    <p:extLst>
      <p:ext uri="{BB962C8B-B14F-4D97-AF65-F5344CB8AC3E}">
        <p14:creationId xmlns:p14="http://schemas.microsoft.com/office/powerpoint/2010/main" val="3169213168"/>
      </p:ext>
    </p:extLst>
  </p:cSld>
  <p:clrMapOvr>
    <a:masterClrMapping/>
  </p:clrMapOvr>
  <p:transition spd="med">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A9CDBE4B-A4A9-E7A3-C05E-F87133EF7BE8}"/>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39F3A8DE-DB0C-DB7A-9651-2CFD2A078628}"/>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9E36E86A-43F6-041D-65C5-5E30EF745618}"/>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93CA5ECE-228E-60A3-8DBD-10A1A261B9D5}"/>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5AF26561-5466-9F0B-A1B1-7290907769CB}"/>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DA4E32D3-7FAE-EEE5-9FE2-DC943DCA2A64}"/>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955D169D-8134-A6DA-1AF0-78CF5B2D51AD}"/>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Kết quả</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E27BF60F-E55F-7C01-F402-DECA55404D1F}"/>
              </a:ext>
            </a:extLst>
          </p:cNvPr>
          <p:cNvSpPr txBox="1"/>
          <p:nvPr/>
        </p:nvSpPr>
        <p:spPr>
          <a:xfrm>
            <a:off x="276900" y="897325"/>
            <a:ext cx="6105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5.2</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B257EEB1-5328-645C-8906-C76C8934137B}"/>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LLM VS CÁC MÔ HÌNH HỌC MÁY CHUYÊN SÂU</a:t>
            </a:r>
          </a:p>
        </p:txBody>
      </p:sp>
      <p:sp>
        <p:nvSpPr>
          <p:cNvPr id="3" name="TextBox 2">
            <a:extLst>
              <a:ext uri="{FF2B5EF4-FFF2-40B4-BE49-F238E27FC236}">
                <a16:creationId xmlns:a16="http://schemas.microsoft.com/office/drawing/2014/main" id="{4C58DBB1-0333-CD83-D97F-963E9810F37E}"/>
              </a:ext>
            </a:extLst>
          </p:cNvPr>
          <p:cNvSpPr txBox="1"/>
          <p:nvPr/>
        </p:nvSpPr>
        <p:spPr>
          <a:xfrm>
            <a:off x="362310" y="1496293"/>
            <a:ext cx="8367567"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vi-VN" sz="1800">
                <a:solidFill>
                  <a:srgbClr val="00316C"/>
                </a:solidFill>
                <a:latin typeface="Montserrat" panose="00000500000000000000" pitchFamily="2" charset="0"/>
              </a:rPr>
              <a:t>Cột (1) đến (3) → Với tất cả mô hình, thay đổi lợi nhuận dự báo có tương quan dương với sự thay đổi lợi nhuận thực tế</a:t>
            </a:r>
            <a:endParaRPr lang="en-US" sz="1800">
              <a:solidFill>
                <a:srgbClr val="00316C"/>
              </a:solidFill>
              <a:latin typeface="Montserrat" panose="00000500000000000000" pitchFamily="2" charset="0"/>
            </a:endParaRPr>
          </a:p>
          <a:p>
            <a:r>
              <a:rPr lang="vi-VN" sz="1800">
                <a:solidFill>
                  <a:srgbClr val="00316C"/>
                </a:solidFill>
                <a:latin typeface="Montserrat" panose="00000500000000000000" pitchFamily="2" charset="0"/>
              </a:rPr>
              <a:t>Cột (4) → Cả GPT và ANN đều quan trọng và chứa giá trị thông tin bổ sung, tuy nhiên</a:t>
            </a:r>
            <a:r>
              <a:rPr lang="en-US" sz="1800">
                <a:solidFill>
                  <a:srgbClr val="00316C"/>
                </a:solidFill>
                <a:latin typeface="Montserrat" panose="00000500000000000000" pitchFamily="2" charset="0"/>
              </a:rPr>
              <a:t>:</a:t>
            </a:r>
          </a:p>
          <a:p>
            <a:r>
              <a:rPr lang="vi-VN" sz="1800">
                <a:solidFill>
                  <a:srgbClr val="00316C"/>
                </a:solidFill>
                <a:latin typeface="Montserrat" panose="00000500000000000000" pitchFamily="2" charset="0"/>
              </a:rPr>
              <a:t>→ GPT nắm bắt khía cạnh thông tin mà ANN không thể, như kiến thức lý thuyết và bối cảnh kinh tế bên ngoài, thay vì chỉ dựa vào sự tương quan phi tuyến tính giữa các biến số tài chính </a:t>
            </a:r>
            <a:endParaRPr lang="en-US" sz="1800">
              <a:solidFill>
                <a:srgbClr val="00316C"/>
              </a:solidFill>
              <a:latin typeface="Montserrat" panose="00000500000000000000" pitchFamily="2" charset="0"/>
            </a:endParaRPr>
          </a:p>
          <a:p>
            <a:r>
              <a:rPr lang="vi-VN" sz="1800">
                <a:solidFill>
                  <a:srgbClr val="00316C"/>
                </a:solidFill>
                <a:latin typeface="Montserrat" panose="00000500000000000000" pitchFamily="2" charset="0"/>
              </a:rPr>
              <a:t>→ GPT không chỉ có hiệu suất ngang bằng mô hình học máy tiên tiến mà còn hiểu sâu các báo cáo tài chính nhờ vào nền tảng kiến thức rộng lớn</a:t>
            </a:r>
            <a:endParaRPr lang="en-US" sz="1800">
              <a:solidFill>
                <a:srgbClr val="00316C"/>
              </a:solidFill>
              <a:latin typeface="Montserrat" panose="00000500000000000000" pitchFamily="2" charset="0"/>
            </a:endParaRPr>
          </a:p>
        </p:txBody>
      </p:sp>
      <p:sp>
        <p:nvSpPr>
          <p:cNvPr id="7" name="Slide Number Placeholder 6">
            <a:extLst>
              <a:ext uri="{FF2B5EF4-FFF2-40B4-BE49-F238E27FC236}">
                <a16:creationId xmlns:a16="http://schemas.microsoft.com/office/drawing/2014/main" id="{5092D2DC-D81D-4B99-987C-C95C6EF26293}"/>
              </a:ext>
            </a:extLst>
          </p:cNvPr>
          <p:cNvSpPr>
            <a:spLocks noGrp="1"/>
          </p:cNvSpPr>
          <p:nvPr>
            <p:ph type="sldNum" idx="12"/>
          </p:nvPr>
        </p:nvSpPr>
        <p:spPr/>
        <p:txBody>
          <a:bodyPr/>
          <a:lstStyle/>
          <a:p>
            <a:fld id="{6576285A-A244-40E9-8C01-341B11FF4D23}" type="slidenum">
              <a:rPr lang="en" smtClean="0"/>
              <a:pPr/>
              <a:t>44</a:t>
            </a:fld>
            <a:endParaRPr lang="en"/>
          </a:p>
        </p:txBody>
      </p:sp>
    </p:spTree>
    <p:extLst>
      <p:ext uri="{BB962C8B-B14F-4D97-AF65-F5344CB8AC3E}">
        <p14:creationId xmlns:p14="http://schemas.microsoft.com/office/powerpoint/2010/main" val="2497170454"/>
      </p:ext>
    </p:extLst>
  </p:cSld>
  <p:clrMapOvr>
    <a:masterClrMapping/>
  </p:clrMapOvr>
  <p:transition spd="med">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2B2B35B6-C4ED-80C0-99E3-EF70020B83CD}"/>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8A91054E-8DCE-2854-30DD-63C76C8524A6}"/>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F59D9866-B37C-9399-D14B-86EDC274D17F}"/>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80B13C69-9094-DEB4-EDD8-7EC69252643D}"/>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AFAD9294-DCD0-9F87-7857-584F905C8D20}"/>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3C3436BB-BFF1-610B-59FE-49B65F0090A4}"/>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0386A2C8-0197-D9E9-ECC0-3F9AB78ACA6E}"/>
              </a:ext>
            </a:extLst>
          </p:cNvPr>
          <p:cNvSpPr txBox="1"/>
          <p:nvPr/>
        </p:nvSpPr>
        <p:spPr>
          <a:xfrm>
            <a:off x="661700" y="904975"/>
            <a:ext cx="55867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316C"/>
                </a:solidFill>
                <a:latin typeface="Montserrat"/>
                <a:ea typeface="Montserrat"/>
                <a:cs typeface="Montserrat"/>
                <a:sym typeface="Montserrat"/>
              </a:rPr>
              <a:t>Độ tự tin, Mức độ biến động và Tính tổng quát</a:t>
            </a:r>
          </a:p>
        </p:txBody>
      </p:sp>
      <p:sp>
        <p:nvSpPr>
          <p:cNvPr id="99" name="Google Shape;99;p16">
            <a:extLst>
              <a:ext uri="{FF2B5EF4-FFF2-40B4-BE49-F238E27FC236}">
                <a16:creationId xmlns:a16="http://schemas.microsoft.com/office/drawing/2014/main" id="{69D3009A-1CCB-D426-B0D2-06C9A5C6F74B}"/>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5.3</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9151C17F-633A-957C-08E9-B52A0D22A462}"/>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LLM VS CÁC MÔ HÌNH HỌC MÁY CHUYÊN SÂU</a:t>
            </a:r>
          </a:p>
        </p:txBody>
      </p:sp>
      <p:sp>
        <p:nvSpPr>
          <p:cNvPr id="4" name="TextBox 3">
            <a:extLst>
              <a:ext uri="{FF2B5EF4-FFF2-40B4-BE49-F238E27FC236}">
                <a16:creationId xmlns:a16="http://schemas.microsoft.com/office/drawing/2014/main" id="{227C3761-5EC6-07CB-1800-E5F2F79AB631}"/>
              </a:ext>
            </a:extLst>
          </p:cNvPr>
          <p:cNvSpPr txBox="1"/>
          <p:nvPr/>
        </p:nvSpPr>
        <p:spPr>
          <a:xfrm>
            <a:off x="276900" y="2708334"/>
            <a:ext cx="2454683"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000">
                <a:solidFill>
                  <a:srgbClr val="00316C"/>
                </a:solidFill>
                <a:latin typeface="Montserrat" panose="00000500000000000000" pitchFamily="2" charset="0"/>
              </a:rPr>
              <a:t>Đ</a:t>
            </a:r>
            <a:r>
              <a:rPr lang="vi-VN" sz="2000">
                <a:solidFill>
                  <a:srgbClr val="00316C"/>
                </a:solidFill>
                <a:latin typeface="Montserrat" panose="00000500000000000000" pitchFamily="2" charset="0"/>
              </a:rPr>
              <a:t>o lường mức tự tin của mô hình</a:t>
            </a:r>
            <a:endParaRPr lang="en-US" sz="2000">
              <a:solidFill>
                <a:srgbClr val="00316C"/>
              </a:solidFill>
              <a:latin typeface="Montserrat" panose="00000500000000000000" pitchFamily="2" charset="0"/>
            </a:endParaRPr>
          </a:p>
        </p:txBody>
      </p:sp>
      <p:sp>
        <p:nvSpPr>
          <p:cNvPr id="6" name="TextBox 5">
            <a:extLst>
              <a:ext uri="{FF2B5EF4-FFF2-40B4-BE49-F238E27FC236}">
                <a16:creationId xmlns:a16="http://schemas.microsoft.com/office/drawing/2014/main" id="{8A7B9594-091D-84BC-3001-BD9121B96DBC}"/>
              </a:ext>
            </a:extLst>
          </p:cNvPr>
          <p:cNvSpPr txBox="1"/>
          <p:nvPr/>
        </p:nvSpPr>
        <p:spPr>
          <a:xfrm>
            <a:off x="3546886" y="1598958"/>
            <a:ext cx="4961466" cy="120032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sz="1800" b="1">
                <a:solidFill>
                  <a:srgbClr val="00316C"/>
                </a:solidFill>
                <a:latin typeface="Montserrat" panose="00000500000000000000" pitchFamily="2" charset="0"/>
              </a:rPr>
              <a:t>Tự báo cáo</a:t>
            </a:r>
            <a:r>
              <a:rPr lang="en-US" sz="1800">
                <a:solidFill>
                  <a:srgbClr val="00316C"/>
                </a:solidFill>
                <a:latin typeface="Montserrat" panose="00000500000000000000" pitchFamily="2" charset="0"/>
              </a:rPr>
              <a:t>: Yêu cầu mô hình cung cấp điểm tự tin cho từng dự báo lợi nhuận, với thang đo từ 0 (đoán ngẫu nhiên) đến 1 (hoàn toàn tự tin)</a:t>
            </a:r>
          </a:p>
        </p:txBody>
      </p:sp>
      <p:sp>
        <p:nvSpPr>
          <p:cNvPr id="8" name="TextBox 7">
            <a:extLst>
              <a:ext uri="{FF2B5EF4-FFF2-40B4-BE49-F238E27FC236}">
                <a16:creationId xmlns:a16="http://schemas.microsoft.com/office/drawing/2014/main" id="{BFB312C9-89A2-A427-F3E3-E0AB07E5B8BB}"/>
              </a:ext>
            </a:extLst>
          </p:cNvPr>
          <p:cNvSpPr txBox="1"/>
          <p:nvPr/>
        </p:nvSpPr>
        <p:spPr>
          <a:xfrm>
            <a:off x="3546886" y="3062277"/>
            <a:ext cx="4961466" cy="147732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vi-VN" sz="1800" b="1">
                <a:solidFill>
                  <a:srgbClr val="00316C"/>
                </a:solidFill>
                <a:latin typeface="Montserrat" panose="00000500000000000000" pitchFamily="2" charset="0"/>
              </a:rPr>
              <a:t>Xác suất logistic</a:t>
            </a:r>
            <a:r>
              <a:rPr lang="vi-VN" sz="1800">
                <a:solidFill>
                  <a:srgbClr val="00316C"/>
                </a:solidFill>
                <a:latin typeface="Montserrat" panose="00000500000000000000" pitchFamily="2" charset="0"/>
              </a:rPr>
              <a:t>: Tính toán mức độ chắc chắn dựa trên trung bình xác suất logistic của các token trong đầu ra mô hình, lấy trực tiếp từ vectơ xác suất được mô hình cung cấp</a:t>
            </a:r>
            <a:endParaRPr lang="en-US" sz="1800">
              <a:solidFill>
                <a:srgbClr val="00316C"/>
              </a:solidFill>
              <a:latin typeface="Montserrat" panose="00000500000000000000" pitchFamily="2" charset="0"/>
            </a:endParaRPr>
          </a:p>
        </p:txBody>
      </p:sp>
      <p:cxnSp>
        <p:nvCxnSpPr>
          <p:cNvPr id="10" name="Straight Arrow Connector 9">
            <a:extLst>
              <a:ext uri="{FF2B5EF4-FFF2-40B4-BE49-F238E27FC236}">
                <a16:creationId xmlns:a16="http://schemas.microsoft.com/office/drawing/2014/main" id="{3BE3D2F2-702F-2278-318C-0AA77B4DBCBC}"/>
              </a:ext>
            </a:extLst>
          </p:cNvPr>
          <p:cNvCxnSpPr>
            <a:stCxn id="4" idx="3"/>
            <a:endCxn id="6" idx="1"/>
          </p:cNvCxnSpPr>
          <p:nvPr/>
        </p:nvCxnSpPr>
        <p:spPr>
          <a:xfrm flipV="1">
            <a:off x="2731583" y="2199123"/>
            <a:ext cx="815303" cy="863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435A50F-40B3-C356-2A82-AB99751D1481}"/>
              </a:ext>
            </a:extLst>
          </p:cNvPr>
          <p:cNvCxnSpPr>
            <a:stCxn id="4" idx="3"/>
            <a:endCxn id="8" idx="1"/>
          </p:cNvCxnSpPr>
          <p:nvPr/>
        </p:nvCxnSpPr>
        <p:spPr>
          <a:xfrm>
            <a:off x="2731583" y="3062277"/>
            <a:ext cx="815303" cy="738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079A619F-4B6A-DABE-AE61-FD2584978913}"/>
              </a:ext>
            </a:extLst>
          </p:cNvPr>
          <p:cNvSpPr>
            <a:spLocks noGrp="1"/>
          </p:cNvSpPr>
          <p:nvPr>
            <p:ph type="sldNum" idx="12"/>
          </p:nvPr>
        </p:nvSpPr>
        <p:spPr/>
        <p:txBody>
          <a:bodyPr/>
          <a:lstStyle/>
          <a:p>
            <a:fld id="{6576285A-A244-40E9-8C01-341B11FF4D23}" type="slidenum">
              <a:rPr lang="en" smtClean="0"/>
              <a:pPr/>
              <a:t>45</a:t>
            </a:fld>
            <a:endParaRPr lang="en"/>
          </a:p>
        </p:txBody>
      </p:sp>
    </p:spTree>
    <p:extLst>
      <p:ext uri="{BB962C8B-B14F-4D97-AF65-F5344CB8AC3E}">
        <p14:creationId xmlns:p14="http://schemas.microsoft.com/office/powerpoint/2010/main" val="95260618"/>
      </p:ext>
    </p:extLst>
  </p:cSld>
  <p:clrMapOvr>
    <a:masterClrMapping/>
  </p:clrMapOvr>
  <p:transition spd="med">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C91F2D0A-73F9-220B-E7B2-57D2886BFFF4}"/>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D7B8F50C-5281-FAD8-3E63-3AFC3B2BE672}"/>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F7922A81-3987-B4F8-6A16-D97D80F4E9B2}"/>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E69AB4E5-DAE9-F2DF-EA5C-E0C15A3D2109}"/>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3E420401-136D-2E08-59CD-0F00F240D02B}"/>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30F0A1B8-6F7F-0144-AAA7-1F14645FB648}"/>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41765E2D-51F0-9461-985F-B059EE0B8ACB}"/>
              </a:ext>
            </a:extLst>
          </p:cNvPr>
          <p:cNvSpPr txBox="1"/>
          <p:nvPr/>
        </p:nvSpPr>
        <p:spPr>
          <a:xfrm>
            <a:off x="661700" y="904975"/>
            <a:ext cx="55867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316C"/>
                </a:solidFill>
                <a:latin typeface="Montserrat"/>
                <a:ea typeface="Montserrat"/>
                <a:cs typeface="Montserrat"/>
                <a:sym typeface="Montserrat"/>
              </a:rPr>
              <a:t>Độ tự tin, Mức độ biến động và Tính tổng quát</a:t>
            </a:r>
          </a:p>
        </p:txBody>
      </p:sp>
      <p:sp>
        <p:nvSpPr>
          <p:cNvPr id="99" name="Google Shape;99;p16">
            <a:extLst>
              <a:ext uri="{FF2B5EF4-FFF2-40B4-BE49-F238E27FC236}">
                <a16:creationId xmlns:a16="http://schemas.microsoft.com/office/drawing/2014/main" id="{4012FDB0-CC1D-36C5-AB1E-2DA6AABAB075}"/>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5.3</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34A1D101-D44C-8063-17E1-B2E9C52BDA9B}"/>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LLM VS CÁC MÔ HÌNH HỌC MÁY CHUYÊN SÂU</a:t>
            </a:r>
          </a:p>
        </p:txBody>
      </p:sp>
      <p:sp>
        <p:nvSpPr>
          <p:cNvPr id="3" name="TextBox 2">
            <a:extLst>
              <a:ext uri="{FF2B5EF4-FFF2-40B4-BE49-F238E27FC236}">
                <a16:creationId xmlns:a16="http://schemas.microsoft.com/office/drawing/2014/main" id="{4A4B837D-91D4-DD14-BD89-BD72304DC17E}"/>
              </a:ext>
            </a:extLst>
          </p:cNvPr>
          <p:cNvSpPr txBox="1"/>
          <p:nvPr/>
        </p:nvSpPr>
        <p:spPr>
          <a:xfrm>
            <a:off x="276900" y="2768756"/>
            <a:ext cx="1236134"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800" b="1">
                <a:solidFill>
                  <a:srgbClr val="00316C"/>
                </a:solidFill>
              </a:rPr>
              <a:t>KẾT QUẢ</a:t>
            </a:r>
          </a:p>
        </p:txBody>
      </p:sp>
      <p:sp>
        <p:nvSpPr>
          <p:cNvPr id="7" name="TextBox 6">
            <a:extLst>
              <a:ext uri="{FF2B5EF4-FFF2-40B4-BE49-F238E27FC236}">
                <a16:creationId xmlns:a16="http://schemas.microsoft.com/office/drawing/2014/main" id="{0FDFC8C8-0164-9B67-A57D-64442E1DE6AB}"/>
              </a:ext>
            </a:extLst>
          </p:cNvPr>
          <p:cNvSpPr txBox="1"/>
          <p:nvPr/>
        </p:nvSpPr>
        <p:spPr>
          <a:xfrm>
            <a:off x="2248191" y="1383762"/>
            <a:ext cx="6417734" cy="313932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buFontTx/>
              <a:buChar char="-"/>
            </a:pPr>
            <a:r>
              <a:rPr lang="vi-VN" sz="1800">
                <a:solidFill>
                  <a:srgbClr val="00316C"/>
                </a:solidFill>
                <a:latin typeface="Montserrat" panose="00000500000000000000" pitchFamily="2" charset="0"/>
              </a:rPr>
              <a:t>Mô hình dự đoán tốt hơn khi nó tự báo cáo mức độ tự tin cao </a:t>
            </a:r>
            <a:endParaRPr lang="en-US" sz="1800">
              <a:solidFill>
                <a:srgbClr val="00316C"/>
              </a:solidFill>
              <a:latin typeface="Montserrat" panose="00000500000000000000" pitchFamily="2" charset="0"/>
            </a:endParaRPr>
          </a:p>
          <a:p>
            <a:pPr marL="285750" indent="-285750">
              <a:buFontTx/>
              <a:buChar char="-"/>
            </a:pPr>
            <a:r>
              <a:rPr lang="vi-VN" sz="1800">
                <a:solidFill>
                  <a:srgbClr val="00316C"/>
                </a:solidFill>
                <a:latin typeface="Montserrat" panose="00000500000000000000" pitchFamily="2" charset="0"/>
              </a:rPr>
              <a:t>Nhóm dự báo có độ tự tin cao đạt độ chính xác trung bình 62.44% (63.15%), cao hơn 2.6 (4.6) điểm </a:t>
            </a:r>
            <a:r>
              <a:rPr lang="en-US" sz="1800">
                <a:solidFill>
                  <a:srgbClr val="00316C"/>
                </a:solidFill>
                <a:latin typeface="Montserrat" panose="00000500000000000000" pitchFamily="2" charset="0"/>
              </a:rPr>
              <a:t>% </a:t>
            </a:r>
            <a:r>
              <a:rPr lang="vi-VN" sz="1800">
                <a:solidFill>
                  <a:srgbClr val="00316C"/>
                </a:solidFill>
                <a:latin typeface="Montserrat" panose="00000500000000000000" pitchFamily="2" charset="0"/>
              </a:rPr>
              <a:t>so với nhóm có độ tự tin thấp</a:t>
            </a:r>
            <a:endParaRPr lang="en-US" sz="1800">
              <a:solidFill>
                <a:srgbClr val="00316C"/>
              </a:solidFill>
              <a:latin typeface="Montserrat" panose="00000500000000000000" pitchFamily="2" charset="0"/>
            </a:endParaRPr>
          </a:p>
          <a:p>
            <a:pPr marL="285750" indent="-285750">
              <a:buFontTx/>
              <a:buChar char="-"/>
            </a:pPr>
            <a:r>
              <a:rPr lang="vi-VN" sz="1800">
                <a:solidFill>
                  <a:srgbClr val="00316C"/>
                </a:solidFill>
                <a:latin typeface="Montserrat" panose="00000500000000000000" pitchFamily="2" charset="0"/>
              </a:rPr>
              <a:t>Xu hướng tương tự cũng xuất hiện trong chỉ số F1-score</a:t>
            </a:r>
            <a:endParaRPr lang="en-US" sz="1800">
              <a:solidFill>
                <a:srgbClr val="00316C"/>
              </a:solidFill>
              <a:latin typeface="Montserrat" panose="00000500000000000000" pitchFamily="2" charset="0"/>
            </a:endParaRPr>
          </a:p>
          <a:p>
            <a:endParaRPr lang="en-US" sz="1800">
              <a:solidFill>
                <a:srgbClr val="00316C"/>
              </a:solidFill>
              <a:latin typeface="Montserrat" panose="00000500000000000000" pitchFamily="2" charset="0"/>
            </a:endParaRPr>
          </a:p>
          <a:p>
            <a:r>
              <a:rPr lang="en-US" sz="1800">
                <a:solidFill>
                  <a:srgbClr val="00316C"/>
                </a:solidFill>
                <a:latin typeface="Montserrat" panose="00000500000000000000" pitchFamily="2" charset="0"/>
              </a:rPr>
              <a:t>=&gt; </a:t>
            </a:r>
            <a:r>
              <a:rPr lang="vi-VN" sz="1800">
                <a:solidFill>
                  <a:srgbClr val="00316C"/>
                </a:solidFill>
                <a:latin typeface="Montserrat" panose="00000500000000000000" pitchFamily="2" charset="0"/>
              </a:rPr>
              <a:t>Điều này cho thấy mô hình có thể nhận biết được khi nào thì thu nhập có thể dễ dàng được dự đoán hơn</a:t>
            </a:r>
            <a:endParaRPr lang="en-US" sz="1800">
              <a:solidFill>
                <a:srgbClr val="00316C"/>
              </a:solidFill>
              <a:latin typeface="Montserrat" panose="00000500000000000000" pitchFamily="2" charset="0"/>
            </a:endParaRPr>
          </a:p>
        </p:txBody>
      </p:sp>
      <p:cxnSp>
        <p:nvCxnSpPr>
          <p:cNvPr id="11" name="Straight Arrow Connector 10">
            <a:extLst>
              <a:ext uri="{FF2B5EF4-FFF2-40B4-BE49-F238E27FC236}">
                <a16:creationId xmlns:a16="http://schemas.microsoft.com/office/drawing/2014/main" id="{7A900FB6-FB23-50A6-FC55-39B9C48C728D}"/>
              </a:ext>
            </a:extLst>
          </p:cNvPr>
          <p:cNvCxnSpPr>
            <a:stCxn id="3" idx="3"/>
            <a:endCxn id="7" idx="1"/>
          </p:cNvCxnSpPr>
          <p:nvPr/>
        </p:nvCxnSpPr>
        <p:spPr>
          <a:xfrm>
            <a:off x="1513034" y="2953422"/>
            <a:ext cx="7351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B664F1CA-DE10-0DDA-C9FE-DD1EAB8F00DE}"/>
              </a:ext>
            </a:extLst>
          </p:cNvPr>
          <p:cNvSpPr>
            <a:spLocks noGrp="1"/>
          </p:cNvSpPr>
          <p:nvPr>
            <p:ph type="sldNum" idx="12"/>
          </p:nvPr>
        </p:nvSpPr>
        <p:spPr/>
        <p:txBody>
          <a:bodyPr/>
          <a:lstStyle/>
          <a:p>
            <a:fld id="{6576285A-A244-40E9-8C01-341B11FF4D23}" type="slidenum">
              <a:rPr lang="en" smtClean="0"/>
              <a:pPr/>
              <a:t>46</a:t>
            </a:fld>
            <a:endParaRPr lang="en"/>
          </a:p>
        </p:txBody>
      </p:sp>
    </p:spTree>
    <p:extLst>
      <p:ext uri="{BB962C8B-B14F-4D97-AF65-F5344CB8AC3E}">
        <p14:creationId xmlns:p14="http://schemas.microsoft.com/office/powerpoint/2010/main" val="109779930"/>
      </p:ext>
    </p:extLst>
  </p:cSld>
  <p:clrMapOvr>
    <a:masterClrMapping/>
  </p:clrMapOvr>
  <p:transition spd="med">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27BBBFFB-3970-4E98-9C89-B1B72969CFF3}"/>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77EDC4B3-2008-7197-7B38-73C09670C8AF}"/>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1BD32B5C-872A-430B-0EAF-0F3990E111BE}"/>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27557EAE-3C2C-4536-A1D2-C8D1F08ADF3E}"/>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B03B897C-FDBC-0F68-9A15-004697804283}"/>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0F4663AC-DB04-B78A-B102-16A99B6574D1}"/>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22C7B392-997D-F481-B49E-31BB00C9EA2E}"/>
              </a:ext>
            </a:extLst>
          </p:cNvPr>
          <p:cNvSpPr txBox="1"/>
          <p:nvPr/>
        </p:nvSpPr>
        <p:spPr>
          <a:xfrm>
            <a:off x="661700" y="904975"/>
            <a:ext cx="55867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316C"/>
                </a:solidFill>
                <a:latin typeface="Montserrat"/>
                <a:ea typeface="Montserrat"/>
                <a:cs typeface="Montserrat"/>
                <a:sym typeface="Montserrat"/>
              </a:rPr>
              <a:t>Độ tự tin, Mức độ biến động và Tính tổng quát</a:t>
            </a:r>
          </a:p>
        </p:txBody>
      </p:sp>
      <p:sp>
        <p:nvSpPr>
          <p:cNvPr id="99" name="Google Shape;99;p16">
            <a:extLst>
              <a:ext uri="{FF2B5EF4-FFF2-40B4-BE49-F238E27FC236}">
                <a16:creationId xmlns:a16="http://schemas.microsoft.com/office/drawing/2014/main" id="{37058D33-6B03-077A-6762-8D990D46840C}"/>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5.3</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57F0CB16-48C8-D6F4-52BE-731D51F2EBDC}"/>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LLM VS CÁC MÔ HÌNH HỌC MÁY CHUYÊN SÂU</a:t>
            </a:r>
          </a:p>
        </p:txBody>
      </p:sp>
      <p:sp>
        <p:nvSpPr>
          <p:cNvPr id="4" name="TextBox 3">
            <a:extLst>
              <a:ext uri="{FF2B5EF4-FFF2-40B4-BE49-F238E27FC236}">
                <a16:creationId xmlns:a16="http://schemas.microsoft.com/office/drawing/2014/main" id="{3BFF94CF-2CD2-5C81-D259-6975D3AA9C59}"/>
              </a:ext>
            </a:extLst>
          </p:cNvPr>
          <p:cNvSpPr txBox="1"/>
          <p:nvPr/>
        </p:nvSpPr>
        <p:spPr>
          <a:xfrm>
            <a:off x="316026" y="2399177"/>
            <a:ext cx="2454683"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000">
                <a:solidFill>
                  <a:srgbClr val="00316C"/>
                </a:solidFill>
                <a:latin typeface="Montserrat" panose="00000500000000000000" pitchFamily="2" charset="0"/>
              </a:rPr>
              <a:t>Mức độ biến động của dự báo</a:t>
            </a:r>
          </a:p>
        </p:txBody>
      </p:sp>
      <p:sp>
        <p:nvSpPr>
          <p:cNvPr id="6" name="TextBox 5">
            <a:extLst>
              <a:ext uri="{FF2B5EF4-FFF2-40B4-BE49-F238E27FC236}">
                <a16:creationId xmlns:a16="http://schemas.microsoft.com/office/drawing/2014/main" id="{700AE9E2-9568-F21B-D544-C1D5886DF25B}"/>
              </a:ext>
            </a:extLst>
          </p:cNvPr>
          <p:cNvSpPr txBox="1"/>
          <p:nvPr/>
        </p:nvSpPr>
        <p:spPr>
          <a:xfrm>
            <a:off x="3546886" y="1598958"/>
            <a:ext cx="4961466" cy="2308324"/>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buFont typeface="Arial" panose="020B0604020202020204" pitchFamily="34" charset="0"/>
              <a:buChar char="•"/>
            </a:pPr>
            <a:r>
              <a:rPr lang="vi-VN" sz="1800">
                <a:solidFill>
                  <a:srgbClr val="00316C"/>
                </a:solidFill>
                <a:latin typeface="Montserrat" panose="00000500000000000000" pitchFamily="2" charset="0"/>
              </a:rPr>
              <a:t>Mô hình được hướng dẫn phân loại mức độ thay đổi lợi nhuận thành ba mức: </a:t>
            </a:r>
            <a:r>
              <a:rPr lang="vi-VN" sz="1800" b="1">
                <a:solidFill>
                  <a:srgbClr val="00316C"/>
                </a:solidFill>
                <a:latin typeface="Montserrat" panose="00000500000000000000" pitchFamily="2" charset="0"/>
              </a:rPr>
              <a:t>Lớn</a:t>
            </a:r>
            <a:r>
              <a:rPr lang="vi-VN" sz="1800">
                <a:solidFill>
                  <a:srgbClr val="00316C"/>
                </a:solidFill>
                <a:latin typeface="Montserrat" panose="00000500000000000000" pitchFamily="2" charset="0"/>
              </a:rPr>
              <a:t> (Large), </a:t>
            </a:r>
            <a:r>
              <a:rPr lang="vi-VN" sz="1800" b="1">
                <a:solidFill>
                  <a:srgbClr val="00316C"/>
                </a:solidFill>
                <a:latin typeface="Montserrat" panose="00000500000000000000" pitchFamily="2" charset="0"/>
              </a:rPr>
              <a:t>Vừa phải </a:t>
            </a:r>
            <a:r>
              <a:rPr lang="vi-VN" sz="1800">
                <a:solidFill>
                  <a:srgbClr val="00316C"/>
                </a:solidFill>
                <a:latin typeface="Montserrat" panose="00000500000000000000" pitchFamily="2" charset="0"/>
              </a:rPr>
              <a:t>(Moderate), và </a:t>
            </a:r>
            <a:r>
              <a:rPr lang="vi-VN" sz="1800" b="1">
                <a:solidFill>
                  <a:srgbClr val="00316C"/>
                </a:solidFill>
                <a:latin typeface="Montserrat" panose="00000500000000000000" pitchFamily="2" charset="0"/>
              </a:rPr>
              <a:t>Nhỏ</a:t>
            </a:r>
            <a:r>
              <a:rPr lang="en-US" sz="1800" b="1">
                <a:solidFill>
                  <a:srgbClr val="00316C"/>
                </a:solidFill>
                <a:latin typeface="Montserrat" panose="00000500000000000000" pitchFamily="2" charset="0"/>
              </a:rPr>
              <a:t> </a:t>
            </a:r>
            <a:r>
              <a:rPr lang="vi-VN" sz="1800">
                <a:solidFill>
                  <a:srgbClr val="00316C"/>
                </a:solidFill>
                <a:latin typeface="Montserrat" panose="00000500000000000000" pitchFamily="2" charset="0"/>
              </a:rPr>
              <a:t>(Small), theo phương pháp của Ou &amp; Penman (1989) và Hunt et al. (2022). </a:t>
            </a:r>
            <a:endParaRPr lang="en-US" sz="1800">
              <a:solidFill>
                <a:srgbClr val="00316C"/>
              </a:solidFill>
              <a:latin typeface="Montserrat" panose="00000500000000000000" pitchFamily="2" charset="0"/>
            </a:endParaRPr>
          </a:p>
          <a:p>
            <a:pPr marL="285750" indent="-285750">
              <a:buFont typeface="Arial" panose="020B0604020202020204" pitchFamily="34" charset="0"/>
              <a:buChar char="•"/>
            </a:pPr>
            <a:r>
              <a:rPr lang="vi-VN" sz="1800">
                <a:solidFill>
                  <a:srgbClr val="00316C"/>
                </a:solidFill>
                <a:latin typeface="Montserrat" panose="00000500000000000000" pitchFamily="2" charset="0"/>
              </a:rPr>
              <a:t>Dự đoán về thay đổi lớn thường chính xác hơn so</a:t>
            </a:r>
            <a:r>
              <a:rPr lang="en-US" sz="1800">
                <a:solidFill>
                  <a:srgbClr val="00316C"/>
                </a:solidFill>
                <a:latin typeface="Montserrat" panose="00000500000000000000" pitchFamily="2" charset="0"/>
              </a:rPr>
              <a:t> </a:t>
            </a:r>
            <a:r>
              <a:rPr lang="vi-VN" sz="1800">
                <a:solidFill>
                  <a:srgbClr val="00316C"/>
                </a:solidFill>
                <a:latin typeface="Montserrat" panose="00000500000000000000" pitchFamily="2" charset="0"/>
              </a:rPr>
              <a:t>với thay đổi nhỏ</a:t>
            </a:r>
            <a:endParaRPr lang="en-US" sz="1800">
              <a:solidFill>
                <a:srgbClr val="00316C"/>
              </a:solidFill>
              <a:latin typeface="Montserrat" panose="00000500000000000000" pitchFamily="2" charset="0"/>
            </a:endParaRPr>
          </a:p>
        </p:txBody>
      </p:sp>
      <p:cxnSp>
        <p:nvCxnSpPr>
          <p:cNvPr id="10" name="Straight Arrow Connector 9">
            <a:extLst>
              <a:ext uri="{FF2B5EF4-FFF2-40B4-BE49-F238E27FC236}">
                <a16:creationId xmlns:a16="http://schemas.microsoft.com/office/drawing/2014/main" id="{EFB1B577-0D9B-FF6F-747B-EC6E2F24119C}"/>
              </a:ext>
            </a:extLst>
          </p:cNvPr>
          <p:cNvCxnSpPr>
            <a:cxnSpLocks/>
            <a:stCxn id="4" idx="3"/>
            <a:endCxn id="6" idx="1"/>
          </p:cNvCxnSpPr>
          <p:nvPr/>
        </p:nvCxnSpPr>
        <p:spPr>
          <a:xfrm>
            <a:off x="2770709" y="2753120"/>
            <a:ext cx="776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5476384F-689D-6039-5638-4FE38A8F52F7}"/>
              </a:ext>
            </a:extLst>
          </p:cNvPr>
          <p:cNvSpPr>
            <a:spLocks noGrp="1"/>
          </p:cNvSpPr>
          <p:nvPr>
            <p:ph type="sldNum" idx="12"/>
          </p:nvPr>
        </p:nvSpPr>
        <p:spPr/>
        <p:txBody>
          <a:bodyPr/>
          <a:lstStyle/>
          <a:p>
            <a:fld id="{6576285A-A244-40E9-8C01-341B11FF4D23}" type="slidenum">
              <a:rPr lang="en" smtClean="0"/>
              <a:pPr/>
              <a:t>47</a:t>
            </a:fld>
            <a:endParaRPr lang="en"/>
          </a:p>
        </p:txBody>
      </p:sp>
    </p:spTree>
    <p:extLst>
      <p:ext uri="{BB962C8B-B14F-4D97-AF65-F5344CB8AC3E}">
        <p14:creationId xmlns:p14="http://schemas.microsoft.com/office/powerpoint/2010/main" val="1893501776"/>
      </p:ext>
    </p:extLst>
  </p:cSld>
  <p:clrMapOvr>
    <a:masterClrMapping/>
  </p:clrMapOvr>
  <p:transition spd="med">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98BF58AC-B9F5-966D-6443-64338DCC539C}"/>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7DC9116B-20DB-4773-7680-EDDDA95E0EDB}"/>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1AAE8947-ADCB-CA20-1B3F-78B6A7E9ED10}"/>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53AD5C3F-D34E-D0BD-9F21-92C3A7E9856B}"/>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54A98347-5D26-0CF4-1EF1-2A1089C9E36C}"/>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1826EFAD-B0C0-96E5-5995-D73E5666F052}"/>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92BF435F-316A-A700-170C-9386A3569168}"/>
              </a:ext>
            </a:extLst>
          </p:cNvPr>
          <p:cNvSpPr txBox="1"/>
          <p:nvPr/>
        </p:nvSpPr>
        <p:spPr>
          <a:xfrm>
            <a:off x="661700" y="904975"/>
            <a:ext cx="55867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316C"/>
                </a:solidFill>
                <a:latin typeface="Montserrat"/>
                <a:ea typeface="Montserrat"/>
                <a:cs typeface="Montserrat"/>
                <a:sym typeface="Montserrat"/>
              </a:rPr>
              <a:t>Độ tự tin, Mức độ biến động và Tính tổng quát</a:t>
            </a:r>
          </a:p>
        </p:txBody>
      </p:sp>
      <p:sp>
        <p:nvSpPr>
          <p:cNvPr id="99" name="Google Shape;99;p16">
            <a:extLst>
              <a:ext uri="{FF2B5EF4-FFF2-40B4-BE49-F238E27FC236}">
                <a16:creationId xmlns:a16="http://schemas.microsoft.com/office/drawing/2014/main" id="{75324ADA-B190-25CF-0CD0-BD690ED513A6}"/>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5.3</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5449FC8A-B137-B180-E675-57222B4EB1EA}"/>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LLM VS CÁC MÔ HÌNH HỌC MÁY CHUYÊN SÂU</a:t>
            </a:r>
          </a:p>
        </p:txBody>
      </p:sp>
      <p:sp>
        <p:nvSpPr>
          <p:cNvPr id="3" name="TextBox 2">
            <a:extLst>
              <a:ext uri="{FF2B5EF4-FFF2-40B4-BE49-F238E27FC236}">
                <a16:creationId xmlns:a16="http://schemas.microsoft.com/office/drawing/2014/main" id="{6F079C89-4449-8F31-BCF0-F02C10DA41A5}"/>
              </a:ext>
            </a:extLst>
          </p:cNvPr>
          <p:cNvSpPr txBox="1"/>
          <p:nvPr/>
        </p:nvSpPr>
        <p:spPr>
          <a:xfrm>
            <a:off x="276900" y="2768756"/>
            <a:ext cx="1236134"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800" b="1">
                <a:solidFill>
                  <a:srgbClr val="00316C"/>
                </a:solidFill>
              </a:rPr>
              <a:t>KẾT QUẢ</a:t>
            </a:r>
          </a:p>
        </p:txBody>
      </p:sp>
      <p:sp>
        <p:nvSpPr>
          <p:cNvPr id="7" name="TextBox 6">
            <a:extLst>
              <a:ext uri="{FF2B5EF4-FFF2-40B4-BE49-F238E27FC236}">
                <a16:creationId xmlns:a16="http://schemas.microsoft.com/office/drawing/2014/main" id="{1DCF77E4-07BD-75E8-9267-4A0306A39ED0}"/>
              </a:ext>
            </a:extLst>
          </p:cNvPr>
          <p:cNvSpPr txBox="1"/>
          <p:nvPr/>
        </p:nvSpPr>
        <p:spPr>
          <a:xfrm>
            <a:off x="2362943" y="1795608"/>
            <a:ext cx="6417734" cy="2308324"/>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buFontTx/>
              <a:buChar char="-"/>
            </a:pPr>
            <a:r>
              <a:rPr lang="vi-VN" sz="1800">
                <a:solidFill>
                  <a:srgbClr val="00316C"/>
                </a:solidFill>
                <a:latin typeface="Montserrat" panose="00000500000000000000" pitchFamily="2" charset="0"/>
              </a:rPr>
              <a:t> Khi dự đoán thay đổi lớn, mô hình đạt độ chính xác 62.03%, cao hơn so với 60.22% khi dự đoán thay đổi nhỏ</a:t>
            </a:r>
          </a:p>
          <a:p>
            <a:pPr marL="285750" indent="-285750">
              <a:buFontTx/>
              <a:buChar char="-"/>
            </a:pPr>
            <a:r>
              <a:rPr lang="vi-VN" sz="1800">
                <a:solidFill>
                  <a:srgbClr val="00316C"/>
                </a:solidFill>
                <a:latin typeface="Montserrat" panose="00000500000000000000" pitchFamily="2" charset="0"/>
              </a:rPr>
              <a:t> Chỉ số F1-score cũng cao hơn: 61.16% (thay đổi lớn) vs. 57.95% (thay đổi nhỏ)</a:t>
            </a:r>
            <a:endParaRPr lang="en-US" sz="1800">
              <a:solidFill>
                <a:srgbClr val="00316C"/>
              </a:solidFill>
              <a:latin typeface="Montserrat" panose="00000500000000000000" pitchFamily="2" charset="0"/>
            </a:endParaRPr>
          </a:p>
          <a:p>
            <a:endParaRPr lang="vi-VN" sz="1800">
              <a:solidFill>
                <a:srgbClr val="00316C"/>
              </a:solidFill>
              <a:latin typeface="Montserrat" panose="00000500000000000000" pitchFamily="2" charset="0"/>
            </a:endParaRPr>
          </a:p>
          <a:p>
            <a:r>
              <a:rPr lang="en-US" sz="1800" b="1">
                <a:solidFill>
                  <a:srgbClr val="00316C"/>
                </a:solidFill>
                <a:latin typeface="Montserrat" panose="00000500000000000000" pitchFamily="2" charset="0"/>
              </a:rPr>
              <a:t>=&gt;</a:t>
            </a:r>
            <a:r>
              <a:rPr lang="en-US" sz="1800">
                <a:solidFill>
                  <a:srgbClr val="00316C"/>
                </a:solidFill>
                <a:latin typeface="Montserrat" panose="00000500000000000000" pitchFamily="2" charset="0"/>
              </a:rPr>
              <a:t> </a:t>
            </a:r>
            <a:r>
              <a:rPr lang="vi-VN" sz="1800">
                <a:solidFill>
                  <a:srgbClr val="00316C"/>
                </a:solidFill>
                <a:latin typeface="Montserrat" panose="00000500000000000000" pitchFamily="2" charset="0"/>
              </a:rPr>
              <a:t>Điều này chứng tỏ mô hình có xu hướng đưa ra dự báo chính xác hơn khi nó thay đổi lớn trong lợi nhuận</a:t>
            </a:r>
            <a:endParaRPr lang="en-US" sz="1800">
              <a:solidFill>
                <a:srgbClr val="00316C"/>
              </a:solidFill>
              <a:latin typeface="Montserrat" panose="00000500000000000000" pitchFamily="2" charset="0"/>
            </a:endParaRPr>
          </a:p>
        </p:txBody>
      </p:sp>
      <p:cxnSp>
        <p:nvCxnSpPr>
          <p:cNvPr id="11" name="Straight Arrow Connector 10">
            <a:extLst>
              <a:ext uri="{FF2B5EF4-FFF2-40B4-BE49-F238E27FC236}">
                <a16:creationId xmlns:a16="http://schemas.microsoft.com/office/drawing/2014/main" id="{B562F9D8-E2E0-2092-93ED-8CB9D9379057}"/>
              </a:ext>
            </a:extLst>
          </p:cNvPr>
          <p:cNvCxnSpPr>
            <a:stCxn id="3" idx="3"/>
            <a:endCxn id="7" idx="1"/>
          </p:cNvCxnSpPr>
          <p:nvPr/>
        </p:nvCxnSpPr>
        <p:spPr>
          <a:xfrm flipV="1">
            <a:off x="1513034" y="2949770"/>
            <a:ext cx="849909" cy="3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9DE16669-6E93-4E8C-F2B0-2B71BF4D171F}"/>
              </a:ext>
            </a:extLst>
          </p:cNvPr>
          <p:cNvSpPr>
            <a:spLocks noGrp="1"/>
          </p:cNvSpPr>
          <p:nvPr>
            <p:ph type="sldNum" idx="12"/>
          </p:nvPr>
        </p:nvSpPr>
        <p:spPr/>
        <p:txBody>
          <a:bodyPr/>
          <a:lstStyle/>
          <a:p>
            <a:fld id="{6576285A-A244-40E9-8C01-341B11FF4D23}" type="slidenum">
              <a:rPr lang="en" smtClean="0"/>
              <a:pPr/>
              <a:t>48</a:t>
            </a:fld>
            <a:endParaRPr lang="en"/>
          </a:p>
        </p:txBody>
      </p:sp>
    </p:spTree>
    <p:extLst>
      <p:ext uri="{BB962C8B-B14F-4D97-AF65-F5344CB8AC3E}">
        <p14:creationId xmlns:p14="http://schemas.microsoft.com/office/powerpoint/2010/main" val="1071242989"/>
      </p:ext>
    </p:extLst>
  </p:cSld>
  <p:clrMapOvr>
    <a:masterClrMapping/>
  </p:clrMapOvr>
  <p:transition spd="med">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2F76F324-107E-09A4-E7AC-0EC04510A672}"/>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41186A0A-88F3-9BCB-89AB-D1DC33AA6911}"/>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B3901EA9-91E6-CDF8-52EC-5107D8305C0D}"/>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565CEB3E-4D12-5D11-6037-7C4CD7B15DB6}"/>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981283CD-51F6-E5E7-0842-529EACFDA620}"/>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D019E0A1-6538-8D8E-77F9-34982098D975}"/>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1C81F6BE-2805-4A48-3720-CF69CF05410F}"/>
              </a:ext>
            </a:extLst>
          </p:cNvPr>
          <p:cNvSpPr txBox="1"/>
          <p:nvPr/>
        </p:nvSpPr>
        <p:spPr>
          <a:xfrm>
            <a:off x="661700" y="904975"/>
            <a:ext cx="55867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316C"/>
                </a:solidFill>
                <a:latin typeface="Montserrat"/>
                <a:ea typeface="Montserrat"/>
                <a:cs typeface="Montserrat"/>
                <a:sym typeface="Montserrat"/>
              </a:rPr>
              <a:t>Độ tự tin, Mức độ biến động và Tính tổng quát</a:t>
            </a:r>
          </a:p>
        </p:txBody>
      </p:sp>
      <p:sp>
        <p:nvSpPr>
          <p:cNvPr id="99" name="Google Shape;99;p16">
            <a:extLst>
              <a:ext uri="{FF2B5EF4-FFF2-40B4-BE49-F238E27FC236}">
                <a16:creationId xmlns:a16="http://schemas.microsoft.com/office/drawing/2014/main" id="{5364BD01-64FF-041B-B821-21FA450E4EDA}"/>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5.3</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ADF7B41C-370C-DE01-C3EF-410D6C7038EC}"/>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LLM VS CÁC MÔ HÌNH HỌC MÁY CHUYÊN SÂU</a:t>
            </a:r>
          </a:p>
        </p:txBody>
      </p:sp>
      <p:sp>
        <p:nvSpPr>
          <p:cNvPr id="6" name="TextBox 5">
            <a:extLst>
              <a:ext uri="{FF2B5EF4-FFF2-40B4-BE49-F238E27FC236}">
                <a16:creationId xmlns:a16="http://schemas.microsoft.com/office/drawing/2014/main" id="{EC8AE5E9-195E-72C0-770C-237A9B43ECBC}"/>
              </a:ext>
            </a:extLst>
          </p:cNvPr>
          <p:cNvSpPr txBox="1"/>
          <p:nvPr/>
        </p:nvSpPr>
        <p:spPr>
          <a:xfrm>
            <a:off x="167025" y="2672353"/>
            <a:ext cx="1947334"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000">
                <a:solidFill>
                  <a:srgbClr val="00316C"/>
                </a:solidFill>
                <a:latin typeface="Montserrat" panose="00000500000000000000" pitchFamily="2" charset="0"/>
              </a:rPr>
              <a:t>So sánh giữa các LLM</a:t>
            </a:r>
          </a:p>
        </p:txBody>
      </p:sp>
      <p:sp>
        <p:nvSpPr>
          <p:cNvPr id="9" name="TextBox 8">
            <a:extLst>
              <a:ext uri="{FF2B5EF4-FFF2-40B4-BE49-F238E27FC236}">
                <a16:creationId xmlns:a16="http://schemas.microsoft.com/office/drawing/2014/main" id="{90FB21B7-31FB-8BE4-5823-CABB2A84651C}"/>
              </a:ext>
            </a:extLst>
          </p:cNvPr>
          <p:cNvSpPr txBox="1"/>
          <p:nvPr/>
        </p:nvSpPr>
        <p:spPr>
          <a:xfrm>
            <a:off x="2573905" y="1594680"/>
            <a:ext cx="4961466" cy="70788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en-US" sz="2000">
                <a:solidFill>
                  <a:srgbClr val="00316C"/>
                </a:solidFill>
                <a:latin typeface="Montserrat" panose="00000500000000000000" pitchFamily="2" charset="0"/>
              </a:rPr>
              <a:t>GPT-4-turbo </a:t>
            </a:r>
          </a:p>
          <a:p>
            <a:pPr algn="ctr"/>
            <a:r>
              <a:rPr lang="en-US" sz="2000">
                <a:solidFill>
                  <a:srgbClr val="00316C"/>
                </a:solidFill>
                <a:latin typeface="Montserrat" panose="00000500000000000000" pitchFamily="2" charset="0"/>
              </a:rPr>
              <a:t>(mô hình chính trong nghiên cứu)</a:t>
            </a:r>
          </a:p>
        </p:txBody>
      </p:sp>
      <p:sp>
        <p:nvSpPr>
          <p:cNvPr id="12" name="TextBox 11">
            <a:extLst>
              <a:ext uri="{FF2B5EF4-FFF2-40B4-BE49-F238E27FC236}">
                <a16:creationId xmlns:a16="http://schemas.microsoft.com/office/drawing/2014/main" id="{4DD38441-436C-D7A2-AA76-F9035E3996BB}"/>
              </a:ext>
            </a:extLst>
          </p:cNvPr>
          <p:cNvSpPr txBox="1"/>
          <p:nvPr/>
        </p:nvSpPr>
        <p:spPr>
          <a:xfrm>
            <a:off x="2581722" y="2665443"/>
            <a:ext cx="4961466" cy="70788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vi-VN" sz="2000">
                <a:solidFill>
                  <a:srgbClr val="00316C"/>
                </a:solidFill>
                <a:latin typeface="Montserrat" panose="00000500000000000000" pitchFamily="2" charset="0"/>
              </a:rPr>
              <a:t>GPT-3.5-turbo </a:t>
            </a:r>
            <a:endParaRPr lang="en-US" sz="2000">
              <a:solidFill>
                <a:srgbClr val="00316C"/>
              </a:solidFill>
              <a:latin typeface="Montserrat" panose="00000500000000000000" pitchFamily="2" charset="0"/>
            </a:endParaRPr>
          </a:p>
          <a:p>
            <a:pPr algn="ctr"/>
            <a:r>
              <a:rPr lang="vi-VN" sz="2000">
                <a:solidFill>
                  <a:srgbClr val="00316C"/>
                </a:solidFill>
                <a:latin typeface="Montserrat" panose="00000500000000000000" pitchFamily="2" charset="0"/>
              </a:rPr>
              <a:t>(phiên bản cũ hơn, ít mạnh hơn)</a:t>
            </a:r>
            <a:endParaRPr lang="en-US" sz="2000">
              <a:solidFill>
                <a:srgbClr val="00316C"/>
              </a:solidFill>
              <a:latin typeface="Montserrat" panose="00000500000000000000" pitchFamily="2" charset="0"/>
            </a:endParaRPr>
          </a:p>
        </p:txBody>
      </p:sp>
      <p:sp>
        <p:nvSpPr>
          <p:cNvPr id="14" name="TextBox 13">
            <a:extLst>
              <a:ext uri="{FF2B5EF4-FFF2-40B4-BE49-F238E27FC236}">
                <a16:creationId xmlns:a16="http://schemas.microsoft.com/office/drawing/2014/main" id="{859BC77E-309B-C4C6-B947-98C5FBDA91AE}"/>
              </a:ext>
            </a:extLst>
          </p:cNvPr>
          <p:cNvSpPr txBox="1"/>
          <p:nvPr/>
        </p:nvSpPr>
        <p:spPr>
          <a:xfrm>
            <a:off x="2581722" y="3725564"/>
            <a:ext cx="4961466" cy="70788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en-US" sz="2000">
                <a:solidFill>
                  <a:srgbClr val="00316C"/>
                </a:solidFill>
                <a:latin typeface="Montserrat" panose="00000500000000000000" pitchFamily="2" charset="0"/>
              </a:rPr>
              <a:t>Gemini Pro 1.5 </a:t>
            </a:r>
          </a:p>
          <a:p>
            <a:pPr algn="ctr"/>
            <a:r>
              <a:rPr lang="en-US" sz="2000">
                <a:solidFill>
                  <a:srgbClr val="00316C"/>
                </a:solidFill>
                <a:latin typeface="Montserrat" panose="00000500000000000000" pitchFamily="2" charset="0"/>
              </a:rPr>
              <a:t>(mô hình từ Google)</a:t>
            </a:r>
          </a:p>
        </p:txBody>
      </p:sp>
      <p:cxnSp>
        <p:nvCxnSpPr>
          <p:cNvPr id="16" name="Straight Arrow Connector 15">
            <a:extLst>
              <a:ext uri="{FF2B5EF4-FFF2-40B4-BE49-F238E27FC236}">
                <a16:creationId xmlns:a16="http://schemas.microsoft.com/office/drawing/2014/main" id="{46D337BB-9F1F-28F3-9F24-28EC5A3C818B}"/>
              </a:ext>
            </a:extLst>
          </p:cNvPr>
          <p:cNvCxnSpPr>
            <a:stCxn id="6" idx="3"/>
            <a:endCxn id="9" idx="1"/>
          </p:cNvCxnSpPr>
          <p:nvPr/>
        </p:nvCxnSpPr>
        <p:spPr>
          <a:xfrm flipV="1">
            <a:off x="2114359" y="1948623"/>
            <a:ext cx="459546" cy="1077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0469310-8E31-39BF-4BF1-E78DB74649C5}"/>
              </a:ext>
            </a:extLst>
          </p:cNvPr>
          <p:cNvCxnSpPr>
            <a:stCxn id="6" idx="3"/>
            <a:endCxn id="12" idx="1"/>
          </p:cNvCxnSpPr>
          <p:nvPr/>
        </p:nvCxnSpPr>
        <p:spPr>
          <a:xfrm flipV="1">
            <a:off x="2114359" y="3019386"/>
            <a:ext cx="467363" cy="6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D51BEA-1CF7-F9D0-E1C6-9BD6A4CA5A72}"/>
              </a:ext>
            </a:extLst>
          </p:cNvPr>
          <p:cNvCxnSpPr>
            <a:stCxn id="6" idx="3"/>
            <a:endCxn id="14" idx="1"/>
          </p:cNvCxnSpPr>
          <p:nvPr/>
        </p:nvCxnSpPr>
        <p:spPr>
          <a:xfrm>
            <a:off x="2114359" y="3026296"/>
            <a:ext cx="467363" cy="1053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CEEAEEC6-30D1-CF68-F190-36884211F0CC}"/>
              </a:ext>
            </a:extLst>
          </p:cNvPr>
          <p:cNvSpPr>
            <a:spLocks noGrp="1"/>
          </p:cNvSpPr>
          <p:nvPr>
            <p:ph type="sldNum" idx="12"/>
          </p:nvPr>
        </p:nvSpPr>
        <p:spPr/>
        <p:txBody>
          <a:bodyPr/>
          <a:lstStyle/>
          <a:p>
            <a:fld id="{6576285A-A244-40E9-8C01-341B11FF4D23}" type="slidenum">
              <a:rPr lang="en" smtClean="0"/>
              <a:pPr/>
              <a:t>49</a:t>
            </a:fld>
            <a:endParaRPr lang="en"/>
          </a:p>
        </p:txBody>
      </p:sp>
    </p:spTree>
    <p:extLst>
      <p:ext uri="{BB962C8B-B14F-4D97-AF65-F5344CB8AC3E}">
        <p14:creationId xmlns:p14="http://schemas.microsoft.com/office/powerpoint/2010/main" val="255539207"/>
      </p:ext>
    </p:extLst>
  </p:cSld>
  <p:clrMapOvr>
    <a:masterClrMapping/>
  </p:clrMapOvr>
  <p:transition spd="med">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 name="Google Shape;132;p18">
            <a:extLst>
              <a:ext uri="{FF2B5EF4-FFF2-40B4-BE49-F238E27FC236}">
                <a16:creationId xmlns:a16="http://schemas.microsoft.com/office/drawing/2014/main" id="{5D7CBA9C-7FFA-CBC6-2BE4-61B3DB48023B}"/>
              </a:ext>
            </a:extLst>
          </p:cNvPr>
          <p:cNvSpPr/>
          <p:nvPr/>
        </p:nvSpPr>
        <p:spPr>
          <a:xfrm>
            <a:off x="5576739" y="3184220"/>
            <a:ext cx="1318737" cy="634557"/>
          </a:xfrm>
          <a:prstGeom prst="roundRect">
            <a:avLst>
              <a:gd name="adj" fmla="val 6406"/>
            </a:avLst>
          </a:prstGeom>
          <a:no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
          </a:p>
        </p:txBody>
      </p:sp>
      <p:sp>
        <p:nvSpPr>
          <p:cNvPr id="10" name="Google Shape;133;p18">
            <a:extLst>
              <a:ext uri="{FF2B5EF4-FFF2-40B4-BE49-F238E27FC236}">
                <a16:creationId xmlns:a16="http://schemas.microsoft.com/office/drawing/2014/main" id="{ADEA1C60-2986-A94B-7D07-95D9165D3043}"/>
              </a:ext>
            </a:extLst>
          </p:cNvPr>
          <p:cNvSpPr/>
          <p:nvPr/>
        </p:nvSpPr>
        <p:spPr>
          <a:xfrm>
            <a:off x="6133533" y="3016970"/>
            <a:ext cx="1017760" cy="90408"/>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
                <a:solidFill>
                  <a:schemeClr val="lt1"/>
                </a:solidFill>
                <a:latin typeface="Montserrat SemiBold"/>
                <a:ea typeface="Montserrat SemiBold"/>
                <a:cs typeface="Montserrat SemiBold"/>
                <a:sym typeface="Montserrat SemiBold"/>
              </a:rPr>
              <a:t>CÂU HỎI ĐẶT RA</a:t>
            </a:r>
            <a:endParaRPr sz="200">
              <a:solidFill>
                <a:schemeClr val="lt1"/>
              </a:solidFill>
              <a:latin typeface="Montserrat SemiBold"/>
              <a:ea typeface="Montserrat SemiBold"/>
              <a:cs typeface="Montserrat SemiBold"/>
              <a:sym typeface="Montserrat SemiBold"/>
            </a:endParaRPr>
          </a:p>
        </p:txBody>
      </p:sp>
      <p:sp>
        <p:nvSpPr>
          <p:cNvPr id="11" name="Google Shape;134;p18">
            <a:extLst>
              <a:ext uri="{FF2B5EF4-FFF2-40B4-BE49-F238E27FC236}">
                <a16:creationId xmlns:a16="http://schemas.microsoft.com/office/drawing/2014/main" id="{FA675E0B-A900-5A47-5FCF-A5499185E15B}"/>
              </a:ext>
            </a:extLst>
          </p:cNvPr>
          <p:cNvSpPr txBox="1"/>
          <p:nvPr/>
        </p:nvSpPr>
        <p:spPr>
          <a:xfrm>
            <a:off x="5732516" y="3437144"/>
            <a:ext cx="1167760" cy="338524"/>
          </a:xfrm>
          <a:prstGeom prst="rect">
            <a:avLst/>
          </a:prstGeom>
          <a:noFill/>
          <a:ln>
            <a:noFill/>
          </a:ln>
        </p:spPr>
        <p:txBody>
          <a:bodyPr spcFirstLastPara="1" wrap="square" lIns="91425" tIns="91425" rIns="91425" bIns="91425" anchor="t" anchorCtr="0">
            <a:spAutoFit/>
          </a:bodyPr>
          <a:lstStyle/>
          <a:p>
            <a:pPr marL="457200" lvl="0" indent="-342900" algn="l" rtl="0">
              <a:lnSpc>
                <a:spcPct val="125000"/>
              </a:lnSpc>
              <a:spcBef>
                <a:spcPts val="0"/>
              </a:spcBef>
              <a:spcAft>
                <a:spcPts val="0"/>
              </a:spcAft>
              <a:buClr>
                <a:srgbClr val="00316C"/>
              </a:buClr>
              <a:buSzPts val="1800"/>
              <a:buFont typeface="Montserrat"/>
              <a:buChar char="-"/>
            </a:pPr>
            <a:r>
              <a:rPr lang="en-US" sz="200">
                <a:solidFill>
                  <a:srgbClr val="00316C"/>
                </a:solidFill>
                <a:latin typeface="Montserrat"/>
                <a:ea typeface="Montserrat"/>
                <a:cs typeface="Montserrat"/>
                <a:sym typeface="Montserrat"/>
              </a:rPr>
              <a:t>LLM có thể đưa ra quyết định tài chính một cách thông minh?</a:t>
            </a:r>
          </a:p>
          <a:p>
            <a:pPr marL="457200" lvl="0" indent="-342900" algn="l" rtl="0">
              <a:lnSpc>
                <a:spcPct val="125000"/>
              </a:lnSpc>
              <a:spcBef>
                <a:spcPts val="0"/>
              </a:spcBef>
              <a:spcAft>
                <a:spcPts val="0"/>
              </a:spcAft>
              <a:buClr>
                <a:srgbClr val="00316C"/>
              </a:buClr>
              <a:buSzPts val="1800"/>
              <a:buFont typeface="Montserrat"/>
              <a:buChar char="-"/>
            </a:pPr>
            <a:r>
              <a:rPr lang="en-US" sz="200">
                <a:solidFill>
                  <a:srgbClr val="00316C"/>
                </a:solidFill>
                <a:latin typeface="Montserrat"/>
                <a:ea typeface="Montserrat"/>
                <a:cs typeface="Montserrat"/>
                <a:sym typeface="Montserrat"/>
              </a:rPr>
              <a:t>Con người vs LLM, ai sẽ giành chiến thắng?</a:t>
            </a:r>
            <a:endParaRPr sz="200">
              <a:solidFill>
                <a:srgbClr val="00316C"/>
              </a:solidFill>
              <a:latin typeface="Montserrat"/>
              <a:ea typeface="Montserrat"/>
              <a:cs typeface="Montserrat"/>
              <a:sym typeface="Montserrat"/>
            </a:endParaRPr>
          </a:p>
        </p:txBody>
      </p:sp>
      <p:pic>
        <p:nvPicPr>
          <p:cNvPr id="92" name="Google Shape;92;p16"/>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1</a:t>
            </a:r>
            <a:endParaRPr sz="2450">
              <a:solidFill>
                <a:schemeClr val="lt1"/>
              </a:solidFill>
              <a:latin typeface="Montserrat SemiBold"/>
              <a:ea typeface="Montserrat SemiBold"/>
              <a:cs typeface="Montserrat SemiBold"/>
              <a:sym typeface="Montserrat SemiBold"/>
            </a:endParaRPr>
          </a:p>
        </p:txBody>
      </p:sp>
      <p:cxnSp>
        <p:nvCxnSpPr>
          <p:cNvPr id="96" name="Google Shape;96;p16"/>
          <p:cNvCxnSpPr/>
          <p:nvPr/>
        </p:nvCxnSpPr>
        <p:spPr>
          <a:xfrm rot="10800000" flipH="1">
            <a:off x="887350" y="705250"/>
            <a:ext cx="2565900" cy="4800"/>
          </a:xfrm>
          <a:prstGeom prst="straightConnector1">
            <a:avLst/>
          </a:prstGeom>
          <a:noFill/>
          <a:ln w="38100" cap="flat" cmpd="sng">
            <a:solidFill>
              <a:srgbClr val="00316C"/>
            </a:solidFill>
            <a:prstDash val="solid"/>
            <a:round/>
            <a:headEnd type="none" w="med" len="med"/>
            <a:tailEnd type="none" w="med" len="med"/>
          </a:ln>
        </p:spPr>
      </p:cxnSp>
      <p:sp>
        <p:nvSpPr>
          <p:cNvPr id="97" name="Google Shape;97;p16"/>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GIỚI THIỆU</a:t>
            </a:r>
            <a:endParaRPr sz="2450" b="1">
              <a:solidFill>
                <a:srgbClr val="00316C"/>
              </a:solidFill>
              <a:latin typeface="Montserrat"/>
              <a:ea typeface="Montserrat"/>
              <a:cs typeface="Montserrat"/>
              <a:sym typeface="Montserrat"/>
            </a:endParaRPr>
          </a:p>
        </p:txBody>
      </p:sp>
      <p:sp>
        <p:nvSpPr>
          <p:cNvPr id="98" name="Google Shape;98;p16"/>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Sơ lược về TTNT, LLM</a:t>
            </a:r>
            <a:endParaRPr sz="1600" b="1">
              <a:solidFill>
                <a:srgbClr val="00316C"/>
              </a:solidFill>
              <a:latin typeface="Montserrat"/>
              <a:ea typeface="Montserrat"/>
              <a:cs typeface="Montserrat"/>
              <a:sym typeface="Montserrat"/>
            </a:endParaRPr>
          </a:p>
        </p:txBody>
      </p:sp>
      <p:sp>
        <p:nvSpPr>
          <p:cNvPr id="99" name="Google Shape;99;p16"/>
          <p:cNvSpPr txBox="1"/>
          <p:nvPr/>
        </p:nvSpPr>
        <p:spPr>
          <a:xfrm>
            <a:off x="276900" y="897325"/>
            <a:ext cx="6105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1.2</a:t>
            </a:r>
            <a:endParaRPr sz="1650" b="1">
              <a:solidFill>
                <a:srgbClr val="00316C"/>
              </a:solidFill>
              <a:latin typeface="Montserrat"/>
              <a:ea typeface="Montserrat"/>
              <a:cs typeface="Montserrat"/>
              <a:sym typeface="Montserrat"/>
            </a:endParaRPr>
          </a:p>
        </p:txBody>
      </p:sp>
      <p:sp>
        <p:nvSpPr>
          <p:cNvPr id="100" name="Google Shape;100;p16"/>
          <p:cNvSpPr txBox="1"/>
          <p:nvPr/>
        </p:nvSpPr>
        <p:spPr>
          <a:xfrm>
            <a:off x="276900" y="1335925"/>
            <a:ext cx="4531300" cy="2954625"/>
          </a:xfrm>
          <a:prstGeom prst="rect">
            <a:avLst/>
          </a:prstGeom>
          <a:noFill/>
          <a:ln>
            <a:noFill/>
          </a:ln>
        </p:spPr>
        <p:txBody>
          <a:bodyPr spcFirstLastPara="1" wrap="square" lIns="91425" tIns="91425" rIns="91425" bIns="91425" anchor="t" anchorCtr="0">
            <a:spAutoFit/>
          </a:bodyPr>
          <a:lstStyle/>
          <a:p>
            <a:pPr lvl="0">
              <a:lnSpc>
                <a:spcPct val="125000"/>
              </a:lnSpc>
            </a:pPr>
            <a:r>
              <a:rPr lang="vi-VN" sz="1800" b="1">
                <a:solidFill>
                  <a:srgbClr val="00316C"/>
                </a:solidFill>
                <a:latin typeface="Montserrat"/>
                <a:ea typeface="Montserrat"/>
                <a:cs typeface="Montserrat"/>
                <a:sym typeface="Montserrat"/>
              </a:rPr>
              <a:t>Trí tuệ nhân tạo (AI): </a:t>
            </a:r>
            <a:r>
              <a:rPr lang="vi-VN" sz="1800">
                <a:solidFill>
                  <a:srgbClr val="00316C"/>
                </a:solidFill>
                <a:latin typeface="Montserrat"/>
                <a:ea typeface="Montserrat"/>
                <a:cs typeface="Montserrat"/>
                <a:sym typeface="Montserrat"/>
              </a:rPr>
              <a:t>Hệ thống máy tính mô phỏng khả năng suy luận, học tập và ra quyết định như con người.</a:t>
            </a:r>
          </a:p>
          <a:p>
            <a:pPr lvl="0">
              <a:lnSpc>
                <a:spcPct val="125000"/>
              </a:lnSpc>
            </a:pPr>
            <a:r>
              <a:rPr lang="vi-VN" sz="1800" b="1">
                <a:solidFill>
                  <a:srgbClr val="00316C"/>
                </a:solidFill>
                <a:latin typeface="Montserrat"/>
                <a:ea typeface="Montserrat"/>
                <a:cs typeface="Montserrat"/>
                <a:sym typeface="Montserrat"/>
              </a:rPr>
              <a:t>Mô hình ngôn ngữ lớn (LLM): </a:t>
            </a:r>
            <a:r>
              <a:rPr lang="vi-VN" sz="1800">
                <a:solidFill>
                  <a:srgbClr val="00316C"/>
                </a:solidFill>
                <a:latin typeface="Montserrat"/>
                <a:ea typeface="Montserrat"/>
                <a:cs typeface="Montserrat"/>
                <a:sym typeface="Montserrat"/>
              </a:rPr>
              <a:t>Mô hình AI được huấn luyện trên dữ liệu văn bản khổng lồ, có khả năng hiểu và tạo ngôn ngữ tự nhiên. </a:t>
            </a:r>
          </a:p>
        </p:txBody>
      </p:sp>
      <p:pic>
        <p:nvPicPr>
          <p:cNvPr id="1034" name="Picture 10" descr="Các loại trí tuệ nhân tạo (Artificial Intelligence - AI)">
            <a:extLst>
              <a:ext uri="{FF2B5EF4-FFF2-40B4-BE49-F238E27FC236}">
                <a16:creationId xmlns:a16="http://schemas.microsoft.com/office/drawing/2014/main" id="{5159146B-BD55-7E20-DDDB-90987B0EBC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2207"/>
          <a:stretch/>
        </p:blipFill>
        <p:spPr bwMode="auto">
          <a:xfrm>
            <a:off x="5706312" y="467200"/>
            <a:ext cx="2727452" cy="1840663"/>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6" name="Picture 12" descr="Mô Hình Ngôn Ngữ Lớn Là Gì? Cách Hoạt động, ứng Dụng Của LLM">
            <a:extLst>
              <a:ext uri="{FF2B5EF4-FFF2-40B4-BE49-F238E27FC236}">
                <a16:creationId xmlns:a16="http://schemas.microsoft.com/office/drawing/2014/main" id="{8E2B5564-D8D9-7653-F2F5-3ECD749F57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6077" y="2656277"/>
            <a:ext cx="2488617" cy="1866463"/>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B7D1FD53-0EA2-1659-68A8-62E3134E27B9}"/>
              </a:ext>
            </a:extLst>
          </p:cNvPr>
          <p:cNvSpPr>
            <a:spLocks noGrp="1"/>
          </p:cNvSpPr>
          <p:nvPr>
            <p:ph type="sldNum" idx="12"/>
          </p:nvPr>
        </p:nvSpPr>
        <p:spPr/>
        <p:txBody>
          <a:bodyPr/>
          <a:lstStyle/>
          <a:p>
            <a:fld id="{6576285A-A244-40E9-8C01-341B11FF4D23}" type="slidenum">
              <a:rPr lang="en" smtClean="0"/>
              <a:pPr/>
              <a:t>5</a:t>
            </a:fld>
            <a:endParaRPr lang="en"/>
          </a:p>
        </p:txBody>
      </p:sp>
    </p:spTree>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F114E14A-B2E7-7299-5956-8E5E8846096A}"/>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8299A659-E9EA-FD26-169E-579A34B39F71}"/>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DEFC9F63-6630-4500-A7D0-358AB3A369A4}"/>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C16887FF-6ECC-040D-2990-C7755932399F}"/>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27849A42-A860-F6E0-D09E-5B6185DB3498}"/>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15C2B5B0-2D7C-D48A-AD31-870387ADC978}"/>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BEE36E30-3F54-D4D4-441D-091609BF810E}"/>
              </a:ext>
            </a:extLst>
          </p:cNvPr>
          <p:cNvSpPr txBox="1"/>
          <p:nvPr/>
        </p:nvSpPr>
        <p:spPr>
          <a:xfrm>
            <a:off x="661700" y="904975"/>
            <a:ext cx="55867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316C"/>
                </a:solidFill>
                <a:latin typeface="Montserrat"/>
                <a:ea typeface="Montserrat"/>
                <a:cs typeface="Montserrat"/>
                <a:sym typeface="Montserrat"/>
              </a:rPr>
              <a:t>Độ tự tin, Mức độ biến động và Tính tổng quát</a:t>
            </a:r>
          </a:p>
        </p:txBody>
      </p:sp>
      <p:sp>
        <p:nvSpPr>
          <p:cNvPr id="99" name="Google Shape;99;p16">
            <a:extLst>
              <a:ext uri="{FF2B5EF4-FFF2-40B4-BE49-F238E27FC236}">
                <a16:creationId xmlns:a16="http://schemas.microsoft.com/office/drawing/2014/main" id="{B40DE85A-DC6D-A55E-F8B4-1646BD988B40}"/>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5.3</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D7D03364-61D0-9AFD-582B-A800E354C8D3}"/>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LLM VS CÁC MÔ HÌNH HỌC MÁY CHUYÊN SÂU</a:t>
            </a:r>
          </a:p>
        </p:txBody>
      </p:sp>
      <p:sp>
        <p:nvSpPr>
          <p:cNvPr id="6" name="TextBox 5">
            <a:extLst>
              <a:ext uri="{FF2B5EF4-FFF2-40B4-BE49-F238E27FC236}">
                <a16:creationId xmlns:a16="http://schemas.microsoft.com/office/drawing/2014/main" id="{7AEA41EB-165C-0956-508D-539CFE9B4895}"/>
              </a:ext>
            </a:extLst>
          </p:cNvPr>
          <p:cNvSpPr txBox="1"/>
          <p:nvPr/>
        </p:nvSpPr>
        <p:spPr>
          <a:xfrm>
            <a:off x="222278" y="2699039"/>
            <a:ext cx="1947334" cy="40011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1800">
                <a:solidFill>
                  <a:schemeClr val="lt1"/>
                </a:solidFill>
                <a:latin typeface="Montserrat SemiBold"/>
                <a:ea typeface="Montserrat SemiBold"/>
                <a:cs typeface="Montserrat SemiBold"/>
              </a:defRPr>
            </a:lvl1pPr>
            <a:lvl2pPr>
              <a:defRPr>
                <a:solidFill>
                  <a:srgbClr val="000000"/>
                </a:solidFill>
                <a:latin typeface="Arial"/>
                <a:ea typeface="Arial"/>
                <a:cs typeface="Arial"/>
              </a:defRPr>
            </a:lvl2pPr>
            <a:lvl3pPr>
              <a:defRPr>
                <a:solidFill>
                  <a:srgbClr val="000000"/>
                </a:solidFill>
                <a:latin typeface="Arial"/>
                <a:ea typeface="Arial"/>
                <a:cs typeface="Arial"/>
              </a:defRPr>
            </a:lvl3pPr>
            <a:lvl4pPr>
              <a:defRPr>
                <a:solidFill>
                  <a:srgbClr val="000000"/>
                </a:solidFill>
                <a:latin typeface="Arial"/>
                <a:ea typeface="Arial"/>
                <a:cs typeface="Arial"/>
              </a:defRPr>
            </a:lvl4pPr>
            <a:lvl5pPr>
              <a:defRPr>
                <a:solidFill>
                  <a:srgbClr val="000000"/>
                </a:solidFill>
                <a:latin typeface="Arial"/>
                <a:ea typeface="Arial"/>
                <a:cs typeface="Arial"/>
              </a:defRPr>
            </a:lvl5pPr>
            <a:lvl6pPr>
              <a:defRPr>
                <a:solidFill>
                  <a:srgbClr val="000000"/>
                </a:solidFill>
                <a:latin typeface="Arial"/>
                <a:ea typeface="Arial"/>
                <a:cs typeface="Arial"/>
              </a:defRPr>
            </a:lvl6pPr>
            <a:lvl7pPr>
              <a:defRPr>
                <a:solidFill>
                  <a:srgbClr val="000000"/>
                </a:solidFill>
                <a:latin typeface="Arial"/>
                <a:ea typeface="Arial"/>
                <a:cs typeface="Arial"/>
              </a:defRPr>
            </a:lvl7pPr>
            <a:lvl8pPr>
              <a:defRPr>
                <a:solidFill>
                  <a:srgbClr val="000000"/>
                </a:solidFill>
                <a:latin typeface="Arial"/>
                <a:ea typeface="Arial"/>
                <a:cs typeface="Arial"/>
              </a:defRPr>
            </a:lvl8pPr>
            <a:lvl9pPr>
              <a:defRPr>
                <a:solidFill>
                  <a:srgbClr val="000000"/>
                </a:solidFill>
                <a:latin typeface="Arial"/>
                <a:ea typeface="Arial"/>
                <a:cs typeface="Arial"/>
              </a:defRPr>
            </a:lvl9pPr>
          </a:lstStyle>
          <a:p>
            <a:r>
              <a:rPr lang="en-US"/>
              <a:t>KẾT QUẢ</a:t>
            </a:r>
          </a:p>
        </p:txBody>
      </p:sp>
      <p:sp>
        <p:nvSpPr>
          <p:cNvPr id="12" name="TextBox 11">
            <a:extLst>
              <a:ext uri="{FF2B5EF4-FFF2-40B4-BE49-F238E27FC236}">
                <a16:creationId xmlns:a16="http://schemas.microsoft.com/office/drawing/2014/main" id="{3AE7706C-E300-4DBA-97A8-B1B6FA6979CC}"/>
              </a:ext>
            </a:extLst>
          </p:cNvPr>
          <p:cNvSpPr txBox="1"/>
          <p:nvPr/>
        </p:nvSpPr>
        <p:spPr>
          <a:xfrm>
            <a:off x="2945789" y="1467933"/>
            <a:ext cx="5216078" cy="286232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buFont typeface="Arial" panose="020B0604020202020204" pitchFamily="34" charset="0"/>
              <a:buChar char="•"/>
            </a:pPr>
            <a:r>
              <a:rPr lang="vi-VN" sz="1800">
                <a:solidFill>
                  <a:srgbClr val="00316C"/>
                </a:solidFill>
                <a:latin typeface="Montserrat" panose="00000500000000000000" pitchFamily="2" charset="0"/>
              </a:rPr>
              <a:t>GPT-4-turbo đạt hiệu suất tốt nhất, với độ chính xác 61.05% </a:t>
            </a:r>
            <a:endParaRPr lang="en-US" sz="1800">
              <a:solidFill>
                <a:srgbClr val="00316C"/>
              </a:solidFill>
              <a:latin typeface="Montserrat" panose="00000500000000000000" pitchFamily="2" charset="0"/>
            </a:endParaRPr>
          </a:p>
          <a:p>
            <a:pPr marL="285750" indent="-285750">
              <a:buFont typeface="Arial" panose="020B0604020202020204" pitchFamily="34" charset="0"/>
              <a:buChar char="•"/>
            </a:pPr>
            <a:r>
              <a:rPr lang="vi-VN" sz="1800">
                <a:solidFill>
                  <a:srgbClr val="00316C"/>
                </a:solidFill>
                <a:latin typeface="Montserrat" panose="00000500000000000000" pitchFamily="2" charset="0"/>
              </a:rPr>
              <a:t>Gemini Pro 1.5 có độ chính xác 59.15%, gần với GPT-4 </a:t>
            </a:r>
            <a:endParaRPr lang="en-US" sz="1800">
              <a:solidFill>
                <a:srgbClr val="00316C"/>
              </a:solidFill>
              <a:latin typeface="Montserrat" panose="00000500000000000000" pitchFamily="2" charset="0"/>
            </a:endParaRPr>
          </a:p>
          <a:p>
            <a:pPr marL="285750" indent="-285750">
              <a:buFont typeface="Arial" panose="020B0604020202020204" pitchFamily="34" charset="0"/>
              <a:buChar char="•"/>
            </a:pPr>
            <a:r>
              <a:rPr lang="vi-VN" sz="1800">
                <a:solidFill>
                  <a:srgbClr val="00316C"/>
                </a:solidFill>
                <a:latin typeface="Montserrat" panose="00000500000000000000" pitchFamily="2" charset="0"/>
              </a:rPr>
              <a:t>GPT-3.5-turbo có hiệu suất kém nhất, với độ chính xác 52.29% và F1-score 59.17% </a:t>
            </a:r>
            <a:endParaRPr lang="en-US" sz="1800">
              <a:solidFill>
                <a:srgbClr val="00316C"/>
              </a:solidFill>
              <a:latin typeface="Montserrat" panose="00000500000000000000" pitchFamily="2" charset="0"/>
            </a:endParaRPr>
          </a:p>
          <a:p>
            <a:pPr marL="285750" indent="-285750">
              <a:buFont typeface="Arial" panose="020B0604020202020204" pitchFamily="34" charset="0"/>
              <a:buChar char="•"/>
            </a:pPr>
            <a:r>
              <a:rPr lang="vi-VN" sz="1800">
                <a:solidFill>
                  <a:srgbClr val="00316C"/>
                </a:solidFill>
                <a:latin typeface="Montserrat" panose="00000500000000000000" pitchFamily="2" charset="0"/>
              </a:rPr>
              <a:t>Chỉ 6% các dự báo từ GPT-4 và Gemini Pro có kết quả đối lập, cho thấy hai mô hình này đưa ra kết quả tương tự nhau trong đa số trường hợp </a:t>
            </a:r>
            <a:endParaRPr lang="en-US" sz="1800">
              <a:solidFill>
                <a:srgbClr val="00316C"/>
              </a:solidFill>
              <a:latin typeface="Montserrat" panose="00000500000000000000" pitchFamily="2" charset="0"/>
            </a:endParaRPr>
          </a:p>
        </p:txBody>
      </p:sp>
      <p:cxnSp>
        <p:nvCxnSpPr>
          <p:cNvPr id="18" name="Straight Arrow Connector 17">
            <a:extLst>
              <a:ext uri="{FF2B5EF4-FFF2-40B4-BE49-F238E27FC236}">
                <a16:creationId xmlns:a16="http://schemas.microsoft.com/office/drawing/2014/main" id="{D71E67C5-59D5-D9EB-2B59-85D9FDCFB1FB}"/>
              </a:ext>
            </a:extLst>
          </p:cNvPr>
          <p:cNvCxnSpPr>
            <a:cxnSpLocks/>
            <a:stCxn id="6" idx="3"/>
            <a:endCxn id="12" idx="1"/>
          </p:cNvCxnSpPr>
          <p:nvPr/>
        </p:nvCxnSpPr>
        <p:spPr>
          <a:xfrm>
            <a:off x="2169612" y="2883705"/>
            <a:ext cx="776177" cy="15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DFD72A5D-4784-FAD4-E914-28A82528F526}"/>
              </a:ext>
            </a:extLst>
          </p:cNvPr>
          <p:cNvSpPr>
            <a:spLocks noGrp="1"/>
          </p:cNvSpPr>
          <p:nvPr>
            <p:ph type="sldNum" idx="12"/>
          </p:nvPr>
        </p:nvSpPr>
        <p:spPr/>
        <p:txBody>
          <a:bodyPr/>
          <a:lstStyle/>
          <a:p>
            <a:fld id="{6576285A-A244-40E9-8C01-341B11FF4D23}" type="slidenum">
              <a:rPr lang="en" smtClean="0"/>
              <a:pPr/>
              <a:t>50</a:t>
            </a:fld>
            <a:endParaRPr lang="en"/>
          </a:p>
        </p:txBody>
      </p:sp>
    </p:spTree>
    <p:extLst>
      <p:ext uri="{BB962C8B-B14F-4D97-AF65-F5344CB8AC3E}">
        <p14:creationId xmlns:p14="http://schemas.microsoft.com/office/powerpoint/2010/main" val="1981916718"/>
      </p:ext>
    </p:extLst>
  </p:cSld>
  <p:clrMapOvr>
    <a:masterClrMapping/>
  </p:clrMapOvr>
  <p:transition spd="med">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2AD80773-E008-FD16-6C32-D496600FEEBB}"/>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E41EC4BB-ABCB-26BD-737E-138E7AA50060}"/>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5232A21D-B9CB-9137-CF09-5BC6E8306449}"/>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1A7CB49B-81BD-14E0-9E67-5861F31CCD5F}"/>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B1C66050-E447-8E65-D867-C24D1CCD6C2C}"/>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5</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10C406CF-104D-5AEF-591D-EED14EC50740}"/>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5A11B9F3-F776-A1D2-06D1-BE01F4DA3D1E}"/>
              </a:ext>
            </a:extLst>
          </p:cNvPr>
          <p:cNvSpPr txBox="1"/>
          <p:nvPr/>
        </p:nvSpPr>
        <p:spPr>
          <a:xfrm>
            <a:off x="661700" y="904975"/>
            <a:ext cx="55867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316C"/>
                </a:solidFill>
                <a:latin typeface="Montserrat"/>
                <a:ea typeface="Montserrat"/>
                <a:cs typeface="Montserrat"/>
                <a:sym typeface="Montserrat"/>
              </a:rPr>
              <a:t>Độ tự tin, Mức độ biến động và Tính tổng quát</a:t>
            </a:r>
          </a:p>
        </p:txBody>
      </p:sp>
      <p:sp>
        <p:nvSpPr>
          <p:cNvPr id="99" name="Google Shape;99;p16">
            <a:extLst>
              <a:ext uri="{FF2B5EF4-FFF2-40B4-BE49-F238E27FC236}">
                <a16:creationId xmlns:a16="http://schemas.microsoft.com/office/drawing/2014/main" id="{46D02B6B-EF97-97D9-132A-57FF2732FA3B}"/>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5.3</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529E2E77-B2A4-2F03-90B7-FC1780024970}"/>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LLM VS CÁC MÔ HÌNH HỌC MÁY CHUYÊN SÂU</a:t>
            </a:r>
          </a:p>
        </p:txBody>
      </p:sp>
      <p:sp>
        <p:nvSpPr>
          <p:cNvPr id="12" name="TextBox 11">
            <a:extLst>
              <a:ext uri="{FF2B5EF4-FFF2-40B4-BE49-F238E27FC236}">
                <a16:creationId xmlns:a16="http://schemas.microsoft.com/office/drawing/2014/main" id="{6FFA11AC-BC75-A5E0-152A-16F36DD04038}"/>
              </a:ext>
            </a:extLst>
          </p:cNvPr>
          <p:cNvSpPr txBox="1"/>
          <p:nvPr/>
        </p:nvSpPr>
        <p:spPr>
          <a:xfrm>
            <a:off x="889765" y="1914737"/>
            <a:ext cx="7364467" cy="255454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vi-VN" sz="2000">
                <a:solidFill>
                  <a:srgbClr val="00316C"/>
                </a:solidFill>
                <a:latin typeface="Montserrat" panose="00000500000000000000" pitchFamily="2" charset="0"/>
              </a:rPr>
              <a:t>Những phát hiện của chúng tôi không bị giới hạn trong một loại mô hình LLM duy nhất</a:t>
            </a:r>
            <a:r>
              <a:rPr lang="en-US" sz="2000">
                <a:solidFill>
                  <a:srgbClr val="00316C"/>
                </a:solidFill>
                <a:latin typeface="Montserrat" panose="00000500000000000000" pitchFamily="2" charset="0"/>
              </a:rPr>
              <a:t>.</a:t>
            </a:r>
          </a:p>
          <a:p>
            <a:pPr marL="285750" indent="-285750">
              <a:buFont typeface="Arial" panose="020B0604020202020204" pitchFamily="34" charset="0"/>
              <a:buChar char="•"/>
            </a:pPr>
            <a:r>
              <a:rPr lang="vi-VN" sz="2000">
                <a:solidFill>
                  <a:srgbClr val="00316C"/>
                </a:solidFill>
                <a:latin typeface="Montserrat" panose="00000500000000000000" pitchFamily="2" charset="0"/>
              </a:rPr>
              <a:t>Các thế hệ LLM mới nhất đều có khả năng phân tích báo cáo tài chính và đưa ra dự báo đáng tin cậy</a:t>
            </a:r>
            <a:r>
              <a:rPr lang="en-US" sz="2000">
                <a:solidFill>
                  <a:srgbClr val="00316C"/>
                </a:solidFill>
                <a:latin typeface="Montserrat" panose="00000500000000000000" pitchFamily="2" charset="0"/>
              </a:rPr>
              <a:t>.</a:t>
            </a:r>
          </a:p>
          <a:p>
            <a:pPr marL="285750" indent="-285750">
              <a:buFont typeface="Arial" panose="020B0604020202020204" pitchFamily="34" charset="0"/>
              <a:buChar char="•"/>
            </a:pPr>
            <a:r>
              <a:rPr lang="vi-VN" sz="2000">
                <a:solidFill>
                  <a:srgbClr val="00316C"/>
                </a:solidFill>
                <a:latin typeface="Montserrat" panose="00000500000000000000" pitchFamily="2" charset="0"/>
              </a:rPr>
              <a:t>Hiệu suất cuối cùng phụ thuộc chủ yếu vào mô hình nền tảng, nhưng các mô hình tiên tiến như GPT-4 và Gemini Pro có thể cạnh tranh với các mô hình ML chuyên biệt trong phân tích tài chính</a:t>
            </a:r>
            <a:r>
              <a:rPr lang="en-US" sz="2000">
                <a:solidFill>
                  <a:srgbClr val="00316C"/>
                </a:solidFill>
                <a:latin typeface="Montserrat" panose="00000500000000000000" pitchFamily="2" charset="0"/>
              </a:rPr>
              <a:t>.</a:t>
            </a:r>
          </a:p>
        </p:txBody>
      </p:sp>
      <p:sp>
        <p:nvSpPr>
          <p:cNvPr id="2" name="TextBox 1">
            <a:extLst>
              <a:ext uri="{FF2B5EF4-FFF2-40B4-BE49-F238E27FC236}">
                <a16:creationId xmlns:a16="http://schemas.microsoft.com/office/drawing/2014/main" id="{405258B1-EE8A-6D2D-0C1B-D78639B55072}"/>
              </a:ext>
            </a:extLst>
          </p:cNvPr>
          <p:cNvSpPr txBox="1"/>
          <p:nvPr/>
        </p:nvSpPr>
        <p:spPr>
          <a:xfrm>
            <a:off x="3598332" y="1579595"/>
            <a:ext cx="1947334" cy="40011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1800">
                <a:solidFill>
                  <a:schemeClr val="lt1"/>
                </a:solidFill>
                <a:latin typeface="Montserrat SemiBold"/>
                <a:ea typeface="Montserrat SemiBold"/>
                <a:cs typeface="Montserrat SemiBold"/>
              </a:defRPr>
            </a:lvl1pPr>
            <a:lvl2pPr>
              <a:defRPr>
                <a:solidFill>
                  <a:srgbClr val="000000"/>
                </a:solidFill>
                <a:latin typeface="Arial"/>
                <a:ea typeface="Arial"/>
                <a:cs typeface="Arial"/>
              </a:defRPr>
            </a:lvl2pPr>
            <a:lvl3pPr>
              <a:defRPr>
                <a:solidFill>
                  <a:srgbClr val="000000"/>
                </a:solidFill>
                <a:latin typeface="Arial"/>
                <a:ea typeface="Arial"/>
                <a:cs typeface="Arial"/>
              </a:defRPr>
            </a:lvl3pPr>
            <a:lvl4pPr>
              <a:defRPr>
                <a:solidFill>
                  <a:srgbClr val="000000"/>
                </a:solidFill>
                <a:latin typeface="Arial"/>
                <a:ea typeface="Arial"/>
                <a:cs typeface="Arial"/>
              </a:defRPr>
            </a:lvl4pPr>
            <a:lvl5pPr>
              <a:defRPr>
                <a:solidFill>
                  <a:srgbClr val="000000"/>
                </a:solidFill>
                <a:latin typeface="Arial"/>
                <a:ea typeface="Arial"/>
                <a:cs typeface="Arial"/>
              </a:defRPr>
            </a:lvl5pPr>
            <a:lvl6pPr>
              <a:defRPr>
                <a:solidFill>
                  <a:srgbClr val="000000"/>
                </a:solidFill>
                <a:latin typeface="Arial"/>
                <a:ea typeface="Arial"/>
                <a:cs typeface="Arial"/>
              </a:defRPr>
            </a:lvl6pPr>
            <a:lvl7pPr>
              <a:defRPr>
                <a:solidFill>
                  <a:srgbClr val="000000"/>
                </a:solidFill>
                <a:latin typeface="Arial"/>
                <a:ea typeface="Arial"/>
                <a:cs typeface="Arial"/>
              </a:defRPr>
            </a:lvl7pPr>
            <a:lvl8pPr>
              <a:defRPr>
                <a:solidFill>
                  <a:srgbClr val="000000"/>
                </a:solidFill>
                <a:latin typeface="Arial"/>
                <a:ea typeface="Arial"/>
                <a:cs typeface="Arial"/>
              </a:defRPr>
            </a:lvl8pPr>
            <a:lvl9pPr>
              <a:defRPr>
                <a:solidFill>
                  <a:srgbClr val="000000"/>
                </a:solidFill>
                <a:latin typeface="Arial"/>
                <a:ea typeface="Arial"/>
                <a:cs typeface="Arial"/>
              </a:defRPr>
            </a:lvl9pPr>
          </a:lstStyle>
          <a:p>
            <a:r>
              <a:rPr lang="en-US"/>
              <a:t>KẾT LUẬN</a:t>
            </a:r>
          </a:p>
        </p:txBody>
      </p:sp>
      <p:sp>
        <p:nvSpPr>
          <p:cNvPr id="8" name="Slide Number Placeholder 7">
            <a:extLst>
              <a:ext uri="{FF2B5EF4-FFF2-40B4-BE49-F238E27FC236}">
                <a16:creationId xmlns:a16="http://schemas.microsoft.com/office/drawing/2014/main" id="{9010530B-BF31-1E4F-640A-4A31E6F294C2}"/>
              </a:ext>
            </a:extLst>
          </p:cNvPr>
          <p:cNvSpPr>
            <a:spLocks noGrp="1"/>
          </p:cNvSpPr>
          <p:nvPr>
            <p:ph type="sldNum" idx="12"/>
          </p:nvPr>
        </p:nvSpPr>
        <p:spPr/>
        <p:txBody>
          <a:bodyPr/>
          <a:lstStyle/>
          <a:p>
            <a:fld id="{6576285A-A244-40E9-8C01-341B11FF4D23}" type="slidenum">
              <a:rPr lang="en" smtClean="0"/>
              <a:pPr/>
              <a:t>51</a:t>
            </a:fld>
            <a:endParaRPr lang="en"/>
          </a:p>
        </p:txBody>
      </p:sp>
    </p:spTree>
    <p:extLst>
      <p:ext uri="{BB962C8B-B14F-4D97-AF65-F5344CB8AC3E}">
        <p14:creationId xmlns:p14="http://schemas.microsoft.com/office/powerpoint/2010/main" val="1515353245"/>
      </p:ext>
    </p:extLst>
  </p:cSld>
  <p:clrMapOvr>
    <a:masterClrMapping/>
  </p:clrMapOvr>
  <p:transition spd="med">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
          <a:extLst>
            <a:ext uri="{FF2B5EF4-FFF2-40B4-BE49-F238E27FC236}">
              <a16:creationId xmlns:a16="http://schemas.microsoft.com/office/drawing/2014/main" id="{C4D6A256-6983-9539-037F-AC1A57860510}"/>
            </a:ext>
          </a:extLst>
        </p:cNvPr>
        <p:cNvGrpSpPr/>
        <p:nvPr/>
      </p:nvGrpSpPr>
      <p:grpSpPr>
        <a:xfrm>
          <a:off x="0" y="0"/>
          <a:ext cx="0" cy="0"/>
          <a:chOff x="0" y="0"/>
          <a:chExt cx="0" cy="0"/>
        </a:xfrm>
      </p:grpSpPr>
      <p:pic>
        <p:nvPicPr>
          <p:cNvPr id="69" name="Google Shape;69;p15">
            <a:extLst>
              <a:ext uri="{FF2B5EF4-FFF2-40B4-BE49-F238E27FC236}">
                <a16:creationId xmlns:a16="http://schemas.microsoft.com/office/drawing/2014/main" id="{357EA26D-DD36-8C00-007C-7D1418AB5C93}"/>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70" name="Google Shape;70;p15">
            <a:extLst>
              <a:ext uri="{FF2B5EF4-FFF2-40B4-BE49-F238E27FC236}">
                <a16:creationId xmlns:a16="http://schemas.microsoft.com/office/drawing/2014/main" id="{9ACCAC1B-FAF1-8B18-0CE4-B636D7377F6D}"/>
              </a:ext>
            </a:extLst>
          </p:cNvPr>
          <p:cNvSpPr/>
          <p:nvPr/>
        </p:nvSpPr>
        <p:spPr>
          <a:xfrm>
            <a:off x="593200" y="330350"/>
            <a:ext cx="1856700" cy="6510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highlight>
                  <a:srgbClr val="85B106"/>
                </a:highlight>
                <a:latin typeface="Montserrat"/>
                <a:ea typeface="Montserrat"/>
                <a:cs typeface="Montserrat"/>
                <a:sym typeface="Montserrat"/>
              </a:rPr>
              <a:t>NỘI DUNG</a:t>
            </a:r>
            <a:endParaRPr sz="2400" b="1">
              <a:solidFill>
                <a:schemeClr val="lt1"/>
              </a:solidFill>
              <a:highlight>
                <a:srgbClr val="85B106"/>
              </a:highlight>
              <a:latin typeface="Montserrat"/>
              <a:ea typeface="Montserrat"/>
              <a:cs typeface="Montserrat"/>
              <a:sym typeface="Montserrat"/>
            </a:endParaRPr>
          </a:p>
        </p:txBody>
      </p:sp>
      <p:sp>
        <p:nvSpPr>
          <p:cNvPr id="71" name="Google Shape;71;p15">
            <a:extLst>
              <a:ext uri="{FF2B5EF4-FFF2-40B4-BE49-F238E27FC236}">
                <a16:creationId xmlns:a16="http://schemas.microsoft.com/office/drawing/2014/main" id="{FF93687B-B402-388C-A051-ABA02FD769FB}"/>
              </a:ext>
            </a:extLst>
          </p:cNvPr>
          <p:cNvSpPr txBox="1"/>
          <p:nvPr/>
        </p:nvSpPr>
        <p:spPr>
          <a:xfrm>
            <a:off x="2449900" y="378800"/>
            <a:ext cx="513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00316C"/>
                </a:solidFill>
                <a:latin typeface="Montserrat"/>
                <a:ea typeface="Montserrat"/>
                <a:cs typeface="Montserrat"/>
                <a:sym typeface="Montserrat"/>
              </a:rPr>
              <a:t>TRÌNH BÀY</a:t>
            </a:r>
            <a:endParaRPr sz="2400" b="1">
              <a:solidFill>
                <a:srgbClr val="00316C"/>
              </a:solidFill>
              <a:latin typeface="Montserrat"/>
              <a:ea typeface="Montserrat"/>
              <a:cs typeface="Montserrat"/>
              <a:sym typeface="Montserrat"/>
            </a:endParaRPr>
          </a:p>
        </p:txBody>
      </p:sp>
      <p:pic>
        <p:nvPicPr>
          <p:cNvPr id="72" name="Google Shape;72;p15">
            <a:extLst>
              <a:ext uri="{FF2B5EF4-FFF2-40B4-BE49-F238E27FC236}">
                <a16:creationId xmlns:a16="http://schemas.microsoft.com/office/drawing/2014/main" id="{6EBD50E8-B57C-876F-72C3-E4FE9D03B921}"/>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73" name="Google Shape;73;p15">
            <a:extLst>
              <a:ext uri="{FF2B5EF4-FFF2-40B4-BE49-F238E27FC236}">
                <a16:creationId xmlns:a16="http://schemas.microsoft.com/office/drawing/2014/main" id="{77230011-7607-C50C-3FDD-4E725B743C39}"/>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01</a:t>
            </a:r>
            <a:endParaRPr sz="900" b="1">
              <a:solidFill>
                <a:srgbClr val="00316C"/>
              </a:solidFill>
              <a:latin typeface="Montserrat"/>
              <a:ea typeface="Montserrat"/>
              <a:cs typeface="Montserrat"/>
              <a:sym typeface="Montserrat"/>
            </a:endParaRPr>
          </a:p>
        </p:txBody>
      </p:sp>
      <p:sp>
        <p:nvSpPr>
          <p:cNvPr id="74" name="Google Shape;74;p15">
            <a:extLst>
              <a:ext uri="{FF2B5EF4-FFF2-40B4-BE49-F238E27FC236}">
                <a16:creationId xmlns:a16="http://schemas.microsoft.com/office/drawing/2014/main" id="{F3DB129F-8F5D-1924-46AB-75DAA8A85B89}"/>
              </a:ext>
            </a:extLst>
          </p:cNvPr>
          <p:cNvSpPr/>
          <p:nvPr/>
        </p:nvSpPr>
        <p:spPr>
          <a:xfrm>
            <a:off x="579025" y="153862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1</a:t>
            </a:r>
            <a:endParaRPr sz="1600">
              <a:solidFill>
                <a:schemeClr val="lt1"/>
              </a:solidFill>
              <a:latin typeface="Montserrat SemiBold"/>
              <a:ea typeface="Montserrat SemiBold"/>
              <a:cs typeface="Montserrat SemiBold"/>
              <a:sym typeface="Montserrat SemiBold"/>
            </a:endParaRPr>
          </a:p>
        </p:txBody>
      </p:sp>
      <p:sp>
        <p:nvSpPr>
          <p:cNvPr id="75" name="Google Shape;75;p15">
            <a:extLst>
              <a:ext uri="{FF2B5EF4-FFF2-40B4-BE49-F238E27FC236}">
                <a16:creationId xmlns:a16="http://schemas.microsoft.com/office/drawing/2014/main" id="{8DCBDDEF-F403-BB9F-17D1-5F7B43B2D749}"/>
              </a:ext>
            </a:extLst>
          </p:cNvPr>
          <p:cNvSpPr/>
          <p:nvPr/>
        </p:nvSpPr>
        <p:spPr>
          <a:xfrm>
            <a:off x="579025" y="22222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2</a:t>
            </a:r>
            <a:endParaRPr sz="1600">
              <a:solidFill>
                <a:schemeClr val="lt1"/>
              </a:solidFill>
              <a:latin typeface="Montserrat SemiBold"/>
              <a:ea typeface="Montserrat SemiBold"/>
              <a:cs typeface="Montserrat SemiBold"/>
              <a:sym typeface="Montserrat SemiBold"/>
            </a:endParaRPr>
          </a:p>
        </p:txBody>
      </p:sp>
      <p:sp>
        <p:nvSpPr>
          <p:cNvPr id="76" name="Google Shape;76;p15">
            <a:extLst>
              <a:ext uri="{FF2B5EF4-FFF2-40B4-BE49-F238E27FC236}">
                <a16:creationId xmlns:a16="http://schemas.microsoft.com/office/drawing/2014/main" id="{F1E4C82A-7C0D-62D2-AC28-99075CE99252}"/>
              </a:ext>
            </a:extLst>
          </p:cNvPr>
          <p:cNvSpPr/>
          <p:nvPr/>
        </p:nvSpPr>
        <p:spPr>
          <a:xfrm>
            <a:off x="579025" y="294247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3 </a:t>
            </a:r>
            <a:r>
              <a:rPr lang="en"/>
              <a:t>       </a:t>
            </a:r>
            <a:endParaRPr/>
          </a:p>
        </p:txBody>
      </p:sp>
      <p:sp>
        <p:nvSpPr>
          <p:cNvPr id="77" name="Google Shape;77;p15">
            <a:extLst>
              <a:ext uri="{FF2B5EF4-FFF2-40B4-BE49-F238E27FC236}">
                <a16:creationId xmlns:a16="http://schemas.microsoft.com/office/drawing/2014/main" id="{28597C47-FA65-14C9-389E-ED6C5BD6E5C5}"/>
              </a:ext>
            </a:extLst>
          </p:cNvPr>
          <p:cNvSpPr/>
          <p:nvPr/>
        </p:nvSpPr>
        <p:spPr>
          <a:xfrm>
            <a:off x="579025" y="36627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4</a:t>
            </a:r>
            <a:endParaRPr sz="1600">
              <a:solidFill>
                <a:schemeClr val="lt1"/>
              </a:solidFill>
              <a:latin typeface="Montserrat SemiBold"/>
              <a:ea typeface="Montserrat SemiBold"/>
              <a:cs typeface="Montserrat SemiBold"/>
              <a:sym typeface="Montserrat SemiBold"/>
            </a:endParaRPr>
          </a:p>
        </p:txBody>
      </p:sp>
      <p:sp>
        <p:nvSpPr>
          <p:cNvPr id="78" name="Google Shape;78;p15">
            <a:extLst>
              <a:ext uri="{FF2B5EF4-FFF2-40B4-BE49-F238E27FC236}">
                <a16:creationId xmlns:a16="http://schemas.microsoft.com/office/drawing/2014/main" id="{1D34E17D-21FB-421C-CAA6-3FA761BF3680}"/>
              </a:ext>
            </a:extLst>
          </p:cNvPr>
          <p:cNvSpPr/>
          <p:nvPr/>
        </p:nvSpPr>
        <p:spPr>
          <a:xfrm>
            <a:off x="4267700" y="15386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5</a:t>
            </a:r>
            <a:endParaRPr sz="1600">
              <a:solidFill>
                <a:schemeClr val="lt1"/>
              </a:solidFill>
              <a:latin typeface="Montserrat SemiBold"/>
              <a:ea typeface="Montserrat SemiBold"/>
              <a:cs typeface="Montserrat SemiBold"/>
              <a:sym typeface="Montserrat SemiBold"/>
            </a:endParaRPr>
          </a:p>
        </p:txBody>
      </p:sp>
      <p:sp>
        <p:nvSpPr>
          <p:cNvPr id="79" name="Google Shape;79;p15">
            <a:extLst>
              <a:ext uri="{FF2B5EF4-FFF2-40B4-BE49-F238E27FC236}">
                <a16:creationId xmlns:a16="http://schemas.microsoft.com/office/drawing/2014/main" id="{3E1104BD-C39B-818A-0E4D-07C9C8AE5553}"/>
              </a:ext>
            </a:extLst>
          </p:cNvPr>
          <p:cNvSpPr/>
          <p:nvPr/>
        </p:nvSpPr>
        <p:spPr>
          <a:xfrm>
            <a:off x="4267700" y="222222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6</a:t>
            </a:r>
            <a:r>
              <a:rPr lang="en"/>
              <a:t>       </a:t>
            </a:r>
            <a:endParaRPr/>
          </a:p>
        </p:txBody>
      </p:sp>
      <p:sp>
        <p:nvSpPr>
          <p:cNvPr id="80" name="Google Shape;80;p15">
            <a:extLst>
              <a:ext uri="{FF2B5EF4-FFF2-40B4-BE49-F238E27FC236}">
                <a16:creationId xmlns:a16="http://schemas.microsoft.com/office/drawing/2014/main" id="{56A7DF21-155E-D346-6760-5BA60E6492C8}"/>
              </a:ext>
            </a:extLst>
          </p:cNvPr>
          <p:cNvSpPr txBox="1"/>
          <p:nvPr/>
        </p:nvSpPr>
        <p:spPr>
          <a:xfrm>
            <a:off x="1066350" y="1503375"/>
            <a:ext cx="512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a:solidFill>
                  <a:srgbClr val="00316C"/>
                </a:solidFill>
                <a:latin typeface="Montserrat SemiBold"/>
                <a:ea typeface="Montserrat SemiBold"/>
                <a:cs typeface="Montserrat SemiBold"/>
                <a:sym typeface="Montserrat SemiBold"/>
              </a:rPr>
              <a:t>GIỚI THIỆU</a:t>
            </a:r>
            <a:endParaRPr sz="1800">
              <a:solidFill>
                <a:srgbClr val="00316C"/>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sz="1800">
              <a:solidFill>
                <a:srgbClr val="00316C"/>
              </a:solidFill>
              <a:latin typeface="Montserrat SemiBold"/>
              <a:ea typeface="Montserrat SemiBold"/>
              <a:cs typeface="Montserrat SemiBold"/>
              <a:sym typeface="Montserrat SemiBold"/>
            </a:endParaRPr>
          </a:p>
        </p:txBody>
      </p:sp>
      <p:sp>
        <p:nvSpPr>
          <p:cNvPr id="81" name="Google Shape;81;p15">
            <a:extLst>
              <a:ext uri="{FF2B5EF4-FFF2-40B4-BE49-F238E27FC236}">
                <a16:creationId xmlns:a16="http://schemas.microsoft.com/office/drawing/2014/main" id="{BFF3D1DB-63AB-7BAA-FF64-5832C85DCA5C}"/>
              </a:ext>
            </a:extLst>
          </p:cNvPr>
          <p:cNvSpPr txBox="1"/>
          <p:nvPr/>
        </p:nvSpPr>
        <p:spPr>
          <a:xfrm>
            <a:off x="1066350" y="2202288"/>
            <a:ext cx="2678714"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CƠ SỞ LÝ LUẬN</a:t>
            </a:r>
            <a:endParaRPr sz="1800">
              <a:solidFill>
                <a:srgbClr val="00316C"/>
              </a:solidFill>
              <a:latin typeface="Montserrat SemiBold"/>
              <a:ea typeface="Montserrat SemiBold"/>
              <a:cs typeface="Montserrat SemiBold"/>
              <a:sym typeface="Montserrat SemiBold"/>
            </a:endParaRPr>
          </a:p>
        </p:txBody>
      </p:sp>
      <p:sp>
        <p:nvSpPr>
          <p:cNvPr id="82" name="Google Shape;82;p15">
            <a:extLst>
              <a:ext uri="{FF2B5EF4-FFF2-40B4-BE49-F238E27FC236}">
                <a16:creationId xmlns:a16="http://schemas.microsoft.com/office/drawing/2014/main" id="{872489C3-7145-2CA9-A381-1E8A24345793}"/>
              </a:ext>
            </a:extLst>
          </p:cNvPr>
          <p:cNvSpPr txBox="1"/>
          <p:nvPr/>
        </p:nvSpPr>
        <p:spPr>
          <a:xfrm>
            <a:off x="1066350" y="2913325"/>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PP NGHIÊN CỨU</a:t>
            </a:r>
            <a:endParaRPr sz="1800">
              <a:solidFill>
                <a:srgbClr val="00316C"/>
              </a:solidFill>
              <a:latin typeface="Montserrat SemiBold"/>
              <a:ea typeface="Montserrat SemiBold"/>
              <a:cs typeface="Montserrat SemiBold"/>
              <a:sym typeface="Montserrat SemiBold"/>
            </a:endParaRPr>
          </a:p>
        </p:txBody>
      </p:sp>
      <p:sp>
        <p:nvSpPr>
          <p:cNvPr id="83" name="Google Shape;83;p15">
            <a:extLst>
              <a:ext uri="{FF2B5EF4-FFF2-40B4-BE49-F238E27FC236}">
                <a16:creationId xmlns:a16="http://schemas.microsoft.com/office/drawing/2014/main" id="{FEA1EB94-9AC1-5416-1A29-A4AFAFB325FA}"/>
              </a:ext>
            </a:extLst>
          </p:cNvPr>
          <p:cNvSpPr txBox="1"/>
          <p:nvPr/>
        </p:nvSpPr>
        <p:spPr>
          <a:xfrm>
            <a:off x="1066350" y="3652225"/>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CHUYÊN GIA</a:t>
            </a:r>
            <a:endParaRPr sz="1800">
              <a:solidFill>
                <a:srgbClr val="00316C"/>
              </a:solidFill>
              <a:latin typeface="Montserrat SemiBold"/>
              <a:ea typeface="Montserrat SemiBold"/>
              <a:cs typeface="Montserrat SemiBold"/>
              <a:sym typeface="Montserrat SemiBold"/>
            </a:endParaRPr>
          </a:p>
        </p:txBody>
      </p:sp>
      <p:sp>
        <p:nvSpPr>
          <p:cNvPr id="84" name="Google Shape;84;p15">
            <a:extLst>
              <a:ext uri="{FF2B5EF4-FFF2-40B4-BE49-F238E27FC236}">
                <a16:creationId xmlns:a16="http://schemas.microsoft.com/office/drawing/2014/main" id="{BD44AFB6-07F2-3D41-EBD5-C6815F984A0F}"/>
              </a:ext>
            </a:extLst>
          </p:cNvPr>
          <p:cNvSpPr txBox="1"/>
          <p:nvPr/>
        </p:nvSpPr>
        <p:spPr>
          <a:xfrm>
            <a:off x="4694291" y="1371271"/>
            <a:ext cx="3035688"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CÁC MÔ HÌNH HỌC MÁY CHUYÊN SÂU</a:t>
            </a:r>
            <a:endParaRPr sz="1800">
              <a:solidFill>
                <a:srgbClr val="00316C"/>
              </a:solidFill>
              <a:latin typeface="Montserrat SemiBold"/>
              <a:ea typeface="Montserrat SemiBold"/>
              <a:cs typeface="Montserrat SemiBold"/>
              <a:sym typeface="Montserrat SemiBold"/>
            </a:endParaRPr>
          </a:p>
        </p:txBody>
      </p:sp>
      <p:sp>
        <p:nvSpPr>
          <p:cNvPr id="85" name="Google Shape;85;p15">
            <a:extLst>
              <a:ext uri="{FF2B5EF4-FFF2-40B4-BE49-F238E27FC236}">
                <a16:creationId xmlns:a16="http://schemas.microsoft.com/office/drawing/2014/main" id="{B54D0918-3B0E-50AA-66C1-1995C2CEC51E}"/>
              </a:ext>
            </a:extLst>
          </p:cNvPr>
          <p:cNvSpPr txBox="1"/>
          <p:nvPr/>
        </p:nvSpPr>
        <p:spPr>
          <a:xfrm>
            <a:off x="4694291" y="2085475"/>
            <a:ext cx="3717634"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KHẢ NĂNG DỰ ĐOÁN CỦA LLM ĐẾN ĐÂU?</a:t>
            </a:r>
            <a:endParaRPr sz="1800">
              <a:solidFill>
                <a:srgbClr val="00316C"/>
              </a:solidFill>
              <a:latin typeface="Montserrat SemiBold"/>
              <a:ea typeface="Montserrat SemiBold"/>
              <a:cs typeface="Montserrat SemiBold"/>
              <a:sym typeface="Montserrat SemiBold"/>
            </a:endParaRPr>
          </a:p>
        </p:txBody>
      </p:sp>
      <p:sp>
        <p:nvSpPr>
          <p:cNvPr id="86" name="Google Shape;86;p15">
            <a:extLst>
              <a:ext uri="{FF2B5EF4-FFF2-40B4-BE49-F238E27FC236}">
                <a16:creationId xmlns:a16="http://schemas.microsoft.com/office/drawing/2014/main" id="{DB3FC621-27FE-5867-D905-72DC66B53796}"/>
              </a:ext>
            </a:extLst>
          </p:cNvPr>
          <p:cNvSpPr/>
          <p:nvPr/>
        </p:nvSpPr>
        <p:spPr>
          <a:xfrm>
            <a:off x="4267700" y="29238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7</a:t>
            </a:r>
            <a:endParaRPr sz="1600">
              <a:solidFill>
                <a:schemeClr val="lt1"/>
              </a:solidFill>
              <a:latin typeface="Montserrat SemiBold"/>
              <a:ea typeface="Montserrat SemiBold"/>
              <a:cs typeface="Montserrat SemiBold"/>
              <a:sym typeface="Montserrat SemiBold"/>
            </a:endParaRPr>
          </a:p>
        </p:txBody>
      </p:sp>
      <p:sp>
        <p:nvSpPr>
          <p:cNvPr id="87" name="Google Shape;87;p15">
            <a:extLst>
              <a:ext uri="{FF2B5EF4-FFF2-40B4-BE49-F238E27FC236}">
                <a16:creationId xmlns:a16="http://schemas.microsoft.com/office/drawing/2014/main" id="{7AF2E6FE-7518-F243-B6A9-1B3ADDB634CB}"/>
              </a:ext>
            </a:extLst>
          </p:cNvPr>
          <p:cNvSpPr txBox="1"/>
          <p:nvPr/>
        </p:nvSpPr>
        <p:spPr>
          <a:xfrm>
            <a:off x="4667040" y="2809243"/>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00316C"/>
                </a:solidFill>
                <a:latin typeface="Montserrat SemiBold"/>
                <a:ea typeface="Montserrat SemiBold"/>
                <a:cs typeface="Montserrat SemiBold"/>
                <a:sym typeface="Montserrat SemiBold"/>
              </a:rPr>
              <a:t>CÁC BÀI KIỂM TRA </a:t>
            </a:r>
            <a:br>
              <a:rPr lang="en-US" sz="1800">
                <a:solidFill>
                  <a:srgbClr val="00316C"/>
                </a:solidFill>
                <a:latin typeface="Montserrat SemiBold"/>
                <a:ea typeface="Montserrat SemiBold"/>
                <a:cs typeface="Montserrat SemiBold"/>
                <a:sym typeface="Montserrat SemiBold"/>
              </a:rPr>
            </a:br>
            <a:r>
              <a:rPr lang="en-US" sz="1800">
                <a:solidFill>
                  <a:srgbClr val="00316C"/>
                </a:solidFill>
                <a:latin typeface="Montserrat SemiBold"/>
                <a:ea typeface="Montserrat SemiBold"/>
                <a:cs typeface="Montserrat SemiBold"/>
                <a:sym typeface="Montserrat SemiBold"/>
              </a:rPr>
              <a:t>ĐỊNH GIÁ TÀI SẢN?</a:t>
            </a:r>
            <a:endParaRPr sz="1800">
              <a:solidFill>
                <a:srgbClr val="00316C"/>
              </a:solidFill>
              <a:latin typeface="Montserrat SemiBold"/>
              <a:ea typeface="Montserrat SemiBold"/>
              <a:cs typeface="Montserrat SemiBold"/>
              <a:sym typeface="Montserrat SemiBold"/>
            </a:endParaRPr>
          </a:p>
        </p:txBody>
      </p:sp>
      <p:sp>
        <p:nvSpPr>
          <p:cNvPr id="2" name="Google Shape;79;p15">
            <a:extLst>
              <a:ext uri="{FF2B5EF4-FFF2-40B4-BE49-F238E27FC236}">
                <a16:creationId xmlns:a16="http://schemas.microsoft.com/office/drawing/2014/main" id="{92F15105-3218-96F2-72EE-97012F4A2933}"/>
              </a:ext>
            </a:extLst>
          </p:cNvPr>
          <p:cNvSpPr/>
          <p:nvPr/>
        </p:nvSpPr>
        <p:spPr>
          <a:xfrm>
            <a:off x="4275654" y="3631683"/>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8</a:t>
            </a:r>
            <a:r>
              <a:rPr lang="en"/>
              <a:t>       </a:t>
            </a:r>
            <a:endParaRPr/>
          </a:p>
        </p:txBody>
      </p:sp>
      <p:sp>
        <p:nvSpPr>
          <p:cNvPr id="3" name="Google Shape;85;p15">
            <a:extLst>
              <a:ext uri="{FF2B5EF4-FFF2-40B4-BE49-F238E27FC236}">
                <a16:creationId xmlns:a16="http://schemas.microsoft.com/office/drawing/2014/main" id="{A6F5DADB-683B-0A5F-51FB-523F75ECFC49}"/>
              </a:ext>
            </a:extLst>
          </p:cNvPr>
          <p:cNvSpPr txBox="1"/>
          <p:nvPr/>
        </p:nvSpPr>
        <p:spPr>
          <a:xfrm>
            <a:off x="4667040" y="3624362"/>
            <a:ext cx="51258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KẾT LUẬN</a:t>
            </a:r>
            <a:endParaRPr sz="1800">
              <a:solidFill>
                <a:srgbClr val="00316C"/>
              </a:solidFill>
              <a:latin typeface="Montserrat SemiBold"/>
              <a:ea typeface="Montserrat SemiBold"/>
              <a:cs typeface="Montserrat SemiBold"/>
              <a:sym typeface="Montserrat SemiBold"/>
            </a:endParaRPr>
          </a:p>
        </p:txBody>
      </p:sp>
      <p:sp>
        <p:nvSpPr>
          <p:cNvPr id="8" name="Slide Number Placeholder 7">
            <a:extLst>
              <a:ext uri="{FF2B5EF4-FFF2-40B4-BE49-F238E27FC236}">
                <a16:creationId xmlns:a16="http://schemas.microsoft.com/office/drawing/2014/main" id="{45FB35BE-E283-8301-3C1E-C758A50DEACB}"/>
              </a:ext>
            </a:extLst>
          </p:cNvPr>
          <p:cNvSpPr>
            <a:spLocks noGrp="1"/>
          </p:cNvSpPr>
          <p:nvPr>
            <p:ph type="sldNum" idx="12"/>
          </p:nvPr>
        </p:nvSpPr>
        <p:spPr/>
        <p:txBody>
          <a:bodyPr/>
          <a:lstStyle/>
          <a:p>
            <a:fld id="{6576285A-A244-40E9-8C01-341B11FF4D23}" type="slidenum">
              <a:rPr lang="en" smtClean="0"/>
              <a:pPr/>
              <a:t>52</a:t>
            </a:fld>
            <a:endParaRPr lang="en"/>
          </a:p>
        </p:txBody>
      </p:sp>
    </p:spTree>
    <p:extLst>
      <p:ext uri="{BB962C8B-B14F-4D97-AF65-F5344CB8AC3E}">
        <p14:creationId xmlns:p14="http://schemas.microsoft.com/office/powerpoint/2010/main" val="3876004976"/>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46727E67-602D-5780-1B78-FCF5C9131592}"/>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8C37880E-21E0-6142-4B1A-19C24DAFBF5D}"/>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C35BFDF3-3B26-AA4C-E2C7-E2326AE6C9A7}"/>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AE0E4FEA-394C-DCE8-CE81-15999355248F}"/>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BC65ABD6-B466-4EAE-5B6A-275B763F542E}"/>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6</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6A92F3D4-5F50-E502-4C5C-9C99D6D0C03C}"/>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7" name="Google Shape;97;p16">
            <a:extLst>
              <a:ext uri="{FF2B5EF4-FFF2-40B4-BE49-F238E27FC236}">
                <a16:creationId xmlns:a16="http://schemas.microsoft.com/office/drawing/2014/main" id="{6B5120A9-B9F0-D614-26D5-69CE76C3F59E}"/>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KHẢ NĂNG DỰ ĐOÁN CỦA LLM ĐẾN ĐÂU?</a:t>
            </a:r>
          </a:p>
        </p:txBody>
      </p:sp>
      <p:sp>
        <p:nvSpPr>
          <p:cNvPr id="6" name="Google Shape;199;p22">
            <a:extLst>
              <a:ext uri="{FF2B5EF4-FFF2-40B4-BE49-F238E27FC236}">
                <a16:creationId xmlns:a16="http://schemas.microsoft.com/office/drawing/2014/main" id="{D7B710F5-F0DF-6D3B-3659-C7026C7EF07F}"/>
              </a:ext>
            </a:extLst>
          </p:cNvPr>
          <p:cNvSpPr txBox="1"/>
          <p:nvPr/>
        </p:nvSpPr>
        <p:spPr>
          <a:xfrm>
            <a:off x="563033" y="1570351"/>
            <a:ext cx="8017934" cy="2608376"/>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spAutoFit/>
          </a:bodyPr>
          <a:lstStyle/>
          <a:p>
            <a:pPr marL="228600" lvl="0" indent="-228600">
              <a:lnSpc>
                <a:spcPct val="125000"/>
              </a:lnSpc>
              <a:buAutoNum type="arabicPeriod"/>
            </a:pPr>
            <a:r>
              <a:rPr lang="vi-VN" sz="1800" b="1">
                <a:solidFill>
                  <a:srgbClr val="00316C"/>
                </a:solidFill>
                <a:latin typeface="Montserrat" panose="00000500000000000000" pitchFamily="2" charset="0"/>
              </a:rPr>
              <a:t>Trí nhớ của mô hình </a:t>
            </a:r>
            <a:r>
              <a:rPr lang="vi-VN" sz="1800">
                <a:solidFill>
                  <a:srgbClr val="00316C"/>
                </a:solidFill>
                <a:latin typeface="Montserrat" panose="00000500000000000000" pitchFamily="2" charset="0"/>
              </a:rPr>
              <a:t>– GPT có thể đã học được dữ liệu tài chính của từng công ty trong quá trình huấn luyện, từ đó "nhận diện" công ty chỉ dựa trên dữ liệu số. Nếu đúng, điều này có thể gây sai lệch kết quả </a:t>
            </a:r>
            <a:endParaRPr lang="en-US" sz="1800">
              <a:solidFill>
                <a:srgbClr val="00316C"/>
              </a:solidFill>
              <a:latin typeface="Montserrat" panose="00000500000000000000" pitchFamily="2" charset="0"/>
            </a:endParaRPr>
          </a:p>
          <a:p>
            <a:pPr marL="228600" lvl="0" indent="-228600">
              <a:lnSpc>
                <a:spcPct val="125000"/>
              </a:lnSpc>
              <a:buAutoNum type="arabicPeriod"/>
            </a:pPr>
            <a:r>
              <a:rPr lang="vi-VN" sz="1800" b="1">
                <a:solidFill>
                  <a:srgbClr val="00316C"/>
                </a:solidFill>
                <a:latin typeface="Montserrat" panose="00000500000000000000" pitchFamily="2" charset="0"/>
              </a:rPr>
              <a:t>Khả năng tạo ra thông tin diễn giải </a:t>
            </a:r>
            <a:r>
              <a:rPr lang="vi-VN" sz="1800">
                <a:solidFill>
                  <a:srgbClr val="00316C"/>
                </a:solidFill>
                <a:latin typeface="Montserrat" panose="00000500000000000000" pitchFamily="2" charset="0"/>
              </a:rPr>
              <a:t>– GPT có thể không chỉ dựa vào dữ liệu số mà còn sử dụng hiểu biết về tài chính để đưa ra dự báo chính xác hơn</a:t>
            </a:r>
            <a:endParaRPr sz="1800">
              <a:solidFill>
                <a:srgbClr val="00316C"/>
              </a:solidFill>
              <a:latin typeface="Montserrat" panose="00000500000000000000" pitchFamily="2" charset="0"/>
              <a:ea typeface="Montserrat"/>
              <a:cs typeface="Montserrat"/>
              <a:sym typeface="Montserrat"/>
            </a:endParaRPr>
          </a:p>
        </p:txBody>
      </p:sp>
      <p:sp>
        <p:nvSpPr>
          <p:cNvPr id="5" name="Google Shape;195;p22">
            <a:extLst>
              <a:ext uri="{FF2B5EF4-FFF2-40B4-BE49-F238E27FC236}">
                <a16:creationId xmlns:a16="http://schemas.microsoft.com/office/drawing/2014/main" id="{97263E0C-AE94-50D6-957A-A8B8F81F0FC8}"/>
              </a:ext>
            </a:extLst>
          </p:cNvPr>
          <p:cNvSpPr/>
          <p:nvPr/>
        </p:nvSpPr>
        <p:spPr>
          <a:xfrm>
            <a:off x="3644729" y="1207417"/>
            <a:ext cx="1854541" cy="410517"/>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latin typeface="Montserrat SemiBold"/>
                <a:ea typeface="Montserrat SemiBold"/>
                <a:cs typeface="Montserrat SemiBold"/>
                <a:sym typeface="Montserrat SemiBold"/>
              </a:rPr>
              <a:t>GIẢ THUYẾT</a:t>
            </a:r>
            <a:endParaRPr sz="2000">
              <a:solidFill>
                <a:schemeClr val="lt1"/>
              </a:solidFill>
              <a:latin typeface="Montserrat SemiBold"/>
              <a:ea typeface="Montserrat SemiBold"/>
              <a:cs typeface="Montserrat SemiBold"/>
              <a:sym typeface="Montserrat SemiBold"/>
            </a:endParaRPr>
          </a:p>
        </p:txBody>
      </p:sp>
      <p:sp>
        <p:nvSpPr>
          <p:cNvPr id="8" name="Slide Number Placeholder 7">
            <a:extLst>
              <a:ext uri="{FF2B5EF4-FFF2-40B4-BE49-F238E27FC236}">
                <a16:creationId xmlns:a16="http://schemas.microsoft.com/office/drawing/2014/main" id="{11C17BEC-F683-F06C-476F-87798F104C1B}"/>
              </a:ext>
            </a:extLst>
          </p:cNvPr>
          <p:cNvSpPr>
            <a:spLocks noGrp="1"/>
          </p:cNvSpPr>
          <p:nvPr>
            <p:ph type="sldNum" idx="12"/>
          </p:nvPr>
        </p:nvSpPr>
        <p:spPr/>
        <p:txBody>
          <a:bodyPr/>
          <a:lstStyle/>
          <a:p>
            <a:fld id="{6576285A-A244-40E9-8C01-341B11FF4D23}" type="slidenum">
              <a:rPr lang="en" smtClean="0"/>
              <a:pPr/>
              <a:t>53</a:t>
            </a:fld>
            <a:endParaRPr lang="en"/>
          </a:p>
        </p:txBody>
      </p:sp>
    </p:spTree>
    <p:extLst>
      <p:ext uri="{BB962C8B-B14F-4D97-AF65-F5344CB8AC3E}">
        <p14:creationId xmlns:p14="http://schemas.microsoft.com/office/powerpoint/2010/main" val="3155515932"/>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37F00596-010E-1072-2A77-A92E3DFDA8F3}"/>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E5C479FA-032C-983D-273A-52E423BEB93B}"/>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D2011A48-65A0-F23A-447D-5AE3BD169AC7}"/>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E04FF2D9-4404-4FEC-8251-0D5C8C9BB9DD}"/>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30D74311-2A47-F851-72F9-3E0C67387A3D}"/>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6</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3F36E0C6-6037-FF23-C040-A2D42A380B65}"/>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E4722C31-BAFB-1DAE-B80E-05FE346744F1}"/>
              </a:ext>
            </a:extLst>
          </p:cNvPr>
          <p:cNvSpPr txBox="1"/>
          <p:nvPr/>
        </p:nvSpPr>
        <p:spPr>
          <a:xfrm>
            <a:off x="661700" y="904975"/>
            <a:ext cx="6805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Mô hình có bị ảnh hưởng bởi định kiến tiên liệu không?</a:t>
            </a:r>
            <a:endParaRPr lang="en-US"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3F023862-3667-84D3-74B7-F8D751B32696}"/>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6.1</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287E49BB-53F6-7778-93D4-285EFF5A52B1}"/>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KHẢ NĂNG DỰ ĐOÁN CỦA LLM ĐẾN ĐÂU?</a:t>
            </a:r>
          </a:p>
        </p:txBody>
      </p:sp>
      <p:sp>
        <p:nvSpPr>
          <p:cNvPr id="5" name="TextBox 4">
            <a:extLst>
              <a:ext uri="{FF2B5EF4-FFF2-40B4-BE49-F238E27FC236}">
                <a16:creationId xmlns:a16="http://schemas.microsoft.com/office/drawing/2014/main" id="{82D5E2D9-9127-B342-430D-FFB9AD7E4472}"/>
              </a:ext>
            </a:extLst>
          </p:cNvPr>
          <p:cNvSpPr txBox="1"/>
          <p:nvPr/>
        </p:nvSpPr>
        <p:spPr>
          <a:xfrm>
            <a:off x="951617" y="1652152"/>
            <a:ext cx="7150392"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vi-VN" sz="2000">
                <a:solidFill>
                  <a:srgbClr val="00316C"/>
                </a:solidFill>
                <a:latin typeface="Montserrat" panose="00000500000000000000" pitchFamily="2" charset="0"/>
              </a:rPr>
              <a:t>Nếu GPT đã học dữ liệu tài chính của từng công ty trong quá trình huấn luyện, nó có thể </a:t>
            </a:r>
            <a:r>
              <a:rPr lang="vi-VN" sz="2000" i="1">
                <a:solidFill>
                  <a:srgbClr val="00316C"/>
                </a:solidFill>
                <a:latin typeface="Montserrat" panose="00000500000000000000" pitchFamily="2" charset="0"/>
              </a:rPr>
              <a:t>biết trước </a:t>
            </a:r>
            <a:r>
              <a:rPr lang="vi-VN" sz="2000">
                <a:solidFill>
                  <a:srgbClr val="00316C"/>
                </a:solidFill>
                <a:latin typeface="Montserrat" panose="00000500000000000000" pitchFamily="2" charset="0"/>
              </a:rPr>
              <a:t>liệu lợi nhuận của công ty có tăng hay giảm, thay vì thực sự phân tích dữ liệu</a:t>
            </a:r>
            <a:r>
              <a:rPr lang="en-US" sz="2000">
                <a:solidFill>
                  <a:srgbClr val="00316C"/>
                </a:solidFill>
                <a:latin typeface="Montserrat" panose="00000500000000000000" pitchFamily="2" charset="0"/>
              </a:rPr>
              <a:t>.</a:t>
            </a:r>
          </a:p>
          <a:p>
            <a:r>
              <a:rPr lang="vi-VN" sz="2000">
                <a:solidFill>
                  <a:srgbClr val="00316C"/>
                </a:solidFill>
                <a:latin typeface="Montserrat" panose="00000500000000000000" pitchFamily="2" charset="0"/>
              </a:rPr>
              <a:t>Ngoài ra, nếu mô hình có thể xác định được năm tài chính cụ thể, nó có thể sử dụng kiến thức về xu hướng kinh tế vĩ mô trong năm đó để dự đoán thay đổi lợi nhuận (ví dụ: dự đoán suy thoái năm 2008 dựa trên khủng hoảng tài chính)</a:t>
            </a:r>
            <a:r>
              <a:rPr lang="en-US" sz="2000">
                <a:solidFill>
                  <a:srgbClr val="00316C"/>
                </a:solidFill>
                <a:latin typeface="Montserrat" panose="00000500000000000000" pitchFamily="2" charset="0"/>
              </a:rPr>
              <a:t>.</a:t>
            </a:r>
          </a:p>
        </p:txBody>
      </p:sp>
      <p:sp>
        <p:nvSpPr>
          <p:cNvPr id="6" name="Google Shape;95;p16">
            <a:extLst>
              <a:ext uri="{FF2B5EF4-FFF2-40B4-BE49-F238E27FC236}">
                <a16:creationId xmlns:a16="http://schemas.microsoft.com/office/drawing/2014/main" id="{06709E87-14B4-216D-A6A2-1DAB6FE1C751}"/>
              </a:ext>
            </a:extLst>
          </p:cNvPr>
          <p:cNvSpPr/>
          <p:nvPr/>
        </p:nvSpPr>
        <p:spPr>
          <a:xfrm>
            <a:off x="3680611" y="1343482"/>
            <a:ext cx="1405466" cy="3345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Montserrat SemiBold"/>
                <a:ea typeface="Montserrat SemiBold"/>
                <a:cs typeface="Montserrat SemiBold"/>
                <a:sym typeface="Montserrat SemiBold"/>
              </a:rPr>
              <a:t>VẤN ĐỀ</a:t>
            </a:r>
            <a:endParaRPr sz="2000">
              <a:solidFill>
                <a:schemeClr val="lt1"/>
              </a:solidFill>
              <a:latin typeface="Montserrat SemiBold"/>
              <a:ea typeface="Montserrat SemiBold"/>
              <a:cs typeface="Montserrat SemiBold"/>
              <a:sym typeface="Montserrat SemiBold"/>
            </a:endParaRPr>
          </a:p>
        </p:txBody>
      </p:sp>
      <p:sp>
        <p:nvSpPr>
          <p:cNvPr id="8" name="Slide Number Placeholder 7">
            <a:extLst>
              <a:ext uri="{FF2B5EF4-FFF2-40B4-BE49-F238E27FC236}">
                <a16:creationId xmlns:a16="http://schemas.microsoft.com/office/drawing/2014/main" id="{AA887379-52CF-6C48-B07D-7D83D4EC7EA6}"/>
              </a:ext>
            </a:extLst>
          </p:cNvPr>
          <p:cNvSpPr>
            <a:spLocks noGrp="1"/>
          </p:cNvSpPr>
          <p:nvPr>
            <p:ph type="sldNum" idx="12"/>
          </p:nvPr>
        </p:nvSpPr>
        <p:spPr/>
        <p:txBody>
          <a:bodyPr/>
          <a:lstStyle/>
          <a:p>
            <a:fld id="{6576285A-A244-40E9-8C01-341B11FF4D23}" type="slidenum">
              <a:rPr lang="en" smtClean="0"/>
              <a:pPr/>
              <a:t>54</a:t>
            </a:fld>
            <a:endParaRPr lang="en"/>
          </a:p>
        </p:txBody>
      </p:sp>
    </p:spTree>
    <p:extLst>
      <p:ext uri="{BB962C8B-B14F-4D97-AF65-F5344CB8AC3E}">
        <p14:creationId xmlns:p14="http://schemas.microsoft.com/office/powerpoint/2010/main" val="3413992429"/>
      </p:ext>
    </p:extLst>
  </p:cSld>
  <p:clrMapOvr>
    <a:masterClrMapping/>
  </p:clrMapOvr>
  <p:transition spd="med">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B9D6324A-8D75-2F9A-06B7-8F078BA9B86D}"/>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5EC9B779-9250-91C3-6688-4AD8276B2397}"/>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2434C5D4-C854-D582-DCE9-C5C1578097F4}"/>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30EAA07C-F6D3-108E-6B65-8A64AFCC0FE6}"/>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846274DE-088B-C7ED-E7B4-38F8E21FF61F}"/>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6</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BC4BE4F0-732B-62F8-16A5-EA303A513218}"/>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917B7A28-2154-3835-1237-A01C5ED4C54E}"/>
              </a:ext>
            </a:extLst>
          </p:cNvPr>
          <p:cNvSpPr txBox="1"/>
          <p:nvPr/>
        </p:nvSpPr>
        <p:spPr>
          <a:xfrm>
            <a:off x="661700" y="904975"/>
            <a:ext cx="6805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Mô hình có bị ảnh hưởng bởi định kiến tiên liệu không?</a:t>
            </a:r>
            <a:endParaRPr lang="en-US"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574D7D0C-66E0-EF52-B27C-E6AEDD93F718}"/>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6.1</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9CA899C0-ED26-19C5-6FDE-691290DA5894}"/>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KHẢ NĂNG DỰ ĐOÁN CỦA LLM ĐẾN ĐÂU?</a:t>
            </a:r>
          </a:p>
        </p:txBody>
      </p:sp>
      <p:sp>
        <p:nvSpPr>
          <p:cNvPr id="2" name="TextBox 1">
            <a:extLst>
              <a:ext uri="{FF2B5EF4-FFF2-40B4-BE49-F238E27FC236}">
                <a16:creationId xmlns:a16="http://schemas.microsoft.com/office/drawing/2014/main" id="{06131D09-3634-C601-68A0-6632DEB19BE1}"/>
              </a:ext>
            </a:extLst>
          </p:cNvPr>
          <p:cNvSpPr txBox="1"/>
          <p:nvPr/>
        </p:nvSpPr>
        <p:spPr>
          <a:xfrm>
            <a:off x="582150" y="2655055"/>
            <a:ext cx="1895920" cy="40011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1800">
                <a:solidFill>
                  <a:schemeClr val="lt1"/>
                </a:solidFill>
                <a:latin typeface="Montserrat SemiBold"/>
                <a:ea typeface="Montserrat SemiBold"/>
                <a:cs typeface="Montserrat SemiBold"/>
              </a:defRPr>
            </a:lvl1pPr>
            <a:lvl2pPr>
              <a:defRPr>
                <a:solidFill>
                  <a:srgbClr val="000000"/>
                </a:solidFill>
                <a:latin typeface="Arial"/>
                <a:ea typeface="Arial"/>
                <a:cs typeface="Arial"/>
              </a:defRPr>
            </a:lvl2pPr>
            <a:lvl3pPr>
              <a:defRPr>
                <a:solidFill>
                  <a:srgbClr val="000000"/>
                </a:solidFill>
                <a:latin typeface="Arial"/>
                <a:ea typeface="Arial"/>
                <a:cs typeface="Arial"/>
              </a:defRPr>
            </a:lvl3pPr>
            <a:lvl4pPr>
              <a:defRPr>
                <a:solidFill>
                  <a:srgbClr val="000000"/>
                </a:solidFill>
                <a:latin typeface="Arial"/>
                <a:ea typeface="Arial"/>
                <a:cs typeface="Arial"/>
              </a:defRPr>
            </a:lvl4pPr>
            <a:lvl5pPr>
              <a:defRPr>
                <a:solidFill>
                  <a:srgbClr val="000000"/>
                </a:solidFill>
                <a:latin typeface="Arial"/>
                <a:ea typeface="Arial"/>
                <a:cs typeface="Arial"/>
              </a:defRPr>
            </a:lvl5pPr>
            <a:lvl6pPr>
              <a:defRPr>
                <a:solidFill>
                  <a:srgbClr val="000000"/>
                </a:solidFill>
                <a:latin typeface="Arial"/>
                <a:ea typeface="Arial"/>
                <a:cs typeface="Arial"/>
              </a:defRPr>
            </a:lvl6pPr>
            <a:lvl7pPr>
              <a:defRPr>
                <a:solidFill>
                  <a:srgbClr val="000000"/>
                </a:solidFill>
                <a:latin typeface="Arial"/>
                <a:ea typeface="Arial"/>
                <a:cs typeface="Arial"/>
              </a:defRPr>
            </a:lvl7pPr>
            <a:lvl8pPr>
              <a:defRPr>
                <a:solidFill>
                  <a:srgbClr val="000000"/>
                </a:solidFill>
                <a:latin typeface="Arial"/>
                <a:ea typeface="Arial"/>
                <a:cs typeface="Arial"/>
              </a:defRPr>
            </a:lvl8pPr>
            <a:lvl9pPr>
              <a:defRPr>
                <a:solidFill>
                  <a:srgbClr val="000000"/>
                </a:solidFill>
                <a:latin typeface="Arial"/>
                <a:ea typeface="Arial"/>
                <a:cs typeface="Arial"/>
              </a:defRPr>
            </a:lvl9pPr>
          </a:lstStyle>
          <a:p>
            <a:r>
              <a:rPr lang="en-US"/>
              <a:t>GIẢI QUYẾT</a:t>
            </a:r>
          </a:p>
        </p:txBody>
      </p:sp>
      <p:sp>
        <p:nvSpPr>
          <p:cNvPr id="4" name="TextBox 3">
            <a:extLst>
              <a:ext uri="{FF2B5EF4-FFF2-40B4-BE49-F238E27FC236}">
                <a16:creationId xmlns:a16="http://schemas.microsoft.com/office/drawing/2014/main" id="{89CEEEB7-D4EA-E6DD-B8C8-A8D9D5DE23E9}"/>
              </a:ext>
            </a:extLst>
          </p:cNvPr>
          <p:cNvSpPr txBox="1"/>
          <p:nvPr/>
        </p:nvSpPr>
        <p:spPr>
          <a:xfrm>
            <a:off x="1895791" y="1417201"/>
            <a:ext cx="5409588" cy="64633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vi-VN" sz="1800" b="1">
                <a:solidFill>
                  <a:srgbClr val="00316C"/>
                </a:solidFill>
                <a:latin typeface="Montserrat" panose="00000500000000000000" pitchFamily="2" charset="0"/>
              </a:rPr>
              <a:t>Dữ liệu tài chính được ẩn danh</a:t>
            </a:r>
            <a:r>
              <a:rPr lang="vi-VN" sz="1800">
                <a:solidFill>
                  <a:srgbClr val="00316C"/>
                </a:solidFill>
                <a:latin typeface="Montserrat" panose="00000500000000000000" pitchFamily="2" charset="0"/>
              </a:rPr>
              <a:t>: Các báo cáo tài chính đều ở định dạng chung</a:t>
            </a:r>
            <a:endParaRPr lang="en-US" sz="1800">
              <a:solidFill>
                <a:srgbClr val="00316C"/>
              </a:solidFill>
              <a:latin typeface="Montserrat" panose="00000500000000000000" pitchFamily="2" charset="0"/>
            </a:endParaRPr>
          </a:p>
        </p:txBody>
      </p:sp>
      <p:sp>
        <p:nvSpPr>
          <p:cNvPr id="8" name="TextBox 7">
            <a:extLst>
              <a:ext uri="{FF2B5EF4-FFF2-40B4-BE49-F238E27FC236}">
                <a16:creationId xmlns:a16="http://schemas.microsoft.com/office/drawing/2014/main" id="{4A9CF4AD-87BB-3F6E-230E-CFAE2B5F86D9}"/>
              </a:ext>
            </a:extLst>
          </p:cNvPr>
          <p:cNvSpPr txBox="1"/>
          <p:nvPr/>
        </p:nvSpPr>
        <p:spPr>
          <a:xfrm>
            <a:off x="3105350" y="2386979"/>
            <a:ext cx="5546104" cy="92333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vi-VN" sz="1800" b="1">
                <a:solidFill>
                  <a:srgbClr val="00316C"/>
                </a:solidFill>
                <a:latin typeface="Montserrat" panose="00000500000000000000" pitchFamily="2" charset="0"/>
              </a:rPr>
              <a:t>Không có thông tin thời gian cụ thể</a:t>
            </a:r>
            <a:r>
              <a:rPr lang="vi-VN" sz="1800">
                <a:solidFill>
                  <a:srgbClr val="00316C"/>
                </a:solidFill>
                <a:latin typeface="Montserrat" panose="00000500000000000000" pitchFamily="2" charset="0"/>
              </a:rPr>
              <a:t>: Thay vì sử dụng năm tài chính cụ thể chúng tôi chỉ sử dụng các năm tương đối (t, t−1)</a:t>
            </a:r>
            <a:r>
              <a:rPr lang="en-US" sz="1800">
                <a:solidFill>
                  <a:srgbClr val="00316C"/>
                </a:solidFill>
                <a:latin typeface="Montserrat" panose="00000500000000000000" pitchFamily="2" charset="0"/>
              </a:rPr>
              <a:t>.</a:t>
            </a:r>
          </a:p>
        </p:txBody>
      </p:sp>
      <p:sp>
        <p:nvSpPr>
          <p:cNvPr id="10" name="TextBox 9">
            <a:extLst>
              <a:ext uri="{FF2B5EF4-FFF2-40B4-BE49-F238E27FC236}">
                <a16:creationId xmlns:a16="http://schemas.microsoft.com/office/drawing/2014/main" id="{996D83AD-D1BC-B10C-A640-71B35BB3428B}"/>
              </a:ext>
            </a:extLst>
          </p:cNvPr>
          <p:cNvSpPr txBox="1"/>
          <p:nvPr/>
        </p:nvSpPr>
        <p:spPr>
          <a:xfrm>
            <a:off x="1895791" y="3640222"/>
            <a:ext cx="6037476" cy="64633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vi-VN" sz="1800" b="1">
                <a:solidFill>
                  <a:srgbClr val="00316C"/>
                </a:solidFill>
                <a:latin typeface="Montserrat" panose="00000500000000000000" pitchFamily="2" charset="0"/>
              </a:rPr>
              <a:t>Cấu trúc báo cáo tài chính đồng nhất</a:t>
            </a:r>
            <a:r>
              <a:rPr lang="vi-VN" sz="1800">
                <a:solidFill>
                  <a:srgbClr val="00316C"/>
                </a:solidFill>
                <a:latin typeface="Montserrat" panose="00000500000000000000" pitchFamily="2" charset="0"/>
              </a:rPr>
              <a:t>: Mọi công ty đều được trình bày theo cùng một định dạng</a:t>
            </a:r>
            <a:endParaRPr lang="en-US" sz="1800">
              <a:solidFill>
                <a:srgbClr val="00316C"/>
              </a:solidFill>
              <a:latin typeface="Montserrat" panose="00000500000000000000" pitchFamily="2" charset="0"/>
            </a:endParaRPr>
          </a:p>
        </p:txBody>
      </p:sp>
      <p:cxnSp>
        <p:nvCxnSpPr>
          <p:cNvPr id="12" name="Straight Arrow Connector 11">
            <a:extLst>
              <a:ext uri="{FF2B5EF4-FFF2-40B4-BE49-F238E27FC236}">
                <a16:creationId xmlns:a16="http://schemas.microsoft.com/office/drawing/2014/main" id="{8DB0002D-B58A-E9AA-1C2C-8A46B811CE16}"/>
              </a:ext>
            </a:extLst>
          </p:cNvPr>
          <p:cNvCxnSpPr>
            <a:stCxn id="2" idx="3"/>
            <a:endCxn id="8" idx="1"/>
          </p:cNvCxnSpPr>
          <p:nvPr/>
        </p:nvCxnSpPr>
        <p:spPr>
          <a:xfrm>
            <a:off x="2478070" y="2839721"/>
            <a:ext cx="627280" cy="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9DA2564-1BA0-8A09-B9FD-D798E5124A47}"/>
              </a:ext>
            </a:extLst>
          </p:cNvPr>
          <p:cNvCxnSpPr>
            <a:stCxn id="2" idx="0"/>
            <a:endCxn id="4" idx="1"/>
          </p:cNvCxnSpPr>
          <p:nvPr/>
        </p:nvCxnSpPr>
        <p:spPr>
          <a:xfrm flipV="1">
            <a:off x="1530110" y="1740367"/>
            <a:ext cx="365681" cy="914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19C350F-A3FF-75D4-299D-00D146E75463}"/>
              </a:ext>
            </a:extLst>
          </p:cNvPr>
          <p:cNvCxnSpPr>
            <a:stCxn id="2" idx="2"/>
            <a:endCxn id="10" idx="1"/>
          </p:cNvCxnSpPr>
          <p:nvPr/>
        </p:nvCxnSpPr>
        <p:spPr>
          <a:xfrm>
            <a:off x="1530110" y="3024387"/>
            <a:ext cx="365681" cy="939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95709B44-96F9-506C-81E2-BC816E046D33}"/>
              </a:ext>
            </a:extLst>
          </p:cNvPr>
          <p:cNvSpPr>
            <a:spLocks noGrp="1"/>
          </p:cNvSpPr>
          <p:nvPr>
            <p:ph type="sldNum" idx="12"/>
          </p:nvPr>
        </p:nvSpPr>
        <p:spPr/>
        <p:txBody>
          <a:bodyPr/>
          <a:lstStyle/>
          <a:p>
            <a:fld id="{6576285A-A244-40E9-8C01-341B11FF4D23}" type="slidenum">
              <a:rPr lang="en" smtClean="0"/>
              <a:pPr/>
              <a:t>55</a:t>
            </a:fld>
            <a:endParaRPr lang="en"/>
          </a:p>
        </p:txBody>
      </p:sp>
    </p:spTree>
    <p:extLst>
      <p:ext uri="{BB962C8B-B14F-4D97-AF65-F5344CB8AC3E}">
        <p14:creationId xmlns:p14="http://schemas.microsoft.com/office/powerpoint/2010/main" val="3855489610"/>
      </p:ext>
    </p:extLst>
  </p:cSld>
  <p:clrMapOvr>
    <a:masterClrMapping/>
  </p:clrMapOvr>
  <p:transition spd="med">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F2C036F6-01E6-38FB-DB81-2B9AEEDAB5FB}"/>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3A3D100C-5CAF-8F28-2888-A59B1BE5A5D2}"/>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8F845515-EBE2-FE17-02E1-EEE42E4142DB}"/>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938E2CB0-BDED-D98B-E519-1BFA290CE72A}"/>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B90C94E0-AC2B-A645-2B49-3840B70FCE40}"/>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6</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7E307050-D7AE-497E-5023-A34B1B56124E}"/>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B6D8A289-1745-DECC-9C5C-84CC39CD8992}"/>
              </a:ext>
            </a:extLst>
          </p:cNvPr>
          <p:cNvSpPr txBox="1"/>
          <p:nvPr/>
        </p:nvSpPr>
        <p:spPr>
          <a:xfrm>
            <a:off x="661700" y="904975"/>
            <a:ext cx="6805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 Văn bản tạo ra bởi LLM có mang nhiều thông tin không?</a:t>
            </a:r>
            <a:endParaRPr lang="en-US"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AB297787-9057-1C70-AF71-7DE30A7F03DA}"/>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6.2</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AFEFCC0E-49A2-ABFE-2DBF-6A93E65DAC5F}"/>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KHẢ NĂNG DỰ ĐOÁN CỦA LLM ĐẾN ĐÂU?</a:t>
            </a:r>
          </a:p>
        </p:txBody>
      </p:sp>
      <p:pic>
        <p:nvPicPr>
          <p:cNvPr id="14" name="Picture 13">
            <a:extLst>
              <a:ext uri="{FF2B5EF4-FFF2-40B4-BE49-F238E27FC236}">
                <a16:creationId xmlns:a16="http://schemas.microsoft.com/office/drawing/2014/main" id="{8ACD9432-B7FD-F60A-5971-5DB56E6FB139}"/>
              </a:ext>
            </a:extLst>
          </p:cNvPr>
          <p:cNvPicPr>
            <a:picLocks noChangeAspect="1"/>
          </p:cNvPicPr>
          <p:nvPr/>
        </p:nvPicPr>
        <p:blipFill>
          <a:blip r:embed="rId5"/>
          <a:stretch>
            <a:fillRect/>
          </a:stretch>
        </p:blipFill>
        <p:spPr>
          <a:xfrm>
            <a:off x="2229876" y="1501157"/>
            <a:ext cx="6712995" cy="2871543"/>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FF33A586-CF24-2784-A39A-16147E835D7F}"/>
              </a:ext>
            </a:extLst>
          </p:cNvPr>
          <p:cNvSpPr txBox="1"/>
          <p:nvPr/>
        </p:nvSpPr>
        <p:spPr>
          <a:xfrm>
            <a:off x="142295" y="1831616"/>
            <a:ext cx="1836296"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vi-VN" sz="1800">
                <a:solidFill>
                  <a:srgbClr val="00316C"/>
                </a:solidFill>
                <a:latin typeface="Montserrat" panose="00000500000000000000" pitchFamily="2" charset="0"/>
                <a:cs typeface="Mongolian Baiti" panose="03000500000000000000" pitchFamily="66" charset="0"/>
              </a:rPr>
              <a:t>Đếm số cặp từ phổ biến nhất và số từ đơn phổ biến nhất trong phần giải thích lý do dự đoán</a:t>
            </a:r>
            <a:endParaRPr lang="en-US" sz="1800">
              <a:solidFill>
                <a:srgbClr val="00316C"/>
              </a:solidFill>
              <a:latin typeface="Montserrat" panose="00000500000000000000" pitchFamily="2" charset="0"/>
              <a:cs typeface="Mongolian Baiti" panose="03000500000000000000" pitchFamily="66" charset="0"/>
            </a:endParaRPr>
          </a:p>
        </p:txBody>
      </p:sp>
      <p:sp>
        <p:nvSpPr>
          <p:cNvPr id="2" name="Google Shape;95;p16">
            <a:extLst>
              <a:ext uri="{FF2B5EF4-FFF2-40B4-BE49-F238E27FC236}">
                <a16:creationId xmlns:a16="http://schemas.microsoft.com/office/drawing/2014/main" id="{561BB29B-CA0C-AF9E-1A8C-27A12E60867D}"/>
              </a:ext>
            </a:extLst>
          </p:cNvPr>
          <p:cNvSpPr/>
          <p:nvPr/>
        </p:nvSpPr>
        <p:spPr>
          <a:xfrm>
            <a:off x="5164637" y="4293490"/>
            <a:ext cx="1405466" cy="3345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Montserrat SemiBold"/>
                <a:ea typeface="Montserrat SemiBold"/>
                <a:cs typeface="Montserrat SemiBold"/>
                <a:sym typeface="Montserrat SemiBold"/>
              </a:rPr>
              <a:t>KẾT QUẢ</a:t>
            </a:r>
            <a:endParaRPr sz="1800">
              <a:solidFill>
                <a:schemeClr val="lt1"/>
              </a:solidFill>
              <a:latin typeface="Montserrat SemiBold"/>
              <a:ea typeface="Montserrat SemiBold"/>
              <a:cs typeface="Montserrat SemiBold"/>
              <a:sym typeface="Montserrat SemiBold"/>
            </a:endParaRPr>
          </a:p>
        </p:txBody>
      </p:sp>
      <p:sp>
        <p:nvSpPr>
          <p:cNvPr id="8" name="Slide Number Placeholder 7">
            <a:extLst>
              <a:ext uri="{FF2B5EF4-FFF2-40B4-BE49-F238E27FC236}">
                <a16:creationId xmlns:a16="http://schemas.microsoft.com/office/drawing/2014/main" id="{08CF4522-FC19-5AD5-2EB6-63D5040C8E7D}"/>
              </a:ext>
            </a:extLst>
          </p:cNvPr>
          <p:cNvSpPr>
            <a:spLocks noGrp="1"/>
          </p:cNvSpPr>
          <p:nvPr>
            <p:ph type="sldNum" idx="12"/>
          </p:nvPr>
        </p:nvSpPr>
        <p:spPr/>
        <p:txBody>
          <a:bodyPr/>
          <a:lstStyle/>
          <a:p>
            <a:fld id="{6576285A-A244-40E9-8C01-341B11FF4D23}" type="slidenum">
              <a:rPr lang="en" smtClean="0"/>
              <a:pPr/>
              <a:t>56</a:t>
            </a:fld>
            <a:endParaRPr lang="en"/>
          </a:p>
        </p:txBody>
      </p:sp>
    </p:spTree>
    <p:extLst>
      <p:ext uri="{BB962C8B-B14F-4D97-AF65-F5344CB8AC3E}">
        <p14:creationId xmlns:p14="http://schemas.microsoft.com/office/powerpoint/2010/main" val="1523139815"/>
      </p:ext>
    </p:extLst>
  </p:cSld>
  <p:clrMapOvr>
    <a:masterClrMapping/>
  </p:clrMapOvr>
  <p:transition spd="med">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67916BB9-9D60-E44D-C7CA-A32AC021E61A}"/>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7A4E45EB-8F3D-23D9-4149-B490B427F796}"/>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FA49C5E5-CD89-818C-5677-03C008FFB1EC}"/>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50D86CB8-40B2-91A0-2DE4-B587E3336510}"/>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54F615D0-5D81-3644-F066-0CB9CE0B8FBD}"/>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6</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5C49B811-3809-97C4-0C3A-D18566DB6032}"/>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286B454B-C6EA-9B74-29F8-A8167D82AF36}"/>
              </a:ext>
            </a:extLst>
          </p:cNvPr>
          <p:cNvSpPr txBox="1"/>
          <p:nvPr/>
        </p:nvSpPr>
        <p:spPr>
          <a:xfrm>
            <a:off x="661700" y="904975"/>
            <a:ext cx="6805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 Văn bản tạo ra bởi LLM có mang nhiều thông tin không?</a:t>
            </a:r>
            <a:endParaRPr lang="en-US"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33A22FA9-5A78-F19F-EE18-419C6D6D7203}"/>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6.2</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2D6DA56D-C73F-222F-E4D1-880A52284AC4}"/>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KHẢ NĂNG DỰ ĐOÁN CỦA LLM ĐẾN ĐÂU?</a:t>
            </a:r>
          </a:p>
        </p:txBody>
      </p:sp>
      <p:sp>
        <p:nvSpPr>
          <p:cNvPr id="4" name="TextBox 3">
            <a:extLst>
              <a:ext uri="{FF2B5EF4-FFF2-40B4-BE49-F238E27FC236}">
                <a16:creationId xmlns:a16="http://schemas.microsoft.com/office/drawing/2014/main" id="{8B65BEFF-F105-F59B-F2A5-276BC924029C}"/>
              </a:ext>
            </a:extLst>
          </p:cNvPr>
          <p:cNvSpPr txBox="1"/>
          <p:nvPr/>
        </p:nvSpPr>
        <p:spPr>
          <a:xfrm>
            <a:off x="605761" y="1615728"/>
            <a:ext cx="7932477"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a:solidFill>
                  <a:srgbClr val="00316C"/>
                </a:solidFill>
                <a:latin typeface="Montserrat" panose="00000500000000000000" pitchFamily="2" charset="0"/>
              </a:rPr>
              <a:t>- </a:t>
            </a:r>
            <a:r>
              <a:rPr lang="vi-VN" sz="1800">
                <a:solidFill>
                  <a:srgbClr val="00316C"/>
                </a:solidFill>
                <a:latin typeface="Montserrat" panose="00000500000000000000" pitchFamily="2" charset="0"/>
              </a:rPr>
              <a:t>Mô hình nhắc nhiều nhất đến biên lợi nhuận hoạt động. Bên cạnh đó, về thông tin lợi nhuận, mô hình thường tính toán hiệu suất (vòng quay tài sản, vòng quay hàng tồn kho), khả năng thanh khoản (hệ số thanh toán hiện hành, tài sản ngắn hạn, nợ ngắn hạn) </a:t>
            </a:r>
            <a:endParaRPr lang="en-US" sz="1800">
              <a:solidFill>
                <a:srgbClr val="00316C"/>
              </a:solidFill>
              <a:latin typeface="Montserrat" panose="00000500000000000000" pitchFamily="2" charset="0"/>
            </a:endParaRPr>
          </a:p>
          <a:p>
            <a:r>
              <a:rPr lang="en-US" sz="1800">
                <a:solidFill>
                  <a:srgbClr val="00316C"/>
                </a:solidFill>
                <a:latin typeface="Montserrat" panose="00000500000000000000" pitchFamily="2" charset="0"/>
              </a:rPr>
              <a:t>- </a:t>
            </a:r>
            <a:r>
              <a:rPr lang="vi-VN" sz="1800">
                <a:solidFill>
                  <a:srgbClr val="00316C"/>
                </a:solidFill>
                <a:latin typeface="Montserrat" panose="00000500000000000000" pitchFamily="2" charset="0"/>
              </a:rPr>
              <a:t>Trong quyết định của mình, mô hình thường nhắc đến sự tăng trưởng doanh nghiệp, thanh khoản, lợi nhuận hoạt động, và hiệu suất</a:t>
            </a:r>
            <a:r>
              <a:rPr lang="en-US" sz="1800">
                <a:solidFill>
                  <a:srgbClr val="00316C"/>
                </a:solidFill>
                <a:latin typeface="Montserrat" panose="00000500000000000000" pitchFamily="2" charset="0"/>
              </a:rPr>
              <a:t>.</a:t>
            </a:r>
          </a:p>
          <a:p>
            <a:r>
              <a:rPr lang="vi-VN" sz="1800" b="1" i="1">
                <a:solidFill>
                  <a:srgbClr val="00316C"/>
                </a:solidFill>
                <a:latin typeface="Montserrat" panose="00000500000000000000" pitchFamily="2" charset="0"/>
              </a:rPr>
              <a:t>→ Văn bản do GPT tạo ra thực sự phản ánh chỉ số tài chính quan trọng. Mô hình k</a:t>
            </a:r>
            <a:r>
              <a:rPr lang="en-US" sz="1800" b="1" i="1">
                <a:solidFill>
                  <a:srgbClr val="00316C"/>
                </a:solidFill>
                <a:latin typeface="Montserrat" panose="00000500000000000000" pitchFamily="2" charset="0"/>
              </a:rPr>
              <a:t>hông</a:t>
            </a:r>
            <a:r>
              <a:rPr lang="vi-VN" sz="1800" b="1" i="1">
                <a:solidFill>
                  <a:srgbClr val="00316C"/>
                </a:solidFill>
                <a:latin typeface="Montserrat" panose="00000500000000000000" pitchFamily="2" charset="0"/>
              </a:rPr>
              <a:t> chỉ dự đoán mà còn phân tích tài chính có ý nghĩa</a:t>
            </a:r>
            <a:r>
              <a:rPr lang="en-US" sz="1800" b="1" i="1">
                <a:solidFill>
                  <a:srgbClr val="00316C"/>
                </a:solidFill>
                <a:latin typeface="Montserrat" panose="00000500000000000000" pitchFamily="2" charset="0"/>
              </a:rPr>
              <a:t>.</a:t>
            </a:r>
          </a:p>
        </p:txBody>
      </p:sp>
      <p:sp>
        <p:nvSpPr>
          <p:cNvPr id="5" name="Google Shape;95;p16">
            <a:extLst>
              <a:ext uri="{FF2B5EF4-FFF2-40B4-BE49-F238E27FC236}">
                <a16:creationId xmlns:a16="http://schemas.microsoft.com/office/drawing/2014/main" id="{5ABA6ABD-25FD-E79B-7485-D4E6CACDD7FF}"/>
              </a:ext>
            </a:extLst>
          </p:cNvPr>
          <p:cNvSpPr/>
          <p:nvPr/>
        </p:nvSpPr>
        <p:spPr>
          <a:xfrm>
            <a:off x="3680611" y="1343482"/>
            <a:ext cx="1405466" cy="3345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Montserrat SemiBold"/>
                <a:ea typeface="Montserrat SemiBold"/>
                <a:cs typeface="Montserrat SemiBold"/>
                <a:sym typeface="Montserrat SemiBold"/>
              </a:rPr>
              <a:t>KẾT LUẬN</a:t>
            </a:r>
            <a:endParaRPr sz="1800">
              <a:solidFill>
                <a:schemeClr val="lt1"/>
              </a:solidFill>
              <a:latin typeface="Montserrat SemiBold"/>
              <a:ea typeface="Montserrat SemiBold"/>
              <a:cs typeface="Montserrat SemiBold"/>
              <a:sym typeface="Montserrat SemiBold"/>
            </a:endParaRPr>
          </a:p>
        </p:txBody>
      </p:sp>
      <p:sp>
        <p:nvSpPr>
          <p:cNvPr id="8" name="Slide Number Placeholder 7">
            <a:extLst>
              <a:ext uri="{FF2B5EF4-FFF2-40B4-BE49-F238E27FC236}">
                <a16:creationId xmlns:a16="http://schemas.microsoft.com/office/drawing/2014/main" id="{DD0EE46A-8AE6-C7DC-C74F-FAC8F9524F46}"/>
              </a:ext>
            </a:extLst>
          </p:cNvPr>
          <p:cNvSpPr>
            <a:spLocks noGrp="1"/>
          </p:cNvSpPr>
          <p:nvPr>
            <p:ph type="sldNum" idx="12"/>
          </p:nvPr>
        </p:nvSpPr>
        <p:spPr/>
        <p:txBody>
          <a:bodyPr/>
          <a:lstStyle/>
          <a:p>
            <a:fld id="{6576285A-A244-40E9-8C01-341B11FF4D23}" type="slidenum">
              <a:rPr lang="en" smtClean="0"/>
              <a:pPr/>
              <a:t>57</a:t>
            </a:fld>
            <a:endParaRPr lang="en"/>
          </a:p>
        </p:txBody>
      </p:sp>
    </p:spTree>
    <p:extLst>
      <p:ext uri="{BB962C8B-B14F-4D97-AF65-F5344CB8AC3E}">
        <p14:creationId xmlns:p14="http://schemas.microsoft.com/office/powerpoint/2010/main" val="516551587"/>
      </p:ext>
    </p:extLst>
  </p:cSld>
  <p:clrMapOvr>
    <a:masterClrMapping/>
  </p:clrMapOvr>
  <p:transition spd="med">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5DA9C562-3ACE-23D7-42AE-15B5B71AAA7B}"/>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016A4C1D-159B-0F16-2BAB-1402B0A4CDF0}"/>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C6D41F2B-23BB-EC0D-6E2E-7A4B6DA58DB5}"/>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D0D7BBA1-1466-E836-6AD7-254C7FC84D28}"/>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27552B6E-CC5D-237E-3BCD-CEC9B3BC279D}"/>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6</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3276B772-49AB-3512-5481-17EF901BB1CA}"/>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30D9AC4A-29DC-6B39-8916-E9B960C2534B}"/>
              </a:ext>
            </a:extLst>
          </p:cNvPr>
          <p:cNvSpPr txBox="1"/>
          <p:nvPr/>
        </p:nvSpPr>
        <p:spPr>
          <a:xfrm>
            <a:off x="661700" y="904975"/>
            <a:ext cx="6805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 Văn bản tạo ra bởi LLM có mang nhiều thông tin không?</a:t>
            </a:r>
            <a:endParaRPr lang="en-US"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6E96FFE9-FDD3-D159-3E86-22A487046DC6}"/>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6.2</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4B5D7FA5-54E2-7412-6393-D8522C171E2C}"/>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KHẢ NĂNG DỰ ĐOÁN CỦA LLM ĐẾN ĐÂU?</a:t>
            </a:r>
          </a:p>
        </p:txBody>
      </p:sp>
      <p:sp>
        <p:nvSpPr>
          <p:cNvPr id="4" name="TextBox 3">
            <a:extLst>
              <a:ext uri="{FF2B5EF4-FFF2-40B4-BE49-F238E27FC236}">
                <a16:creationId xmlns:a16="http://schemas.microsoft.com/office/drawing/2014/main" id="{CC21BEED-85DC-DC72-1D67-DDCBB9B18DB0}"/>
              </a:ext>
            </a:extLst>
          </p:cNvPr>
          <p:cNvSpPr txBox="1"/>
          <p:nvPr/>
        </p:nvSpPr>
        <p:spPr>
          <a:xfrm>
            <a:off x="1480568" y="1944178"/>
            <a:ext cx="6182864"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a:solidFill>
                  <a:srgbClr val="00316C"/>
                </a:solidFill>
                <a:latin typeface="Montserrat" panose="00000500000000000000" pitchFamily="2" charset="0"/>
              </a:rPr>
              <a:t>Giả</a:t>
            </a:r>
            <a:r>
              <a:rPr lang="vi-VN" sz="1800">
                <a:solidFill>
                  <a:srgbClr val="00316C"/>
                </a:solidFill>
                <a:latin typeface="Montserrat" panose="00000500000000000000" pitchFamily="2" charset="0"/>
              </a:rPr>
              <a:t> thuyết rằng GPT có khả năng dự đoán lợi nhuận trong tương lai vì nó có thể trích xuất những hiểu biết mang tính chất</a:t>
            </a:r>
            <a:r>
              <a:rPr lang="en-US" sz="1800">
                <a:solidFill>
                  <a:srgbClr val="00316C"/>
                </a:solidFill>
                <a:latin typeface="Montserrat" panose="00000500000000000000" pitchFamily="2" charset="0"/>
              </a:rPr>
              <a:t> </a:t>
            </a:r>
            <a:r>
              <a:rPr lang="vi-VN" sz="1800">
                <a:solidFill>
                  <a:srgbClr val="00316C"/>
                </a:solidFill>
                <a:latin typeface="Montserrat" panose="00000500000000000000" pitchFamily="2" charset="0"/>
              </a:rPr>
              <a:t>diễn giải từ dữ liệu tài chính có dạng số học</a:t>
            </a:r>
          </a:p>
          <a:p>
            <a:r>
              <a:rPr lang="en-US" sz="1800">
                <a:solidFill>
                  <a:srgbClr val="00316C"/>
                </a:solidFill>
                <a:latin typeface="Montserrat" panose="00000500000000000000" pitchFamily="2" charset="0"/>
              </a:rPr>
              <a:t>=&gt; </a:t>
            </a:r>
            <a:r>
              <a:rPr lang="vi-VN" sz="1800">
                <a:solidFill>
                  <a:srgbClr val="00316C"/>
                </a:solidFill>
                <a:latin typeface="Montserrat" panose="00000500000000000000" pitchFamily="2" charset="0"/>
              </a:rPr>
              <a:t>Chúng tôi kiểm tra xem liệu văn bản do GPT tạo ra có chứa thông tin hữu ích cho việc dự đoán hướng đi của lợi nhuận</a:t>
            </a:r>
            <a:r>
              <a:rPr lang="en-US" sz="1800">
                <a:solidFill>
                  <a:srgbClr val="00316C"/>
                </a:solidFill>
                <a:latin typeface="Montserrat" panose="00000500000000000000" pitchFamily="2" charset="0"/>
              </a:rPr>
              <a:t> </a:t>
            </a:r>
            <a:r>
              <a:rPr lang="vi-VN" sz="1800">
                <a:solidFill>
                  <a:srgbClr val="00316C"/>
                </a:solidFill>
                <a:latin typeface="Montserrat" panose="00000500000000000000" pitchFamily="2" charset="0"/>
              </a:rPr>
              <a:t>tương lai hay không</a:t>
            </a:r>
            <a:r>
              <a:rPr lang="en-US" sz="1800">
                <a:solidFill>
                  <a:srgbClr val="00316C"/>
                </a:solidFill>
                <a:latin typeface="Montserrat" panose="00000500000000000000" pitchFamily="2" charset="0"/>
              </a:rPr>
              <a:t>?</a:t>
            </a:r>
            <a:endParaRPr lang="en-US" sz="1800" b="1" i="1">
              <a:solidFill>
                <a:srgbClr val="00316C"/>
              </a:solidFill>
              <a:latin typeface="Montserrat" panose="00000500000000000000" pitchFamily="2" charset="0"/>
            </a:endParaRPr>
          </a:p>
        </p:txBody>
      </p:sp>
      <p:sp>
        <p:nvSpPr>
          <p:cNvPr id="5" name="Google Shape;95;p16">
            <a:extLst>
              <a:ext uri="{FF2B5EF4-FFF2-40B4-BE49-F238E27FC236}">
                <a16:creationId xmlns:a16="http://schemas.microsoft.com/office/drawing/2014/main" id="{B78A2676-D2D0-85D1-8CC3-C57624A436B8}"/>
              </a:ext>
            </a:extLst>
          </p:cNvPr>
          <p:cNvSpPr/>
          <p:nvPr/>
        </p:nvSpPr>
        <p:spPr>
          <a:xfrm>
            <a:off x="3804160" y="1655657"/>
            <a:ext cx="1405466" cy="3345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Montserrat SemiBold"/>
                <a:ea typeface="Montserrat SemiBold"/>
                <a:cs typeface="Montserrat SemiBold"/>
                <a:sym typeface="Montserrat SemiBold"/>
              </a:rPr>
              <a:t>VẤN ĐỀ</a:t>
            </a:r>
            <a:endParaRPr sz="1500">
              <a:solidFill>
                <a:schemeClr val="lt1"/>
              </a:solidFill>
              <a:latin typeface="Montserrat SemiBold"/>
              <a:ea typeface="Montserrat SemiBold"/>
              <a:cs typeface="Montserrat SemiBold"/>
              <a:sym typeface="Montserrat SemiBold"/>
            </a:endParaRPr>
          </a:p>
        </p:txBody>
      </p:sp>
      <p:sp>
        <p:nvSpPr>
          <p:cNvPr id="8" name="Slide Number Placeholder 7">
            <a:extLst>
              <a:ext uri="{FF2B5EF4-FFF2-40B4-BE49-F238E27FC236}">
                <a16:creationId xmlns:a16="http://schemas.microsoft.com/office/drawing/2014/main" id="{4EDD77DC-AF8E-C5F7-0E8A-AEF8D794CA28}"/>
              </a:ext>
            </a:extLst>
          </p:cNvPr>
          <p:cNvSpPr>
            <a:spLocks noGrp="1"/>
          </p:cNvSpPr>
          <p:nvPr>
            <p:ph type="sldNum" idx="12"/>
          </p:nvPr>
        </p:nvSpPr>
        <p:spPr/>
        <p:txBody>
          <a:bodyPr/>
          <a:lstStyle/>
          <a:p>
            <a:fld id="{6576285A-A244-40E9-8C01-341B11FF4D23}" type="slidenum">
              <a:rPr lang="en" smtClean="0"/>
              <a:pPr/>
              <a:t>58</a:t>
            </a:fld>
            <a:endParaRPr lang="en"/>
          </a:p>
        </p:txBody>
      </p:sp>
    </p:spTree>
    <p:extLst>
      <p:ext uri="{BB962C8B-B14F-4D97-AF65-F5344CB8AC3E}">
        <p14:creationId xmlns:p14="http://schemas.microsoft.com/office/powerpoint/2010/main" val="3674089255"/>
      </p:ext>
    </p:extLst>
  </p:cSld>
  <p:clrMapOvr>
    <a:masterClrMapping/>
  </p:clrMapOvr>
  <p:transition spd="med">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840F4D33-C327-9C43-856F-271FFE4F91F4}"/>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2F15BEC0-A8C5-8078-C4CE-953251F1B182}"/>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85F3D26B-B874-BFD0-7E7C-82817C4C9A06}"/>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94C308A7-12BD-18E8-076F-22D17BC00AA9}"/>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B423ABBA-E686-A53F-F493-D232BFF24A4E}"/>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6</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53684051-9AA1-0DF1-A84B-9DFF95B47774}"/>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D4B351E4-E71F-D1A2-B320-9C5E1B0ADD7F}"/>
              </a:ext>
            </a:extLst>
          </p:cNvPr>
          <p:cNvSpPr txBox="1"/>
          <p:nvPr/>
        </p:nvSpPr>
        <p:spPr>
          <a:xfrm>
            <a:off x="661700" y="904975"/>
            <a:ext cx="6805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 Văn bản tạo ra bởi LLM có mang nhiều thông tin không?</a:t>
            </a:r>
            <a:endParaRPr lang="en-US"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B283E049-2A1C-862A-4723-C0F3972575EA}"/>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6.2</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295F6609-4165-222E-34EA-9F78D30F84B7}"/>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KHẢ NĂNG DỰ ĐOÁN CỦA LLM ĐẾN ĐÂU?</a:t>
            </a:r>
          </a:p>
        </p:txBody>
      </p:sp>
      <p:sp>
        <p:nvSpPr>
          <p:cNvPr id="3" name="TextBox 2">
            <a:extLst>
              <a:ext uri="{FF2B5EF4-FFF2-40B4-BE49-F238E27FC236}">
                <a16:creationId xmlns:a16="http://schemas.microsoft.com/office/drawing/2014/main" id="{F5900D85-E744-36C7-0889-823FCC7A5A0A}"/>
              </a:ext>
            </a:extLst>
          </p:cNvPr>
          <p:cNvSpPr txBox="1"/>
          <p:nvPr/>
        </p:nvSpPr>
        <p:spPr>
          <a:xfrm>
            <a:off x="431791" y="1639445"/>
            <a:ext cx="2181069" cy="179060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a:solidFill>
                  <a:srgbClr val="00316C"/>
                </a:solidFill>
                <a:latin typeface="Montserrat" panose="00000500000000000000" pitchFamily="2" charset="0"/>
              </a:rPr>
              <a:t>sử dụng mô hình </a:t>
            </a:r>
            <a:r>
              <a:rPr lang="en-US" sz="1800" b="1">
                <a:solidFill>
                  <a:srgbClr val="00316C"/>
                </a:solidFill>
                <a:latin typeface="Montserrat" panose="00000500000000000000" pitchFamily="2" charset="0"/>
              </a:rPr>
              <a:t>BERT-base-uncased</a:t>
            </a:r>
            <a:r>
              <a:rPr lang="en-US" sz="1800">
                <a:solidFill>
                  <a:srgbClr val="00316C"/>
                </a:solidFill>
                <a:latin typeface="Montserrat" panose="00000500000000000000" pitchFamily="2" charset="0"/>
              </a:rPr>
              <a:t> để chuyển đổi văn bản thành vector có 768 chiều</a:t>
            </a:r>
          </a:p>
        </p:txBody>
      </p:sp>
      <p:sp>
        <p:nvSpPr>
          <p:cNvPr id="7" name="TextBox 6">
            <a:extLst>
              <a:ext uri="{FF2B5EF4-FFF2-40B4-BE49-F238E27FC236}">
                <a16:creationId xmlns:a16="http://schemas.microsoft.com/office/drawing/2014/main" id="{F5376633-999A-FE5B-171A-38D4A6CA515F}"/>
              </a:ext>
            </a:extLst>
          </p:cNvPr>
          <p:cNvSpPr txBox="1"/>
          <p:nvPr/>
        </p:nvSpPr>
        <p:spPr>
          <a:xfrm>
            <a:off x="3411405" y="2651666"/>
            <a:ext cx="2021173" cy="646331"/>
          </a:xfrm>
          <a:prstGeom prst="rect">
            <a:avLst/>
          </a:prstGeom>
        </p:spPr>
        <p:style>
          <a:lnRef idx="1">
            <a:schemeClr val="accent4"/>
          </a:lnRef>
          <a:fillRef idx="3">
            <a:schemeClr val="accent4"/>
          </a:fillRef>
          <a:effectRef idx="2">
            <a:schemeClr val="accent4"/>
          </a:effectRef>
          <a:fontRef idx="minor">
            <a:schemeClr val="lt1"/>
          </a:fontRef>
        </p:style>
        <p:txBody>
          <a:bodyPr wrap="square">
            <a:spAutoFit/>
          </a:bodyPr>
          <a:lstStyle/>
          <a:p>
            <a:r>
              <a:rPr lang="en-US" sz="1800">
                <a:solidFill>
                  <a:srgbClr val="00316C"/>
                </a:solidFill>
                <a:latin typeface="Montserrat" panose="00000500000000000000" pitchFamily="2" charset="0"/>
              </a:rPr>
              <a:t>M</a:t>
            </a:r>
            <a:r>
              <a:rPr lang="vi-VN" sz="1800">
                <a:solidFill>
                  <a:srgbClr val="00316C"/>
                </a:solidFill>
                <a:latin typeface="Montserrat" panose="00000500000000000000" pitchFamily="2" charset="0"/>
              </a:rPr>
              <a:t>ạng nơ-ron nhân tạo (ANN) </a:t>
            </a:r>
            <a:endParaRPr lang="en-US" sz="1800">
              <a:solidFill>
                <a:srgbClr val="00316C"/>
              </a:solidFill>
              <a:latin typeface="Montserrat" panose="00000500000000000000" pitchFamily="2" charset="0"/>
            </a:endParaRPr>
          </a:p>
        </p:txBody>
      </p:sp>
      <p:sp>
        <p:nvSpPr>
          <p:cNvPr id="8" name="TextBox 7">
            <a:extLst>
              <a:ext uri="{FF2B5EF4-FFF2-40B4-BE49-F238E27FC236}">
                <a16:creationId xmlns:a16="http://schemas.microsoft.com/office/drawing/2014/main" id="{B1051E15-89BD-95E2-53CE-2511EDD64CA1}"/>
              </a:ext>
            </a:extLst>
          </p:cNvPr>
          <p:cNvSpPr txBox="1"/>
          <p:nvPr/>
        </p:nvSpPr>
        <p:spPr>
          <a:xfrm>
            <a:off x="6593167" y="2671919"/>
            <a:ext cx="1590207"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a:solidFill>
                  <a:srgbClr val="00316C"/>
                </a:solidFill>
                <a:latin typeface="Montserrat" panose="00000500000000000000" pitchFamily="2" charset="0"/>
              </a:rPr>
              <a:t>Dự đoán tăng (giảm)</a:t>
            </a:r>
          </a:p>
        </p:txBody>
      </p:sp>
      <p:sp>
        <p:nvSpPr>
          <p:cNvPr id="10" name="TextBox 9">
            <a:extLst>
              <a:ext uri="{FF2B5EF4-FFF2-40B4-BE49-F238E27FC236}">
                <a16:creationId xmlns:a16="http://schemas.microsoft.com/office/drawing/2014/main" id="{3AE4245B-30D2-F5CF-6599-67D6936DC744}"/>
              </a:ext>
            </a:extLst>
          </p:cNvPr>
          <p:cNvSpPr txBox="1"/>
          <p:nvPr/>
        </p:nvSpPr>
        <p:spPr>
          <a:xfrm>
            <a:off x="3211437" y="1494508"/>
            <a:ext cx="242110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vi-VN" sz="1800">
                <a:solidFill>
                  <a:srgbClr val="00316C"/>
                </a:solidFill>
                <a:latin typeface="Montserrat" panose="00000500000000000000" pitchFamily="2" charset="0"/>
              </a:rPr>
              <a:t>Hai lớp ẩn với kích thước </a:t>
            </a:r>
            <a:r>
              <a:rPr lang="en-US" sz="1800">
                <a:solidFill>
                  <a:srgbClr val="00316C"/>
                </a:solidFill>
                <a:latin typeface="Montserrat" panose="00000500000000000000" pitchFamily="2" charset="0"/>
              </a:rPr>
              <a:t>256 - 64</a:t>
            </a:r>
          </a:p>
        </p:txBody>
      </p:sp>
      <p:sp>
        <p:nvSpPr>
          <p:cNvPr id="12" name="TextBox 11">
            <a:extLst>
              <a:ext uri="{FF2B5EF4-FFF2-40B4-BE49-F238E27FC236}">
                <a16:creationId xmlns:a16="http://schemas.microsoft.com/office/drawing/2014/main" id="{B625BAE5-9E03-2FD3-1365-632FE69CD867}"/>
              </a:ext>
            </a:extLst>
          </p:cNvPr>
          <p:cNvSpPr txBox="1"/>
          <p:nvPr/>
        </p:nvSpPr>
        <p:spPr>
          <a:xfrm>
            <a:off x="5743419" y="3722705"/>
            <a:ext cx="3289705"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defPPr marR="0" lvl="0" algn="l" rtl="0">
              <a:lnSpc>
                <a:spcPct val="100000"/>
              </a:lnSpc>
              <a:spcBef>
                <a:spcPts val="0"/>
              </a:spcBef>
              <a:spcAft>
                <a:spcPts val="0"/>
              </a:spcAft>
            </a:defPPr>
            <a:lvl1pPr algn="ctr">
              <a:defRPr sz="1800">
                <a:solidFill>
                  <a:srgbClr val="00316C"/>
                </a:solidFill>
                <a:latin typeface="Montserrat" panose="00000500000000000000" pitchFamily="2"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t>p1p_1p1 </a:t>
            </a:r>
            <a:br>
              <a:rPr lang="en-US"/>
            </a:br>
            <a:r>
              <a:rPr lang="en-US"/>
              <a:t>(khả năng lợi nhuận tăng)</a:t>
            </a:r>
          </a:p>
        </p:txBody>
      </p:sp>
      <p:sp>
        <p:nvSpPr>
          <p:cNvPr id="14" name="TextBox 13">
            <a:extLst>
              <a:ext uri="{FF2B5EF4-FFF2-40B4-BE49-F238E27FC236}">
                <a16:creationId xmlns:a16="http://schemas.microsoft.com/office/drawing/2014/main" id="{921507BA-F355-CC73-B336-C64F8FABD520}"/>
              </a:ext>
            </a:extLst>
          </p:cNvPr>
          <p:cNvSpPr txBox="1"/>
          <p:nvPr/>
        </p:nvSpPr>
        <p:spPr>
          <a:xfrm>
            <a:off x="5743419" y="1498878"/>
            <a:ext cx="3289705"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defPPr marR="0" lvl="0" algn="l" rtl="0">
              <a:lnSpc>
                <a:spcPct val="100000"/>
              </a:lnSpc>
              <a:spcBef>
                <a:spcPts val="0"/>
              </a:spcBef>
              <a:spcAft>
                <a:spcPts val="0"/>
              </a:spcAft>
            </a:defPPr>
            <a:lvl1pPr algn="ctr">
              <a:defRPr sz="1800">
                <a:solidFill>
                  <a:srgbClr val="00316C"/>
                </a:solidFill>
                <a:latin typeface="Montserrat" panose="00000500000000000000" pitchFamily="2"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t>p2p_2p2 </a:t>
            </a:r>
            <a:br>
              <a:rPr lang="en-US"/>
            </a:br>
            <a:r>
              <a:rPr lang="en-US"/>
              <a:t>(khả năng lợi nhuận giảm)</a:t>
            </a:r>
          </a:p>
        </p:txBody>
      </p:sp>
      <p:sp>
        <p:nvSpPr>
          <p:cNvPr id="16" name="TextBox 15">
            <a:extLst>
              <a:ext uri="{FF2B5EF4-FFF2-40B4-BE49-F238E27FC236}">
                <a16:creationId xmlns:a16="http://schemas.microsoft.com/office/drawing/2014/main" id="{620A95EA-4E65-420C-0CA2-A5A0C2958FDA}"/>
              </a:ext>
            </a:extLst>
          </p:cNvPr>
          <p:cNvSpPr txBox="1"/>
          <p:nvPr/>
        </p:nvSpPr>
        <p:spPr>
          <a:xfrm>
            <a:off x="431791" y="3618360"/>
            <a:ext cx="5146669" cy="91604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marR="0" lvl="0" algn="l" rtl="0">
              <a:lnSpc>
                <a:spcPct val="100000"/>
              </a:lnSpc>
              <a:spcBef>
                <a:spcPts val="0"/>
              </a:spcBef>
              <a:spcAft>
                <a:spcPts val="0"/>
              </a:spcAft>
            </a:defPPr>
            <a:lvl1pPr>
              <a:defRPr sz="1800">
                <a:solidFill>
                  <a:srgbClr val="00316C"/>
                </a:solidFill>
                <a:latin typeface="Montserrat" panose="00000500000000000000" pitchFamily="2"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b="1" u="sng"/>
              <a:t>Kết luận</a:t>
            </a:r>
            <a:r>
              <a:rPr lang="en-US"/>
              <a:t>: </a:t>
            </a:r>
            <a:r>
              <a:rPr lang="vi-VN"/>
              <a:t>Nếu p1&gt;p2p_1 &gt; p_2p1 &gt;p2, mô hình dự đoán lợi nhuận tăng; ngược lại, dự đoán lợi nhuận giảm.</a:t>
            </a:r>
            <a:endParaRPr lang="en-US"/>
          </a:p>
        </p:txBody>
      </p:sp>
      <p:sp>
        <p:nvSpPr>
          <p:cNvPr id="17" name="Arrow: Right 16">
            <a:extLst>
              <a:ext uri="{FF2B5EF4-FFF2-40B4-BE49-F238E27FC236}">
                <a16:creationId xmlns:a16="http://schemas.microsoft.com/office/drawing/2014/main" id="{5FA82B40-B225-8550-1EA7-80A9D1383F5B}"/>
              </a:ext>
            </a:extLst>
          </p:cNvPr>
          <p:cNvSpPr/>
          <p:nvPr/>
        </p:nvSpPr>
        <p:spPr>
          <a:xfrm>
            <a:off x="2700671" y="2878911"/>
            <a:ext cx="644577" cy="23234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9" name="Connector: Elbow 18">
            <a:extLst>
              <a:ext uri="{FF2B5EF4-FFF2-40B4-BE49-F238E27FC236}">
                <a16:creationId xmlns:a16="http://schemas.microsoft.com/office/drawing/2014/main" id="{6D59C716-6701-0589-9240-1654C6A8419B}"/>
              </a:ext>
            </a:extLst>
          </p:cNvPr>
          <p:cNvCxnSpPr>
            <a:stCxn id="7" idx="0"/>
            <a:endCxn id="10" idx="2"/>
          </p:cNvCxnSpPr>
          <p:nvPr/>
        </p:nvCxnSpPr>
        <p:spPr>
          <a:xfrm rot="16200000" flipV="1">
            <a:off x="4166579" y="2396252"/>
            <a:ext cx="510827"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Arrow: Right 20">
            <a:extLst>
              <a:ext uri="{FF2B5EF4-FFF2-40B4-BE49-F238E27FC236}">
                <a16:creationId xmlns:a16="http://schemas.microsoft.com/office/drawing/2014/main" id="{0CD3ED04-543C-0504-2966-00258BB57494}"/>
              </a:ext>
            </a:extLst>
          </p:cNvPr>
          <p:cNvSpPr/>
          <p:nvPr/>
        </p:nvSpPr>
        <p:spPr>
          <a:xfrm>
            <a:off x="5632544" y="2872042"/>
            <a:ext cx="799142" cy="23234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6CCB2C97-1290-A783-ED30-521198247594}"/>
              </a:ext>
            </a:extLst>
          </p:cNvPr>
          <p:cNvCxnSpPr>
            <a:stCxn id="8" idx="0"/>
            <a:endCxn id="14" idx="2"/>
          </p:cNvCxnSpPr>
          <p:nvPr/>
        </p:nvCxnSpPr>
        <p:spPr>
          <a:xfrm flipV="1">
            <a:off x="7388271" y="2145209"/>
            <a:ext cx="1" cy="526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7F20741-F2E0-D763-9359-2B272F70DF19}"/>
              </a:ext>
            </a:extLst>
          </p:cNvPr>
          <p:cNvCxnSpPr>
            <a:stCxn id="8" idx="2"/>
            <a:endCxn id="12" idx="0"/>
          </p:cNvCxnSpPr>
          <p:nvPr/>
        </p:nvCxnSpPr>
        <p:spPr>
          <a:xfrm>
            <a:off x="7388271" y="3318250"/>
            <a:ext cx="1" cy="404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Google Shape;95;p16">
            <a:extLst>
              <a:ext uri="{FF2B5EF4-FFF2-40B4-BE49-F238E27FC236}">
                <a16:creationId xmlns:a16="http://schemas.microsoft.com/office/drawing/2014/main" id="{025F3EE6-1ADA-B4DC-5C00-3458D69E593C}"/>
              </a:ext>
            </a:extLst>
          </p:cNvPr>
          <p:cNvSpPr/>
          <p:nvPr/>
        </p:nvSpPr>
        <p:spPr>
          <a:xfrm>
            <a:off x="6685537" y="4577814"/>
            <a:ext cx="1405466" cy="3345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Montserrat SemiBold"/>
                <a:ea typeface="Montserrat SemiBold"/>
                <a:cs typeface="Montserrat SemiBold"/>
                <a:sym typeface="Montserrat SemiBold"/>
              </a:rPr>
              <a:t>GIẢI QUYẾT</a:t>
            </a:r>
            <a:endParaRPr sz="1500">
              <a:solidFill>
                <a:schemeClr val="lt1"/>
              </a:solidFill>
              <a:latin typeface="Montserrat SemiBold"/>
              <a:ea typeface="Montserrat SemiBold"/>
              <a:cs typeface="Montserrat SemiBold"/>
              <a:sym typeface="Montserrat SemiBold"/>
            </a:endParaRPr>
          </a:p>
        </p:txBody>
      </p:sp>
      <p:sp>
        <p:nvSpPr>
          <p:cNvPr id="33" name="Slide Number Placeholder 32">
            <a:extLst>
              <a:ext uri="{FF2B5EF4-FFF2-40B4-BE49-F238E27FC236}">
                <a16:creationId xmlns:a16="http://schemas.microsoft.com/office/drawing/2014/main" id="{456ED88D-A9D8-0708-BCFF-0B39F7CA664E}"/>
              </a:ext>
            </a:extLst>
          </p:cNvPr>
          <p:cNvSpPr>
            <a:spLocks noGrp="1"/>
          </p:cNvSpPr>
          <p:nvPr>
            <p:ph type="sldNum" idx="12"/>
          </p:nvPr>
        </p:nvSpPr>
        <p:spPr/>
        <p:txBody>
          <a:bodyPr/>
          <a:lstStyle/>
          <a:p>
            <a:fld id="{6576285A-A244-40E9-8C01-341B11FF4D23}" type="slidenum">
              <a:rPr lang="en" smtClean="0"/>
              <a:pPr/>
              <a:t>59</a:t>
            </a:fld>
            <a:endParaRPr lang="en"/>
          </a:p>
        </p:txBody>
      </p:sp>
    </p:spTree>
    <p:extLst>
      <p:ext uri="{BB962C8B-B14F-4D97-AF65-F5344CB8AC3E}">
        <p14:creationId xmlns:p14="http://schemas.microsoft.com/office/powerpoint/2010/main" val="2226576148"/>
      </p:ext>
    </p:extLst>
  </p:cSld>
  <p:clrMapOvr>
    <a:masterClrMapping/>
  </p:clrMapOvr>
  <p:transition spd="med">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18"/>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127" name="Google Shape;127;p18"/>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128" name="Google Shape;128;p18"/>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04</a:t>
            </a:r>
            <a:endParaRPr sz="900" b="1">
              <a:solidFill>
                <a:srgbClr val="00316C"/>
              </a:solidFill>
              <a:latin typeface="Montserrat"/>
              <a:ea typeface="Montserrat"/>
              <a:cs typeface="Montserrat"/>
              <a:sym typeface="Montserrat"/>
            </a:endParaRPr>
          </a:p>
        </p:txBody>
      </p:sp>
      <p:sp>
        <p:nvSpPr>
          <p:cNvPr id="129" name="Google Shape;129;p18"/>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1</a:t>
            </a:r>
            <a:endParaRPr sz="2450">
              <a:solidFill>
                <a:schemeClr val="lt1"/>
              </a:solidFill>
              <a:latin typeface="Montserrat SemiBold"/>
              <a:ea typeface="Montserrat SemiBold"/>
              <a:cs typeface="Montserrat SemiBold"/>
              <a:sym typeface="Montserrat SemiBold"/>
            </a:endParaRPr>
          </a:p>
        </p:txBody>
      </p:sp>
      <p:cxnSp>
        <p:nvCxnSpPr>
          <p:cNvPr id="130" name="Google Shape;130;p18"/>
          <p:cNvCxnSpPr/>
          <p:nvPr/>
        </p:nvCxnSpPr>
        <p:spPr>
          <a:xfrm rot="10800000" flipH="1">
            <a:off x="887350" y="705250"/>
            <a:ext cx="2565900" cy="4800"/>
          </a:xfrm>
          <a:prstGeom prst="straightConnector1">
            <a:avLst/>
          </a:prstGeom>
          <a:noFill/>
          <a:ln w="38100" cap="flat" cmpd="sng">
            <a:solidFill>
              <a:srgbClr val="00316C"/>
            </a:solidFill>
            <a:prstDash val="solid"/>
            <a:round/>
            <a:headEnd type="none" w="med" len="med"/>
            <a:tailEnd type="none" w="med" len="med"/>
          </a:ln>
        </p:spPr>
      </p:cxnSp>
      <p:sp>
        <p:nvSpPr>
          <p:cNvPr id="131" name="Google Shape;131;p18"/>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GIỚI THIỆU</a:t>
            </a:r>
            <a:endParaRPr sz="2450" b="1">
              <a:solidFill>
                <a:srgbClr val="00316C"/>
              </a:solidFill>
              <a:latin typeface="Montserrat"/>
              <a:ea typeface="Montserrat"/>
              <a:cs typeface="Montserrat"/>
              <a:sym typeface="Montserrat"/>
            </a:endParaRPr>
          </a:p>
        </p:txBody>
      </p:sp>
      <p:sp>
        <p:nvSpPr>
          <p:cNvPr id="132" name="Google Shape;132;p18"/>
          <p:cNvSpPr/>
          <p:nvPr/>
        </p:nvSpPr>
        <p:spPr>
          <a:xfrm>
            <a:off x="2132375" y="1676725"/>
            <a:ext cx="4879200" cy="2347800"/>
          </a:xfrm>
          <a:prstGeom prst="roundRect">
            <a:avLst>
              <a:gd name="adj" fmla="val 6406"/>
            </a:avLst>
          </a:prstGeom>
          <a:no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 name="Google Shape;133;p18"/>
          <p:cNvSpPr/>
          <p:nvPr/>
        </p:nvSpPr>
        <p:spPr>
          <a:xfrm>
            <a:off x="2689168" y="1509475"/>
            <a:ext cx="3765613" cy="3345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Montserrat SemiBold"/>
                <a:ea typeface="Montserrat SemiBold"/>
                <a:cs typeface="Montserrat SemiBold"/>
                <a:sym typeface="Montserrat SemiBold"/>
              </a:rPr>
              <a:t>CÂU HỎI ĐẶT RA</a:t>
            </a:r>
            <a:endParaRPr>
              <a:solidFill>
                <a:schemeClr val="lt1"/>
              </a:solidFill>
              <a:latin typeface="Montserrat SemiBold"/>
              <a:ea typeface="Montserrat SemiBold"/>
              <a:cs typeface="Montserrat SemiBold"/>
              <a:sym typeface="Montserrat SemiBold"/>
            </a:endParaRPr>
          </a:p>
        </p:txBody>
      </p:sp>
      <p:sp>
        <p:nvSpPr>
          <p:cNvPr id="134" name="Google Shape;134;p18"/>
          <p:cNvSpPr txBox="1"/>
          <p:nvPr/>
        </p:nvSpPr>
        <p:spPr>
          <a:xfrm>
            <a:off x="2288151" y="1929648"/>
            <a:ext cx="4320600" cy="1915879"/>
          </a:xfrm>
          <a:prstGeom prst="rect">
            <a:avLst/>
          </a:prstGeom>
          <a:noFill/>
          <a:ln>
            <a:noFill/>
          </a:ln>
        </p:spPr>
        <p:txBody>
          <a:bodyPr spcFirstLastPara="1" wrap="square" lIns="91425" tIns="91425" rIns="91425" bIns="91425" anchor="t" anchorCtr="0">
            <a:spAutoFit/>
          </a:bodyPr>
          <a:lstStyle/>
          <a:p>
            <a:pPr marL="457200" lvl="0" indent="-342900" algn="l" rtl="0">
              <a:lnSpc>
                <a:spcPct val="125000"/>
              </a:lnSpc>
              <a:spcBef>
                <a:spcPts val="0"/>
              </a:spcBef>
              <a:spcAft>
                <a:spcPts val="0"/>
              </a:spcAft>
              <a:buClr>
                <a:srgbClr val="00316C"/>
              </a:buClr>
              <a:buSzPts val="1800"/>
              <a:buFont typeface="Montserrat"/>
              <a:buChar char="-"/>
            </a:pPr>
            <a:r>
              <a:rPr lang="en-US" sz="1800">
                <a:solidFill>
                  <a:srgbClr val="00316C"/>
                </a:solidFill>
                <a:latin typeface="Montserrat"/>
                <a:ea typeface="Montserrat"/>
                <a:cs typeface="Montserrat"/>
                <a:sym typeface="Montserrat"/>
              </a:rPr>
              <a:t>LLM có thể đưa ra quyết định tài chính một cách thông minh?</a:t>
            </a:r>
          </a:p>
          <a:p>
            <a:pPr marL="457200" lvl="0" indent="-342900" algn="l" rtl="0">
              <a:lnSpc>
                <a:spcPct val="125000"/>
              </a:lnSpc>
              <a:spcBef>
                <a:spcPts val="0"/>
              </a:spcBef>
              <a:spcAft>
                <a:spcPts val="0"/>
              </a:spcAft>
              <a:buClr>
                <a:srgbClr val="00316C"/>
              </a:buClr>
              <a:buSzPts val="1800"/>
              <a:buFont typeface="Montserrat"/>
              <a:buChar char="-"/>
            </a:pPr>
            <a:r>
              <a:rPr lang="en-US" sz="1800">
                <a:solidFill>
                  <a:srgbClr val="00316C"/>
                </a:solidFill>
                <a:latin typeface="Montserrat"/>
                <a:ea typeface="Montserrat"/>
                <a:cs typeface="Montserrat"/>
                <a:sym typeface="Montserrat"/>
              </a:rPr>
              <a:t>Con người vs LLM, ai sẽ giành chiến thắng?</a:t>
            </a:r>
            <a:endParaRPr sz="1800">
              <a:solidFill>
                <a:srgbClr val="00316C"/>
              </a:solidFill>
              <a:latin typeface="Montserrat"/>
              <a:ea typeface="Montserrat"/>
              <a:cs typeface="Montserrat"/>
              <a:sym typeface="Montserrat"/>
            </a:endParaRPr>
          </a:p>
        </p:txBody>
      </p:sp>
      <p:sp>
        <p:nvSpPr>
          <p:cNvPr id="6" name="Slide Number Placeholder 5">
            <a:extLst>
              <a:ext uri="{FF2B5EF4-FFF2-40B4-BE49-F238E27FC236}">
                <a16:creationId xmlns:a16="http://schemas.microsoft.com/office/drawing/2014/main" id="{5047E0FB-CEBC-60FA-7946-692F804EF035}"/>
              </a:ext>
            </a:extLst>
          </p:cNvPr>
          <p:cNvSpPr>
            <a:spLocks noGrp="1"/>
          </p:cNvSpPr>
          <p:nvPr>
            <p:ph type="sldNum" idx="12"/>
          </p:nvPr>
        </p:nvSpPr>
        <p:spPr/>
        <p:txBody>
          <a:bodyPr/>
          <a:lstStyle/>
          <a:p>
            <a:fld id="{6576285A-A244-40E9-8C01-341B11FF4D23}" type="slidenum">
              <a:rPr lang="en" smtClean="0"/>
              <a:pPr/>
              <a:t>6</a:t>
            </a:fld>
            <a:endParaRPr lang="en"/>
          </a:p>
        </p:txBody>
      </p:sp>
    </p:spTree>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70BD08D0-5CAD-0D38-3695-51319CBAC1B2}"/>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F4BD772C-9F96-D5BA-A563-1DC9BAC3230A}"/>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2470E9F2-E0EB-CBEE-200E-7A1FE38B48C7}"/>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8038D6F3-7059-2A6C-13B1-B97C772A29F9}"/>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2E5212FA-F9CF-0A36-56A0-F7DC136E19EA}"/>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6</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D0AF051E-2B38-CB4D-74F6-CB2B10FF7B85}"/>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C4D4023E-72D5-57DA-EAC4-9048A4A3F281}"/>
              </a:ext>
            </a:extLst>
          </p:cNvPr>
          <p:cNvSpPr txBox="1"/>
          <p:nvPr/>
        </p:nvSpPr>
        <p:spPr>
          <a:xfrm>
            <a:off x="661700" y="904975"/>
            <a:ext cx="6805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 Văn bản tạo ra bởi LLM có mang nhiều thông tin không?</a:t>
            </a:r>
            <a:endParaRPr lang="en-US"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B1F10FCE-B3B3-2C40-8CBB-587CB3CA5502}"/>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6.2</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1DF81F78-169B-8FF6-BB33-2F9E3A1C1E75}"/>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KHẢ NĂNG DỰ ĐOÁN CỦA LLM ĐẾN ĐÂU?</a:t>
            </a:r>
          </a:p>
        </p:txBody>
      </p:sp>
      <p:pic>
        <p:nvPicPr>
          <p:cNvPr id="6" name="Picture 5">
            <a:extLst>
              <a:ext uri="{FF2B5EF4-FFF2-40B4-BE49-F238E27FC236}">
                <a16:creationId xmlns:a16="http://schemas.microsoft.com/office/drawing/2014/main" id="{D7EEFEB5-2114-66F9-DEE8-83E9925EE180}"/>
              </a:ext>
            </a:extLst>
          </p:cNvPr>
          <p:cNvPicPr>
            <a:picLocks noChangeAspect="1"/>
          </p:cNvPicPr>
          <p:nvPr/>
        </p:nvPicPr>
        <p:blipFill>
          <a:blip r:embed="rId5"/>
          <a:stretch>
            <a:fillRect/>
          </a:stretch>
        </p:blipFill>
        <p:spPr>
          <a:xfrm>
            <a:off x="3387777" y="1514022"/>
            <a:ext cx="5588760" cy="2621786"/>
          </a:xfrm>
          <a:prstGeom prst="rect">
            <a:avLst/>
          </a:prstGeom>
          <a:ln>
            <a:noFill/>
          </a:ln>
          <a:effectLst>
            <a:outerShdw blurRad="292100" dist="139700" dir="2700000" algn="tl" rotWithShape="0">
              <a:srgbClr val="333333">
                <a:alpha val="65000"/>
              </a:srgbClr>
            </a:outerShdw>
          </a:effectLst>
        </p:spPr>
      </p:pic>
      <p:sp>
        <p:nvSpPr>
          <p:cNvPr id="7" name="Google Shape;95;p16">
            <a:extLst>
              <a:ext uri="{FF2B5EF4-FFF2-40B4-BE49-F238E27FC236}">
                <a16:creationId xmlns:a16="http://schemas.microsoft.com/office/drawing/2014/main" id="{CAFD6AD5-93FC-263B-B093-743A7A82D46D}"/>
              </a:ext>
            </a:extLst>
          </p:cNvPr>
          <p:cNvSpPr/>
          <p:nvPr/>
        </p:nvSpPr>
        <p:spPr>
          <a:xfrm>
            <a:off x="5479424" y="4047396"/>
            <a:ext cx="1405466" cy="3345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Montserrat SemiBold"/>
                <a:ea typeface="Montserrat SemiBold"/>
                <a:cs typeface="Montserrat SemiBold"/>
                <a:sym typeface="Montserrat SemiBold"/>
              </a:rPr>
              <a:t>KẾT QUẢ</a:t>
            </a:r>
            <a:endParaRPr sz="1500">
              <a:solidFill>
                <a:schemeClr val="lt1"/>
              </a:solidFill>
              <a:latin typeface="Montserrat SemiBold"/>
              <a:ea typeface="Montserrat SemiBold"/>
              <a:cs typeface="Montserrat SemiBold"/>
              <a:sym typeface="Montserrat SemiBold"/>
            </a:endParaRPr>
          </a:p>
        </p:txBody>
      </p:sp>
      <p:sp>
        <p:nvSpPr>
          <p:cNvPr id="10" name="TextBox 9">
            <a:extLst>
              <a:ext uri="{FF2B5EF4-FFF2-40B4-BE49-F238E27FC236}">
                <a16:creationId xmlns:a16="http://schemas.microsoft.com/office/drawing/2014/main" id="{8CE07DDB-04B2-9079-DE33-590E2E83CD94}"/>
              </a:ext>
            </a:extLst>
          </p:cNvPr>
          <p:cNvSpPr txBox="1"/>
          <p:nvPr/>
        </p:nvSpPr>
        <p:spPr>
          <a:xfrm>
            <a:off x="276900" y="1386277"/>
            <a:ext cx="2998552"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marR="0" lvl="0" algn="l" rtl="0">
              <a:lnSpc>
                <a:spcPct val="100000"/>
              </a:lnSpc>
              <a:spcBef>
                <a:spcPts val="0"/>
              </a:spcBef>
              <a:spcAft>
                <a:spcPts val="0"/>
              </a:spcAft>
            </a:defPPr>
            <a:lvl1pPr>
              <a:defRPr sz="1800">
                <a:solidFill>
                  <a:srgbClr val="00316C"/>
                </a:solidFill>
                <a:latin typeface="Montserrat" panose="00000500000000000000" pitchFamily="2" charset="0"/>
              </a:defRPr>
            </a:lvl1pPr>
          </a:lstStyle>
          <a:p>
            <a:r>
              <a:rPr lang="vi-VN"/>
              <a:t>Độ chính xác (Accuracy): 58,95% </a:t>
            </a:r>
            <a:endParaRPr lang="en-US"/>
          </a:p>
          <a:p>
            <a:r>
              <a:rPr lang="vi-VN"/>
              <a:t>Điểm F1-score: 65,26% </a:t>
            </a:r>
            <a:endParaRPr lang="en-US"/>
          </a:p>
          <a:p>
            <a:r>
              <a:rPr lang="vi-VN"/>
              <a:t>Diện tích dưới đường cong ROC (AUC): 64,22%</a:t>
            </a:r>
            <a:endParaRPr lang="en-US"/>
          </a:p>
        </p:txBody>
      </p:sp>
      <p:sp>
        <p:nvSpPr>
          <p:cNvPr id="12" name="TextBox 11">
            <a:extLst>
              <a:ext uri="{FF2B5EF4-FFF2-40B4-BE49-F238E27FC236}">
                <a16:creationId xmlns:a16="http://schemas.microsoft.com/office/drawing/2014/main" id="{887F04E2-7D9D-B8C2-B9B8-FCB099854D34}"/>
              </a:ext>
            </a:extLst>
          </p:cNvPr>
          <p:cNvSpPr txBox="1"/>
          <p:nvPr/>
        </p:nvSpPr>
        <p:spPr>
          <a:xfrm>
            <a:off x="276901" y="3031483"/>
            <a:ext cx="2998552" cy="147732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defPPr marR="0" lvl="0" algn="l" rtl="0">
              <a:lnSpc>
                <a:spcPct val="100000"/>
              </a:lnSpc>
              <a:spcBef>
                <a:spcPts val="0"/>
              </a:spcBef>
              <a:spcAft>
                <a:spcPts val="0"/>
              </a:spcAft>
              <a:defRPr/>
            </a:defPPr>
            <a:lvl1pPr>
              <a:defRPr sz="1800">
                <a:solidFill>
                  <a:srgbClr val="00316C"/>
                </a:solidFill>
                <a:latin typeface="Montserrat" panose="00000500000000000000" pitchFamily="2"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t>Đ</a:t>
            </a:r>
            <a:r>
              <a:rPr lang="vi-VN"/>
              <a:t>iểm F1-score cao nhất trong tất cả các</a:t>
            </a:r>
            <a:r>
              <a:rPr lang="en-US"/>
              <a:t> </a:t>
            </a:r>
            <a:r>
              <a:rPr lang="vi-VN"/>
              <a:t>phương pháp phân loại mà nhóm nghiên cứu từng kiểm tra.</a:t>
            </a:r>
            <a:endParaRPr lang="en-US"/>
          </a:p>
        </p:txBody>
      </p:sp>
      <p:sp>
        <p:nvSpPr>
          <p:cNvPr id="16" name="Slide Number Placeholder 15">
            <a:extLst>
              <a:ext uri="{FF2B5EF4-FFF2-40B4-BE49-F238E27FC236}">
                <a16:creationId xmlns:a16="http://schemas.microsoft.com/office/drawing/2014/main" id="{34F82DBC-49A8-59C7-C0E3-20F5A25D0267}"/>
              </a:ext>
            </a:extLst>
          </p:cNvPr>
          <p:cNvSpPr>
            <a:spLocks noGrp="1"/>
          </p:cNvSpPr>
          <p:nvPr>
            <p:ph type="sldNum" idx="12"/>
          </p:nvPr>
        </p:nvSpPr>
        <p:spPr/>
        <p:txBody>
          <a:bodyPr/>
          <a:lstStyle/>
          <a:p>
            <a:fld id="{6576285A-A244-40E9-8C01-341B11FF4D23}" type="slidenum">
              <a:rPr lang="en" smtClean="0"/>
              <a:pPr/>
              <a:t>60</a:t>
            </a:fld>
            <a:endParaRPr lang="en"/>
          </a:p>
        </p:txBody>
      </p:sp>
    </p:spTree>
    <p:extLst>
      <p:ext uri="{BB962C8B-B14F-4D97-AF65-F5344CB8AC3E}">
        <p14:creationId xmlns:p14="http://schemas.microsoft.com/office/powerpoint/2010/main" val="1765009049"/>
      </p:ext>
    </p:extLst>
  </p:cSld>
  <p:clrMapOvr>
    <a:masterClrMapping/>
  </p:clrMapOvr>
  <p:transition spd="med">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6A148652-561A-68FB-3588-9CEA4402D4A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CA92013-03DA-654C-7A78-E4F02350D045}"/>
              </a:ext>
            </a:extLst>
          </p:cNvPr>
          <p:cNvSpPr txBox="1"/>
          <p:nvPr/>
        </p:nvSpPr>
        <p:spPr>
          <a:xfrm>
            <a:off x="1842061" y="1911395"/>
            <a:ext cx="5459878" cy="174340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a:solidFill>
                  <a:srgbClr val="00316C"/>
                </a:solidFill>
                <a:latin typeface="Montserrat" panose="00000500000000000000" pitchFamily="2" charset="0"/>
              </a:rPr>
              <a:t>V</a:t>
            </a:r>
            <a:r>
              <a:rPr lang="vi-VN" sz="1800">
                <a:solidFill>
                  <a:srgbClr val="00316C"/>
                </a:solidFill>
                <a:latin typeface="Montserrat" panose="00000500000000000000" pitchFamily="2" charset="0"/>
              </a:rPr>
              <a:t>ăn bản do GPT tạo ra thực sự chứa thông tin quan trọng để dự đoán lợi nhuận tương lai, nghĩa là nó không chỉ đơn thuần lặp lại dữ liệu số mà còn chuyển đổi chúng thành các diễn giải hữu ích thông qua </a:t>
            </a:r>
            <a:r>
              <a:rPr lang="vi-VN" sz="1800" b="1">
                <a:solidFill>
                  <a:srgbClr val="00316C"/>
                </a:solidFill>
                <a:latin typeface="Montserrat" panose="00000500000000000000" pitchFamily="2" charset="0"/>
              </a:rPr>
              <a:t>chuỗi suy luận </a:t>
            </a:r>
            <a:r>
              <a:rPr lang="vi-VN" sz="1800">
                <a:solidFill>
                  <a:srgbClr val="00316C"/>
                </a:solidFill>
                <a:latin typeface="Montserrat" panose="00000500000000000000" pitchFamily="2" charset="0"/>
              </a:rPr>
              <a:t>(Chain of-Thought, CoT</a:t>
            </a:r>
            <a:r>
              <a:rPr lang="en-US" sz="1800">
                <a:solidFill>
                  <a:srgbClr val="00316C"/>
                </a:solidFill>
                <a:latin typeface="Montserrat" panose="00000500000000000000" pitchFamily="2" charset="0"/>
              </a:rPr>
              <a:t>)</a:t>
            </a:r>
          </a:p>
        </p:txBody>
      </p:sp>
      <p:pic>
        <p:nvPicPr>
          <p:cNvPr id="92" name="Google Shape;92;p16">
            <a:extLst>
              <a:ext uri="{FF2B5EF4-FFF2-40B4-BE49-F238E27FC236}">
                <a16:creationId xmlns:a16="http://schemas.microsoft.com/office/drawing/2014/main" id="{25223639-95C7-265C-C35A-A9CE316F768F}"/>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95E49E06-6CD2-E236-F57C-833DA919FE72}"/>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197A9976-7E30-6353-F063-B717C82494D8}"/>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D5805A1F-9DB6-BADD-B0B1-529AC723F618}"/>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6</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ADA185B4-E85B-78E1-2215-60BAC261331F}"/>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6FD88EA1-6985-6F10-B83C-E6E5A517D697}"/>
              </a:ext>
            </a:extLst>
          </p:cNvPr>
          <p:cNvSpPr txBox="1"/>
          <p:nvPr/>
        </p:nvSpPr>
        <p:spPr>
          <a:xfrm>
            <a:off x="661700" y="904975"/>
            <a:ext cx="6805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600" b="1">
                <a:solidFill>
                  <a:srgbClr val="00316C"/>
                </a:solidFill>
                <a:latin typeface="Montserrat"/>
                <a:ea typeface="Montserrat"/>
                <a:cs typeface="Montserrat"/>
                <a:sym typeface="Montserrat"/>
              </a:rPr>
              <a:t> Văn bản tạo ra bởi LLM có mang nhiều thông tin không?</a:t>
            </a:r>
            <a:endParaRPr lang="en-US"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C3EE0100-0FA6-FEED-F6BF-D9C8BABF2B36}"/>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6.2</a:t>
            </a:r>
            <a:endParaRPr sz="1650" b="1">
              <a:solidFill>
                <a:srgbClr val="00316C"/>
              </a:solidFill>
              <a:latin typeface="Montserrat"/>
              <a:ea typeface="Montserrat"/>
              <a:cs typeface="Montserrat"/>
              <a:sym typeface="Montserrat"/>
            </a:endParaRPr>
          </a:p>
        </p:txBody>
      </p:sp>
      <p:sp>
        <p:nvSpPr>
          <p:cNvPr id="97" name="Google Shape;97;p16">
            <a:extLst>
              <a:ext uri="{FF2B5EF4-FFF2-40B4-BE49-F238E27FC236}">
                <a16:creationId xmlns:a16="http://schemas.microsoft.com/office/drawing/2014/main" id="{597B1A32-E953-C64C-3CAD-D4B665595F2E}"/>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KHẢ NĂNG DỰ ĐOÁN CỦA LLM ĐẾN ĐÂU?</a:t>
            </a:r>
          </a:p>
        </p:txBody>
      </p:sp>
      <p:sp>
        <p:nvSpPr>
          <p:cNvPr id="5" name="Google Shape;95;p16">
            <a:extLst>
              <a:ext uri="{FF2B5EF4-FFF2-40B4-BE49-F238E27FC236}">
                <a16:creationId xmlns:a16="http://schemas.microsoft.com/office/drawing/2014/main" id="{C26AFA93-0FF0-4464-F114-E36169D8D89E}"/>
              </a:ext>
            </a:extLst>
          </p:cNvPr>
          <p:cNvSpPr/>
          <p:nvPr/>
        </p:nvSpPr>
        <p:spPr>
          <a:xfrm>
            <a:off x="3804160" y="1655657"/>
            <a:ext cx="1405466" cy="3345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Montserrat SemiBold"/>
                <a:ea typeface="Montserrat SemiBold"/>
                <a:cs typeface="Montserrat SemiBold"/>
                <a:sym typeface="Montserrat SemiBold"/>
              </a:rPr>
              <a:t>KẾT LUẬN</a:t>
            </a:r>
            <a:endParaRPr sz="1500">
              <a:solidFill>
                <a:schemeClr val="lt1"/>
              </a:solidFill>
              <a:latin typeface="Montserrat SemiBold"/>
              <a:ea typeface="Montserrat SemiBold"/>
              <a:cs typeface="Montserrat SemiBold"/>
              <a:sym typeface="Montserrat SemiBold"/>
            </a:endParaRPr>
          </a:p>
        </p:txBody>
      </p:sp>
      <p:sp>
        <p:nvSpPr>
          <p:cNvPr id="11" name="Slide Number Placeholder 10">
            <a:extLst>
              <a:ext uri="{FF2B5EF4-FFF2-40B4-BE49-F238E27FC236}">
                <a16:creationId xmlns:a16="http://schemas.microsoft.com/office/drawing/2014/main" id="{2C22E06D-87F8-3F48-BCBA-126F2DD2B649}"/>
              </a:ext>
            </a:extLst>
          </p:cNvPr>
          <p:cNvSpPr>
            <a:spLocks noGrp="1"/>
          </p:cNvSpPr>
          <p:nvPr>
            <p:ph type="sldNum" idx="12"/>
          </p:nvPr>
        </p:nvSpPr>
        <p:spPr/>
        <p:txBody>
          <a:bodyPr/>
          <a:lstStyle/>
          <a:p>
            <a:fld id="{6576285A-A244-40E9-8C01-341B11FF4D23}" type="slidenum">
              <a:rPr lang="en" smtClean="0"/>
              <a:pPr/>
              <a:t>61</a:t>
            </a:fld>
            <a:endParaRPr lang="en"/>
          </a:p>
        </p:txBody>
      </p:sp>
    </p:spTree>
    <p:extLst>
      <p:ext uri="{BB962C8B-B14F-4D97-AF65-F5344CB8AC3E}">
        <p14:creationId xmlns:p14="http://schemas.microsoft.com/office/powerpoint/2010/main" val="3043465801"/>
      </p:ext>
    </p:extLst>
  </p:cSld>
  <p:clrMapOvr>
    <a:masterClrMapping/>
  </p:clrMapOvr>
  <p:transition spd="med">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8">
          <a:extLst>
            <a:ext uri="{FF2B5EF4-FFF2-40B4-BE49-F238E27FC236}">
              <a16:creationId xmlns:a16="http://schemas.microsoft.com/office/drawing/2014/main" id="{3EFAE23B-0869-CAC4-585C-2DCA51265511}"/>
            </a:ext>
          </a:extLst>
        </p:cNvPr>
        <p:cNvGrpSpPr/>
        <p:nvPr/>
      </p:nvGrpSpPr>
      <p:grpSpPr>
        <a:xfrm>
          <a:off x="0" y="0"/>
          <a:ext cx="0" cy="0"/>
          <a:chOff x="0" y="0"/>
          <a:chExt cx="0" cy="0"/>
        </a:xfrm>
      </p:grpSpPr>
      <p:pic>
        <p:nvPicPr>
          <p:cNvPr id="69" name="Google Shape;69;p15">
            <a:extLst>
              <a:ext uri="{FF2B5EF4-FFF2-40B4-BE49-F238E27FC236}">
                <a16:creationId xmlns:a16="http://schemas.microsoft.com/office/drawing/2014/main" id="{BCAD688C-481A-7AA9-C947-14B1879FA287}"/>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70" name="Google Shape;70;p15">
            <a:extLst>
              <a:ext uri="{FF2B5EF4-FFF2-40B4-BE49-F238E27FC236}">
                <a16:creationId xmlns:a16="http://schemas.microsoft.com/office/drawing/2014/main" id="{1F6CE472-0944-1D80-21F6-431EE8E3062A}"/>
              </a:ext>
            </a:extLst>
          </p:cNvPr>
          <p:cNvSpPr/>
          <p:nvPr/>
        </p:nvSpPr>
        <p:spPr>
          <a:xfrm>
            <a:off x="593200" y="330350"/>
            <a:ext cx="1856700" cy="6510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highlight>
                  <a:srgbClr val="85B106"/>
                </a:highlight>
                <a:latin typeface="Montserrat"/>
                <a:ea typeface="Montserrat"/>
                <a:cs typeface="Montserrat"/>
                <a:sym typeface="Montserrat"/>
              </a:rPr>
              <a:t>NỘI DUNG</a:t>
            </a:r>
            <a:endParaRPr sz="2400" b="1">
              <a:solidFill>
                <a:schemeClr val="lt1"/>
              </a:solidFill>
              <a:highlight>
                <a:srgbClr val="85B106"/>
              </a:highlight>
              <a:latin typeface="Montserrat"/>
              <a:ea typeface="Montserrat"/>
              <a:cs typeface="Montserrat"/>
              <a:sym typeface="Montserrat"/>
            </a:endParaRPr>
          </a:p>
        </p:txBody>
      </p:sp>
      <p:sp>
        <p:nvSpPr>
          <p:cNvPr id="71" name="Google Shape;71;p15">
            <a:extLst>
              <a:ext uri="{FF2B5EF4-FFF2-40B4-BE49-F238E27FC236}">
                <a16:creationId xmlns:a16="http://schemas.microsoft.com/office/drawing/2014/main" id="{4AA54331-4786-F3CD-E5BF-AA61E5FB99C3}"/>
              </a:ext>
            </a:extLst>
          </p:cNvPr>
          <p:cNvSpPr txBox="1"/>
          <p:nvPr/>
        </p:nvSpPr>
        <p:spPr>
          <a:xfrm>
            <a:off x="2449900" y="378800"/>
            <a:ext cx="513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00316C"/>
                </a:solidFill>
                <a:latin typeface="Montserrat"/>
                <a:ea typeface="Montserrat"/>
                <a:cs typeface="Montserrat"/>
                <a:sym typeface="Montserrat"/>
              </a:rPr>
              <a:t>TRÌNH BÀY</a:t>
            </a:r>
            <a:endParaRPr sz="2400" b="1">
              <a:solidFill>
                <a:srgbClr val="00316C"/>
              </a:solidFill>
              <a:latin typeface="Montserrat"/>
              <a:ea typeface="Montserrat"/>
              <a:cs typeface="Montserrat"/>
              <a:sym typeface="Montserrat"/>
            </a:endParaRPr>
          </a:p>
        </p:txBody>
      </p:sp>
      <p:pic>
        <p:nvPicPr>
          <p:cNvPr id="72" name="Google Shape;72;p15">
            <a:extLst>
              <a:ext uri="{FF2B5EF4-FFF2-40B4-BE49-F238E27FC236}">
                <a16:creationId xmlns:a16="http://schemas.microsoft.com/office/drawing/2014/main" id="{288A29C1-137F-96E1-5056-0DC2BBE12C5D}"/>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73" name="Google Shape;73;p15">
            <a:extLst>
              <a:ext uri="{FF2B5EF4-FFF2-40B4-BE49-F238E27FC236}">
                <a16:creationId xmlns:a16="http://schemas.microsoft.com/office/drawing/2014/main" id="{6FD3AD65-3DF2-8B1E-F306-EFBD59C8E67B}"/>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01</a:t>
            </a:r>
            <a:endParaRPr sz="900" b="1">
              <a:solidFill>
                <a:srgbClr val="00316C"/>
              </a:solidFill>
              <a:latin typeface="Montserrat"/>
              <a:ea typeface="Montserrat"/>
              <a:cs typeface="Montserrat"/>
              <a:sym typeface="Montserrat"/>
            </a:endParaRPr>
          </a:p>
        </p:txBody>
      </p:sp>
      <p:sp>
        <p:nvSpPr>
          <p:cNvPr id="74" name="Google Shape;74;p15">
            <a:extLst>
              <a:ext uri="{FF2B5EF4-FFF2-40B4-BE49-F238E27FC236}">
                <a16:creationId xmlns:a16="http://schemas.microsoft.com/office/drawing/2014/main" id="{4A454B98-CB21-BE8D-9018-842E59E409D2}"/>
              </a:ext>
            </a:extLst>
          </p:cNvPr>
          <p:cNvSpPr/>
          <p:nvPr/>
        </p:nvSpPr>
        <p:spPr>
          <a:xfrm>
            <a:off x="579025" y="153862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1</a:t>
            </a:r>
            <a:endParaRPr sz="1600">
              <a:solidFill>
                <a:schemeClr val="lt1"/>
              </a:solidFill>
              <a:latin typeface="Montserrat SemiBold"/>
              <a:ea typeface="Montserrat SemiBold"/>
              <a:cs typeface="Montserrat SemiBold"/>
              <a:sym typeface="Montserrat SemiBold"/>
            </a:endParaRPr>
          </a:p>
        </p:txBody>
      </p:sp>
      <p:sp>
        <p:nvSpPr>
          <p:cNvPr id="75" name="Google Shape;75;p15">
            <a:extLst>
              <a:ext uri="{FF2B5EF4-FFF2-40B4-BE49-F238E27FC236}">
                <a16:creationId xmlns:a16="http://schemas.microsoft.com/office/drawing/2014/main" id="{0A6524FA-42F7-293C-A6E9-159C02AA1098}"/>
              </a:ext>
            </a:extLst>
          </p:cNvPr>
          <p:cNvSpPr/>
          <p:nvPr/>
        </p:nvSpPr>
        <p:spPr>
          <a:xfrm>
            <a:off x="579025" y="22222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2</a:t>
            </a:r>
            <a:endParaRPr sz="1600">
              <a:solidFill>
                <a:schemeClr val="lt1"/>
              </a:solidFill>
              <a:latin typeface="Montserrat SemiBold"/>
              <a:ea typeface="Montserrat SemiBold"/>
              <a:cs typeface="Montserrat SemiBold"/>
              <a:sym typeface="Montserrat SemiBold"/>
            </a:endParaRPr>
          </a:p>
        </p:txBody>
      </p:sp>
      <p:sp>
        <p:nvSpPr>
          <p:cNvPr id="76" name="Google Shape;76;p15">
            <a:extLst>
              <a:ext uri="{FF2B5EF4-FFF2-40B4-BE49-F238E27FC236}">
                <a16:creationId xmlns:a16="http://schemas.microsoft.com/office/drawing/2014/main" id="{38D267B6-4762-A7D6-1733-30633C187F75}"/>
              </a:ext>
            </a:extLst>
          </p:cNvPr>
          <p:cNvSpPr/>
          <p:nvPr/>
        </p:nvSpPr>
        <p:spPr>
          <a:xfrm>
            <a:off x="579025" y="294247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3 </a:t>
            </a:r>
            <a:r>
              <a:rPr lang="en"/>
              <a:t>       </a:t>
            </a:r>
            <a:endParaRPr/>
          </a:p>
        </p:txBody>
      </p:sp>
      <p:sp>
        <p:nvSpPr>
          <p:cNvPr id="77" name="Google Shape;77;p15">
            <a:extLst>
              <a:ext uri="{FF2B5EF4-FFF2-40B4-BE49-F238E27FC236}">
                <a16:creationId xmlns:a16="http://schemas.microsoft.com/office/drawing/2014/main" id="{A1F68E5A-959A-B462-9C16-50E807DDE490}"/>
              </a:ext>
            </a:extLst>
          </p:cNvPr>
          <p:cNvSpPr/>
          <p:nvPr/>
        </p:nvSpPr>
        <p:spPr>
          <a:xfrm>
            <a:off x="579025" y="36627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4</a:t>
            </a:r>
            <a:endParaRPr sz="1600">
              <a:solidFill>
                <a:schemeClr val="lt1"/>
              </a:solidFill>
              <a:latin typeface="Montserrat SemiBold"/>
              <a:ea typeface="Montserrat SemiBold"/>
              <a:cs typeface="Montserrat SemiBold"/>
              <a:sym typeface="Montserrat SemiBold"/>
            </a:endParaRPr>
          </a:p>
        </p:txBody>
      </p:sp>
      <p:sp>
        <p:nvSpPr>
          <p:cNvPr id="78" name="Google Shape;78;p15">
            <a:extLst>
              <a:ext uri="{FF2B5EF4-FFF2-40B4-BE49-F238E27FC236}">
                <a16:creationId xmlns:a16="http://schemas.microsoft.com/office/drawing/2014/main" id="{2B7DF08C-4AFC-0A5F-2C96-C2225EC1F013}"/>
              </a:ext>
            </a:extLst>
          </p:cNvPr>
          <p:cNvSpPr/>
          <p:nvPr/>
        </p:nvSpPr>
        <p:spPr>
          <a:xfrm>
            <a:off x="4267700" y="15386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5</a:t>
            </a:r>
            <a:endParaRPr sz="1600">
              <a:solidFill>
                <a:schemeClr val="lt1"/>
              </a:solidFill>
              <a:latin typeface="Montserrat SemiBold"/>
              <a:ea typeface="Montserrat SemiBold"/>
              <a:cs typeface="Montserrat SemiBold"/>
              <a:sym typeface="Montserrat SemiBold"/>
            </a:endParaRPr>
          </a:p>
        </p:txBody>
      </p:sp>
      <p:sp>
        <p:nvSpPr>
          <p:cNvPr id="79" name="Google Shape;79;p15">
            <a:extLst>
              <a:ext uri="{FF2B5EF4-FFF2-40B4-BE49-F238E27FC236}">
                <a16:creationId xmlns:a16="http://schemas.microsoft.com/office/drawing/2014/main" id="{448FF0A1-5DAC-DA50-14D4-9092E5113FD1}"/>
              </a:ext>
            </a:extLst>
          </p:cNvPr>
          <p:cNvSpPr/>
          <p:nvPr/>
        </p:nvSpPr>
        <p:spPr>
          <a:xfrm>
            <a:off x="4267700" y="222222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6</a:t>
            </a:r>
            <a:r>
              <a:rPr lang="en"/>
              <a:t>       </a:t>
            </a:r>
            <a:endParaRPr/>
          </a:p>
        </p:txBody>
      </p:sp>
      <p:sp>
        <p:nvSpPr>
          <p:cNvPr id="80" name="Google Shape;80;p15">
            <a:extLst>
              <a:ext uri="{FF2B5EF4-FFF2-40B4-BE49-F238E27FC236}">
                <a16:creationId xmlns:a16="http://schemas.microsoft.com/office/drawing/2014/main" id="{29C7147D-B109-0687-C3A7-7A09CB0742E3}"/>
              </a:ext>
            </a:extLst>
          </p:cNvPr>
          <p:cNvSpPr txBox="1"/>
          <p:nvPr/>
        </p:nvSpPr>
        <p:spPr>
          <a:xfrm>
            <a:off x="1066350" y="1503375"/>
            <a:ext cx="512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a:solidFill>
                  <a:srgbClr val="00316C"/>
                </a:solidFill>
                <a:latin typeface="Montserrat SemiBold"/>
                <a:ea typeface="Montserrat SemiBold"/>
                <a:cs typeface="Montserrat SemiBold"/>
                <a:sym typeface="Montserrat SemiBold"/>
              </a:rPr>
              <a:t>GIỚI THIỆU</a:t>
            </a:r>
            <a:endParaRPr sz="1800">
              <a:solidFill>
                <a:srgbClr val="00316C"/>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sz="1800">
              <a:solidFill>
                <a:srgbClr val="00316C"/>
              </a:solidFill>
              <a:latin typeface="Montserrat SemiBold"/>
              <a:ea typeface="Montserrat SemiBold"/>
              <a:cs typeface="Montserrat SemiBold"/>
              <a:sym typeface="Montserrat SemiBold"/>
            </a:endParaRPr>
          </a:p>
        </p:txBody>
      </p:sp>
      <p:sp>
        <p:nvSpPr>
          <p:cNvPr id="81" name="Google Shape;81;p15">
            <a:extLst>
              <a:ext uri="{FF2B5EF4-FFF2-40B4-BE49-F238E27FC236}">
                <a16:creationId xmlns:a16="http://schemas.microsoft.com/office/drawing/2014/main" id="{D974DE79-0C0F-199B-9EEB-20FC5C56BC67}"/>
              </a:ext>
            </a:extLst>
          </p:cNvPr>
          <p:cNvSpPr txBox="1"/>
          <p:nvPr/>
        </p:nvSpPr>
        <p:spPr>
          <a:xfrm>
            <a:off x="1066350" y="2202288"/>
            <a:ext cx="2678714"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CƠ SỞ LÝ LUẬN</a:t>
            </a:r>
            <a:endParaRPr sz="1800">
              <a:solidFill>
                <a:srgbClr val="00316C"/>
              </a:solidFill>
              <a:latin typeface="Montserrat SemiBold"/>
              <a:ea typeface="Montserrat SemiBold"/>
              <a:cs typeface="Montserrat SemiBold"/>
              <a:sym typeface="Montserrat SemiBold"/>
            </a:endParaRPr>
          </a:p>
        </p:txBody>
      </p:sp>
      <p:sp>
        <p:nvSpPr>
          <p:cNvPr id="82" name="Google Shape;82;p15">
            <a:extLst>
              <a:ext uri="{FF2B5EF4-FFF2-40B4-BE49-F238E27FC236}">
                <a16:creationId xmlns:a16="http://schemas.microsoft.com/office/drawing/2014/main" id="{5464BF55-DE54-FA0B-6BD0-64882FA7BFB7}"/>
              </a:ext>
            </a:extLst>
          </p:cNvPr>
          <p:cNvSpPr txBox="1"/>
          <p:nvPr/>
        </p:nvSpPr>
        <p:spPr>
          <a:xfrm>
            <a:off x="1066350" y="2913325"/>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PP NGHIÊN CỨU</a:t>
            </a:r>
            <a:endParaRPr sz="1800">
              <a:solidFill>
                <a:srgbClr val="00316C"/>
              </a:solidFill>
              <a:latin typeface="Montserrat SemiBold"/>
              <a:ea typeface="Montserrat SemiBold"/>
              <a:cs typeface="Montserrat SemiBold"/>
              <a:sym typeface="Montserrat SemiBold"/>
            </a:endParaRPr>
          </a:p>
        </p:txBody>
      </p:sp>
      <p:sp>
        <p:nvSpPr>
          <p:cNvPr id="83" name="Google Shape;83;p15">
            <a:extLst>
              <a:ext uri="{FF2B5EF4-FFF2-40B4-BE49-F238E27FC236}">
                <a16:creationId xmlns:a16="http://schemas.microsoft.com/office/drawing/2014/main" id="{E9955D62-1568-7302-B92B-A373947215F9}"/>
              </a:ext>
            </a:extLst>
          </p:cNvPr>
          <p:cNvSpPr txBox="1"/>
          <p:nvPr/>
        </p:nvSpPr>
        <p:spPr>
          <a:xfrm>
            <a:off x="1066350" y="3652225"/>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CHUYÊN GIA</a:t>
            </a:r>
            <a:endParaRPr sz="1800">
              <a:solidFill>
                <a:srgbClr val="00316C"/>
              </a:solidFill>
              <a:latin typeface="Montserrat SemiBold"/>
              <a:ea typeface="Montserrat SemiBold"/>
              <a:cs typeface="Montserrat SemiBold"/>
              <a:sym typeface="Montserrat SemiBold"/>
            </a:endParaRPr>
          </a:p>
        </p:txBody>
      </p:sp>
      <p:sp>
        <p:nvSpPr>
          <p:cNvPr id="84" name="Google Shape;84;p15">
            <a:extLst>
              <a:ext uri="{FF2B5EF4-FFF2-40B4-BE49-F238E27FC236}">
                <a16:creationId xmlns:a16="http://schemas.microsoft.com/office/drawing/2014/main" id="{910C916E-2AAF-EC2E-E091-B79BC8B2A1F7}"/>
              </a:ext>
            </a:extLst>
          </p:cNvPr>
          <p:cNvSpPr txBox="1"/>
          <p:nvPr/>
        </p:nvSpPr>
        <p:spPr>
          <a:xfrm>
            <a:off x="4694291" y="1371271"/>
            <a:ext cx="3035688"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CÁC MÔ HÌNH HỌC MÁY CHUYÊN SÂU</a:t>
            </a:r>
            <a:endParaRPr sz="1800">
              <a:solidFill>
                <a:srgbClr val="00316C"/>
              </a:solidFill>
              <a:latin typeface="Montserrat SemiBold"/>
              <a:ea typeface="Montserrat SemiBold"/>
              <a:cs typeface="Montserrat SemiBold"/>
              <a:sym typeface="Montserrat SemiBold"/>
            </a:endParaRPr>
          </a:p>
        </p:txBody>
      </p:sp>
      <p:sp>
        <p:nvSpPr>
          <p:cNvPr id="85" name="Google Shape;85;p15">
            <a:extLst>
              <a:ext uri="{FF2B5EF4-FFF2-40B4-BE49-F238E27FC236}">
                <a16:creationId xmlns:a16="http://schemas.microsoft.com/office/drawing/2014/main" id="{51397C9E-9FDB-C411-572E-666CF17B4FE7}"/>
              </a:ext>
            </a:extLst>
          </p:cNvPr>
          <p:cNvSpPr txBox="1"/>
          <p:nvPr/>
        </p:nvSpPr>
        <p:spPr>
          <a:xfrm>
            <a:off x="4694291" y="2085475"/>
            <a:ext cx="3717634"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KHẢ NĂNG DỰ ĐOÁN CỦA LLM ĐẾN ĐÂU?</a:t>
            </a:r>
            <a:endParaRPr sz="1800">
              <a:solidFill>
                <a:srgbClr val="00316C"/>
              </a:solidFill>
              <a:latin typeface="Montserrat SemiBold"/>
              <a:ea typeface="Montserrat SemiBold"/>
              <a:cs typeface="Montserrat SemiBold"/>
              <a:sym typeface="Montserrat SemiBold"/>
            </a:endParaRPr>
          </a:p>
        </p:txBody>
      </p:sp>
      <p:sp>
        <p:nvSpPr>
          <p:cNvPr id="86" name="Google Shape;86;p15">
            <a:extLst>
              <a:ext uri="{FF2B5EF4-FFF2-40B4-BE49-F238E27FC236}">
                <a16:creationId xmlns:a16="http://schemas.microsoft.com/office/drawing/2014/main" id="{4EEA09C3-DAAB-E118-6CDE-EB64598DE1E1}"/>
              </a:ext>
            </a:extLst>
          </p:cNvPr>
          <p:cNvSpPr/>
          <p:nvPr/>
        </p:nvSpPr>
        <p:spPr>
          <a:xfrm>
            <a:off x="4267700" y="29238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7</a:t>
            </a:r>
            <a:endParaRPr sz="1600">
              <a:solidFill>
                <a:schemeClr val="lt1"/>
              </a:solidFill>
              <a:latin typeface="Montserrat SemiBold"/>
              <a:ea typeface="Montserrat SemiBold"/>
              <a:cs typeface="Montserrat SemiBold"/>
              <a:sym typeface="Montserrat SemiBold"/>
            </a:endParaRPr>
          </a:p>
        </p:txBody>
      </p:sp>
      <p:sp>
        <p:nvSpPr>
          <p:cNvPr id="87" name="Google Shape;87;p15">
            <a:extLst>
              <a:ext uri="{FF2B5EF4-FFF2-40B4-BE49-F238E27FC236}">
                <a16:creationId xmlns:a16="http://schemas.microsoft.com/office/drawing/2014/main" id="{E570122A-B128-CBD0-4877-FF2EE78CB36B}"/>
              </a:ext>
            </a:extLst>
          </p:cNvPr>
          <p:cNvSpPr txBox="1"/>
          <p:nvPr/>
        </p:nvSpPr>
        <p:spPr>
          <a:xfrm>
            <a:off x="4667040" y="2809243"/>
            <a:ext cx="2700626"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00316C"/>
                </a:solidFill>
                <a:latin typeface="Montserrat SemiBold"/>
                <a:ea typeface="Montserrat SemiBold"/>
                <a:cs typeface="Montserrat SemiBold"/>
                <a:sym typeface="Montserrat SemiBold"/>
              </a:rPr>
              <a:t>CÁC BÀI KIỂM TRA ĐỊNH GIÁ TÀI SẢN?</a:t>
            </a:r>
            <a:endParaRPr sz="1800">
              <a:solidFill>
                <a:srgbClr val="00316C"/>
              </a:solidFill>
              <a:latin typeface="Montserrat SemiBold"/>
              <a:ea typeface="Montserrat SemiBold"/>
              <a:cs typeface="Montserrat SemiBold"/>
              <a:sym typeface="Montserrat SemiBold"/>
            </a:endParaRPr>
          </a:p>
        </p:txBody>
      </p:sp>
      <p:sp>
        <p:nvSpPr>
          <p:cNvPr id="2" name="Google Shape;79;p15">
            <a:extLst>
              <a:ext uri="{FF2B5EF4-FFF2-40B4-BE49-F238E27FC236}">
                <a16:creationId xmlns:a16="http://schemas.microsoft.com/office/drawing/2014/main" id="{60DD9F45-5667-78E6-36AE-5DA0500EB23B}"/>
              </a:ext>
            </a:extLst>
          </p:cNvPr>
          <p:cNvSpPr/>
          <p:nvPr/>
        </p:nvSpPr>
        <p:spPr>
          <a:xfrm>
            <a:off x="4275654" y="3631683"/>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8</a:t>
            </a:r>
            <a:r>
              <a:rPr lang="en"/>
              <a:t>       </a:t>
            </a:r>
            <a:endParaRPr/>
          </a:p>
        </p:txBody>
      </p:sp>
      <p:sp>
        <p:nvSpPr>
          <p:cNvPr id="3" name="Google Shape;85;p15">
            <a:extLst>
              <a:ext uri="{FF2B5EF4-FFF2-40B4-BE49-F238E27FC236}">
                <a16:creationId xmlns:a16="http://schemas.microsoft.com/office/drawing/2014/main" id="{F8AAB747-8D63-DF33-44C7-5536D07EEB5D}"/>
              </a:ext>
            </a:extLst>
          </p:cNvPr>
          <p:cNvSpPr txBox="1"/>
          <p:nvPr/>
        </p:nvSpPr>
        <p:spPr>
          <a:xfrm>
            <a:off x="4667040" y="3624362"/>
            <a:ext cx="51258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KẾT LUẬN</a:t>
            </a:r>
            <a:endParaRPr sz="1800">
              <a:solidFill>
                <a:srgbClr val="00316C"/>
              </a:solidFill>
              <a:latin typeface="Montserrat SemiBold"/>
              <a:ea typeface="Montserrat SemiBold"/>
              <a:cs typeface="Montserrat SemiBold"/>
              <a:sym typeface="Montserrat SemiBold"/>
            </a:endParaRPr>
          </a:p>
        </p:txBody>
      </p:sp>
      <p:sp>
        <p:nvSpPr>
          <p:cNvPr id="8" name="Slide Number Placeholder 7">
            <a:extLst>
              <a:ext uri="{FF2B5EF4-FFF2-40B4-BE49-F238E27FC236}">
                <a16:creationId xmlns:a16="http://schemas.microsoft.com/office/drawing/2014/main" id="{87498E02-7609-86C0-350E-3B9874A4A743}"/>
              </a:ext>
            </a:extLst>
          </p:cNvPr>
          <p:cNvSpPr>
            <a:spLocks noGrp="1"/>
          </p:cNvSpPr>
          <p:nvPr>
            <p:ph type="sldNum" idx="12"/>
          </p:nvPr>
        </p:nvSpPr>
        <p:spPr/>
        <p:txBody>
          <a:bodyPr/>
          <a:lstStyle/>
          <a:p>
            <a:fld id="{6576285A-A244-40E9-8C01-341B11FF4D23}" type="slidenum">
              <a:rPr lang="en" smtClean="0"/>
              <a:pPr/>
              <a:t>62</a:t>
            </a:fld>
            <a:endParaRPr lang="en"/>
          </a:p>
        </p:txBody>
      </p:sp>
    </p:spTree>
    <p:extLst>
      <p:ext uri="{BB962C8B-B14F-4D97-AF65-F5344CB8AC3E}">
        <p14:creationId xmlns:p14="http://schemas.microsoft.com/office/powerpoint/2010/main" val="1635504776"/>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30D1AF13-34A9-14C8-A501-F3FCE5CE98CA}"/>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EB093185-C62F-37BB-2712-68C4084A608E}"/>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4" name="TextBox 3">
            <a:extLst>
              <a:ext uri="{FF2B5EF4-FFF2-40B4-BE49-F238E27FC236}">
                <a16:creationId xmlns:a16="http://schemas.microsoft.com/office/drawing/2014/main" id="{99171392-B310-E0F9-2FCA-87FB2566ABA2}"/>
              </a:ext>
            </a:extLst>
          </p:cNvPr>
          <p:cNvSpPr txBox="1"/>
          <p:nvPr/>
        </p:nvSpPr>
        <p:spPr>
          <a:xfrm>
            <a:off x="1641423" y="1667213"/>
            <a:ext cx="5861154"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Tx/>
              <a:buChar char="-"/>
            </a:pPr>
            <a:r>
              <a:rPr lang="en-US" sz="1800" dirty="0">
                <a:solidFill>
                  <a:srgbClr val="00316C"/>
                </a:solidFill>
                <a:latin typeface="Montserrat" panose="00000500000000000000" pitchFamily="2" charset="0"/>
              </a:rPr>
              <a:t>Đ</a:t>
            </a:r>
            <a:r>
              <a:rPr lang="vi-VN" sz="1800" dirty="0">
                <a:solidFill>
                  <a:srgbClr val="00316C"/>
                </a:solidFill>
                <a:latin typeface="Montserrat" panose="00000500000000000000" pitchFamily="2" charset="0"/>
              </a:rPr>
              <a:t>iều tra</a:t>
            </a:r>
            <a:r>
              <a:rPr lang="en-US" sz="1800" dirty="0">
                <a:solidFill>
                  <a:srgbClr val="00316C"/>
                </a:solidFill>
                <a:latin typeface="Montserrat" panose="00000500000000000000" pitchFamily="2" charset="0"/>
              </a:rPr>
              <a:t> </a:t>
            </a:r>
            <a:r>
              <a:rPr lang="vi-VN" sz="1800" b="1" dirty="0">
                <a:solidFill>
                  <a:srgbClr val="00316C"/>
                </a:solidFill>
                <a:latin typeface="Montserrat" panose="00000500000000000000" pitchFamily="2" charset="0"/>
              </a:rPr>
              <a:t>giá trị thực tiễn </a:t>
            </a:r>
            <a:r>
              <a:rPr lang="vi-VN" sz="1800" dirty="0">
                <a:solidFill>
                  <a:srgbClr val="00316C"/>
                </a:solidFill>
                <a:latin typeface="Montserrat" panose="00000500000000000000" pitchFamily="2" charset="0"/>
              </a:rPr>
              <a:t>của phân tích báo cáo tài chính </a:t>
            </a:r>
            <a:r>
              <a:rPr lang="en-US" sz="1800" dirty="0" smtClean="0">
                <a:solidFill>
                  <a:srgbClr val="00316C"/>
                </a:solidFill>
                <a:latin typeface="Montserrat" panose="00000500000000000000" pitchFamily="2" charset="0"/>
              </a:rPr>
              <a:t>sử dụng</a:t>
            </a:r>
            <a:r>
              <a:rPr lang="vi-VN" sz="1800" dirty="0" smtClean="0">
                <a:solidFill>
                  <a:srgbClr val="00316C"/>
                </a:solidFill>
                <a:latin typeface="Montserrat" panose="00000500000000000000" pitchFamily="2" charset="0"/>
              </a:rPr>
              <a:t> </a:t>
            </a:r>
            <a:r>
              <a:rPr lang="vi-VN" sz="1800" dirty="0">
                <a:solidFill>
                  <a:srgbClr val="00316C"/>
                </a:solidFill>
                <a:latin typeface="Montserrat" panose="00000500000000000000" pitchFamily="2" charset="0"/>
              </a:rPr>
              <a:t>LLM bằng cách đánh giá các </a:t>
            </a:r>
            <a:r>
              <a:rPr lang="vi-VN" sz="1800" b="1" dirty="0">
                <a:solidFill>
                  <a:srgbClr val="00316C"/>
                </a:solidFill>
                <a:latin typeface="Montserrat" panose="00000500000000000000" pitchFamily="2" charset="0"/>
              </a:rPr>
              <a:t>chiế</a:t>
            </a:r>
            <a:r>
              <a:rPr lang="en-US" sz="1800" b="1" dirty="0">
                <a:solidFill>
                  <a:srgbClr val="00316C"/>
                </a:solidFill>
                <a:latin typeface="Montserrat" panose="00000500000000000000" pitchFamily="2" charset="0"/>
              </a:rPr>
              <a:t>n </a:t>
            </a:r>
            <a:r>
              <a:rPr lang="vi-VN" sz="1800" b="1" dirty="0">
                <a:solidFill>
                  <a:srgbClr val="00316C"/>
                </a:solidFill>
                <a:latin typeface="Montserrat" panose="00000500000000000000" pitchFamily="2" charset="0"/>
              </a:rPr>
              <a:t>lược giao dịch </a:t>
            </a:r>
            <a:r>
              <a:rPr lang="vi-VN" sz="1800" dirty="0">
                <a:solidFill>
                  <a:srgbClr val="00316C"/>
                </a:solidFill>
                <a:latin typeface="Montserrat" panose="00000500000000000000" pitchFamily="2" charset="0"/>
              </a:rPr>
              <a:t>dựa trên đầu ra của GPT.</a:t>
            </a:r>
            <a:endParaRPr lang="en-US" sz="1800" dirty="0">
              <a:solidFill>
                <a:srgbClr val="00316C"/>
              </a:solidFill>
              <a:latin typeface="Montserrat" panose="00000500000000000000" pitchFamily="2" charset="0"/>
            </a:endParaRPr>
          </a:p>
          <a:p>
            <a:pPr marL="285750" indent="-285750">
              <a:buFontTx/>
              <a:buChar char="-"/>
            </a:pPr>
            <a:r>
              <a:rPr lang="vi-VN" sz="1800" dirty="0">
                <a:solidFill>
                  <a:srgbClr val="00316C"/>
                </a:solidFill>
                <a:latin typeface="Montserrat" panose="00000500000000000000" pitchFamily="2" charset="0"/>
              </a:rPr>
              <a:t>Chúng tôi sử dụng các dự đoán của GPT về việc liệu thu nhập có khả</a:t>
            </a:r>
            <a:r>
              <a:rPr lang="en-US" sz="1800" dirty="0">
                <a:solidFill>
                  <a:srgbClr val="00316C"/>
                </a:solidFill>
                <a:latin typeface="Montserrat" panose="00000500000000000000" pitchFamily="2" charset="0"/>
              </a:rPr>
              <a:t> </a:t>
            </a:r>
            <a:r>
              <a:rPr lang="vi-VN" sz="1800" dirty="0">
                <a:solidFill>
                  <a:srgbClr val="00316C"/>
                </a:solidFill>
                <a:latin typeface="Montserrat" panose="00000500000000000000" pitchFamily="2" charset="0"/>
              </a:rPr>
              <a:t>năng </a:t>
            </a:r>
            <a:r>
              <a:rPr lang="vi-VN" sz="1800" b="1" dirty="0">
                <a:solidFill>
                  <a:srgbClr val="00316C"/>
                </a:solidFill>
                <a:latin typeface="Montserrat" panose="00000500000000000000" pitchFamily="2" charset="0"/>
              </a:rPr>
              <a:t>tăng</a:t>
            </a:r>
            <a:r>
              <a:rPr lang="vi-VN" sz="1800" dirty="0">
                <a:solidFill>
                  <a:srgbClr val="00316C"/>
                </a:solidFill>
                <a:latin typeface="Montserrat" panose="00000500000000000000" pitchFamily="2" charset="0"/>
              </a:rPr>
              <a:t> hay </a:t>
            </a:r>
            <a:r>
              <a:rPr lang="vi-VN" sz="1800" b="1" dirty="0">
                <a:solidFill>
                  <a:srgbClr val="00316C"/>
                </a:solidFill>
                <a:latin typeface="Montserrat" panose="00000500000000000000" pitchFamily="2" charset="0"/>
              </a:rPr>
              <a:t>giảm</a:t>
            </a:r>
            <a:r>
              <a:rPr lang="vi-VN" sz="1800" dirty="0">
                <a:solidFill>
                  <a:srgbClr val="00316C"/>
                </a:solidFill>
                <a:latin typeface="Montserrat" panose="00000500000000000000" pitchFamily="2" charset="0"/>
              </a:rPr>
              <a:t> trong kỳ tiếp theo để hình thành một chiến lược đầu tư và đánh giá hiệu</a:t>
            </a:r>
            <a:r>
              <a:rPr lang="en-US" sz="1800" dirty="0">
                <a:solidFill>
                  <a:srgbClr val="00316C"/>
                </a:solidFill>
                <a:latin typeface="Montserrat" panose="00000500000000000000" pitchFamily="2" charset="0"/>
              </a:rPr>
              <a:t> </a:t>
            </a:r>
            <a:r>
              <a:rPr lang="vi-VN" sz="1800" dirty="0">
                <a:solidFill>
                  <a:srgbClr val="00316C"/>
                </a:solidFill>
                <a:latin typeface="Montserrat" panose="00000500000000000000" pitchFamily="2" charset="0"/>
              </a:rPr>
              <a:t>suất của nó</a:t>
            </a:r>
            <a:r>
              <a:rPr lang="en-US" sz="1800" dirty="0">
                <a:solidFill>
                  <a:srgbClr val="00316C"/>
                </a:solidFill>
                <a:latin typeface="Montserrat" panose="00000500000000000000" pitchFamily="2" charset="0"/>
              </a:rPr>
              <a:t>.</a:t>
            </a:r>
          </a:p>
        </p:txBody>
      </p:sp>
      <p:pic>
        <p:nvPicPr>
          <p:cNvPr id="93" name="Google Shape;93;p16">
            <a:extLst>
              <a:ext uri="{FF2B5EF4-FFF2-40B4-BE49-F238E27FC236}">
                <a16:creationId xmlns:a16="http://schemas.microsoft.com/office/drawing/2014/main" id="{388073E1-4C7D-C21E-B3EC-938CE1CE055F}"/>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7D42B14A-2040-2C20-710C-479B7D70135D}"/>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D6A6BC79-5D15-E8ED-AE0A-ACF7F7476417}"/>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7</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A694BEC8-0586-6772-8F34-003EEB857F7A}"/>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7" name="Google Shape;97;p16">
            <a:extLst>
              <a:ext uri="{FF2B5EF4-FFF2-40B4-BE49-F238E27FC236}">
                <a16:creationId xmlns:a16="http://schemas.microsoft.com/office/drawing/2014/main" id="{25CD3FE6-CAF3-478D-5456-786F93C4DF49}"/>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CÁC BÀI KIỂM TRA ĐỊNH GIÁ TÀI SẢN?</a:t>
            </a:r>
          </a:p>
        </p:txBody>
      </p:sp>
      <p:sp>
        <p:nvSpPr>
          <p:cNvPr id="5" name="Google Shape;95;p16">
            <a:extLst>
              <a:ext uri="{FF2B5EF4-FFF2-40B4-BE49-F238E27FC236}">
                <a16:creationId xmlns:a16="http://schemas.microsoft.com/office/drawing/2014/main" id="{611D1BE7-1307-A21F-B527-B11C6B14CFF0}"/>
              </a:ext>
            </a:extLst>
          </p:cNvPr>
          <p:cNvSpPr/>
          <p:nvPr/>
        </p:nvSpPr>
        <p:spPr>
          <a:xfrm>
            <a:off x="3869267" y="1343121"/>
            <a:ext cx="1405466" cy="3345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Montserrat SemiBold"/>
                <a:ea typeface="Montserrat SemiBold"/>
                <a:cs typeface="Montserrat SemiBold"/>
                <a:sym typeface="Montserrat SemiBold"/>
              </a:rPr>
              <a:t>VẤN ĐỀ</a:t>
            </a:r>
            <a:endParaRPr sz="1500">
              <a:solidFill>
                <a:schemeClr val="lt1"/>
              </a:solidFill>
              <a:latin typeface="Montserrat SemiBold"/>
              <a:ea typeface="Montserrat SemiBold"/>
              <a:cs typeface="Montserrat SemiBold"/>
              <a:sym typeface="Montserrat SemiBold"/>
            </a:endParaRPr>
          </a:p>
        </p:txBody>
      </p:sp>
      <p:sp>
        <p:nvSpPr>
          <p:cNvPr id="8" name="Slide Number Placeholder 7">
            <a:extLst>
              <a:ext uri="{FF2B5EF4-FFF2-40B4-BE49-F238E27FC236}">
                <a16:creationId xmlns:a16="http://schemas.microsoft.com/office/drawing/2014/main" id="{275F35FF-A8AD-9229-04C8-424968677DDE}"/>
              </a:ext>
            </a:extLst>
          </p:cNvPr>
          <p:cNvSpPr>
            <a:spLocks noGrp="1"/>
          </p:cNvSpPr>
          <p:nvPr>
            <p:ph type="sldNum" idx="12"/>
          </p:nvPr>
        </p:nvSpPr>
        <p:spPr/>
        <p:txBody>
          <a:bodyPr/>
          <a:lstStyle/>
          <a:p>
            <a:fld id="{6576285A-A244-40E9-8C01-341B11FF4D23}" type="slidenum">
              <a:rPr lang="en" smtClean="0"/>
              <a:pPr/>
              <a:t>63</a:t>
            </a:fld>
            <a:endParaRPr lang="en"/>
          </a:p>
        </p:txBody>
      </p:sp>
    </p:spTree>
    <p:extLst>
      <p:ext uri="{BB962C8B-B14F-4D97-AF65-F5344CB8AC3E}">
        <p14:creationId xmlns:p14="http://schemas.microsoft.com/office/powerpoint/2010/main" val="740653242"/>
      </p:ext>
    </p:extLst>
  </p:cSld>
  <p:clrMapOvr>
    <a:masterClrMapping/>
  </p:clrMapOvr>
  <p:transition spd="med">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02A7306D-8D26-0344-0E2A-9DED0DA76A2F}"/>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C4015C61-B20B-C1B4-786C-5F9ADCC8A272}"/>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5CA2C698-7865-7F9F-C303-A9E2873E9239}"/>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8B7591C3-0751-DE83-7CBD-A40FB9A748D2}"/>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90B5CF7F-FEB5-DAE0-1EDB-09532253F7BC}"/>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7</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8D258DBF-33C1-05A3-50F0-800654B54652}"/>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657225A6-7FC5-4F1F-B66A-626B5D45CADC}"/>
              </a:ext>
            </a:extLst>
          </p:cNvPr>
          <p:cNvSpPr txBox="1"/>
          <p:nvPr/>
        </p:nvSpPr>
        <p:spPr>
          <a:xfrm>
            <a:off x="661700" y="904975"/>
            <a:ext cx="6805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316C"/>
                </a:solidFill>
                <a:latin typeface="Montserrat"/>
                <a:ea typeface="Montserrat"/>
                <a:cs typeface="Montserrat"/>
                <a:sym typeface="Montserrat"/>
              </a:rPr>
              <a:t>Giải quyết</a:t>
            </a:r>
          </a:p>
        </p:txBody>
      </p:sp>
      <p:sp>
        <p:nvSpPr>
          <p:cNvPr id="99" name="Google Shape;99;p16">
            <a:extLst>
              <a:ext uri="{FF2B5EF4-FFF2-40B4-BE49-F238E27FC236}">
                <a16:creationId xmlns:a16="http://schemas.microsoft.com/office/drawing/2014/main" id="{E0160ADE-B353-4F00-E068-AE496DC2F89E}"/>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7.1</a:t>
            </a:r>
            <a:endParaRPr sz="1650" b="1">
              <a:solidFill>
                <a:srgbClr val="00316C"/>
              </a:solidFill>
              <a:latin typeface="Montserrat"/>
              <a:ea typeface="Montserrat"/>
              <a:cs typeface="Montserrat"/>
              <a:sym typeface="Montserrat"/>
            </a:endParaRPr>
          </a:p>
        </p:txBody>
      </p:sp>
      <p:sp>
        <p:nvSpPr>
          <p:cNvPr id="2" name="Google Shape;97;p16">
            <a:extLst>
              <a:ext uri="{FF2B5EF4-FFF2-40B4-BE49-F238E27FC236}">
                <a16:creationId xmlns:a16="http://schemas.microsoft.com/office/drawing/2014/main" id="{7C28FC4F-E3FE-A354-0D7B-DD1BED312613}"/>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CÁC BÀI KIỂM TRA ĐỊNH GIÁ TÀI SẢN?</a:t>
            </a:r>
          </a:p>
        </p:txBody>
      </p:sp>
      <p:sp>
        <p:nvSpPr>
          <p:cNvPr id="7" name="TextBox 6">
            <a:extLst>
              <a:ext uri="{FF2B5EF4-FFF2-40B4-BE49-F238E27FC236}">
                <a16:creationId xmlns:a16="http://schemas.microsoft.com/office/drawing/2014/main" id="{4AFD1DD3-0057-93A5-1A18-CF2287751B4C}"/>
              </a:ext>
            </a:extLst>
          </p:cNvPr>
          <p:cNvSpPr txBox="1"/>
          <p:nvPr/>
        </p:nvSpPr>
        <p:spPr>
          <a:xfrm>
            <a:off x="286128" y="1630530"/>
            <a:ext cx="2228573" cy="25853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a:solidFill>
                  <a:srgbClr val="00316C"/>
                </a:solidFill>
                <a:latin typeface="Montserrat" panose="00000500000000000000" pitchFamily="2" charset="0"/>
              </a:rPr>
              <a:t>Chọn </a:t>
            </a:r>
            <a:r>
              <a:rPr lang="vi-VN" sz="1800">
                <a:solidFill>
                  <a:srgbClr val="00316C"/>
                </a:solidFill>
                <a:latin typeface="Montserrat" panose="00000500000000000000" pitchFamily="2" charset="0"/>
              </a:rPr>
              <a:t>các cổ phiếu được dự đoán sẽ trải qua </a:t>
            </a:r>
            <a:r>
              <a:rPr lang="vi-VN" sz="1800" b="1">
                <a:solidFill>
                  <a:srgbClr val="00316C"/>
                </a:solidFill>
                <a:latin typeface="Montserrat" panose="00000500000000000000" pitchFamily="2" charset="0"/>
              </a:rPr>
              <a:t>tăng</a:t>
            </a:r>
            <a:r>
              <a:rPr lang="vi-VN" sz="1800">
                <a:solidFill>
                  <a:srgbClr val="00316C"/>
                </a:solidFill>
                <a:latin typeface="Montserrat" panose="00000500000000000000" pitchFamily="2" charset="0"/>
              </a:rPr>
              <a:t> thu nhập với độ lớn dự đoán (của sự thay đổi trong thu nhập) là </a:t>
            </a:r>
            <a:r>
              <a:rPr lang="vi-VN" sz="1800" b="1">
                <a:solidFill>
                  <a:srgbClr val="00316C"/>
                </a:solidFill>
                <a:latin typeface="Montserrat" panose="00000500000000000000" pitchFamily="2" charset="0"/>
              </a:rPr>
              <a:t>vừa phải</a:t>
            </a:r>
            <a:r>
              <a:rPr lang="vi-VN" sz="1800">
                <a:solidFill>
                  <a:srgbClr val="00316C"/>
                </a:solidFill>
                <a:latin typeface="Montserrat" panose="00000500000000000000" pitchFamily="2" charset="0"/>
              </a:rPr>
              <a:t> hoặc </a:t>
            </a:r>
            <a:r>
              <a:rPr lang="vi-VN" sz="1800" b="1">
                <a:solidFill>
                  <a:srgbClr val="00316C"/>
                </a:solidFill>
                <a:latin typeface="Montserrat" panose="00000500000000000000" pitchFamily="2" charset="0"/>
              </a:rPr>
              <a:t>lớn</a:t>
            </a:r>
            <a:r>
              <a:rPr lang="vi-VN" sz="1800">
                <a:solidFill>
                  <a:srgbClr val="00316C"/>
                </a:solidFill>
                <a:latin typeface="Montserrat" panose="00000500000000000000" pitchFamily="2" charset="0"/>
              </a:rPr>
              <a:t>.</a:t>
            </a:r>
            <a:endParaRPr lang="en-US" sz="1800">
              <a:solidFill>
                <a:srgbClr val="00316C"/>
              </a:solidFill>
              <a:latin typeface="Montserrat" panose="00000500000000000000" pitchFamily="2" charset="0"/>
            </a:endParaRPr>
          </a:p>
        </p:txBody>
      </p:sp>
      <p:sp>
        <p:nvSpPr>
          <p:cNvPr id="9" name="TextBox 8">
            <a:extLst>
              <a:ext uri="{FF2B5EF4-FFF2-40B4-BE49-F238E27FC236}">
                <a16:creationId xmlns:a16="http://schemas.microsoft.com/office/drawing/2014/main" id="{D6BE2E79-9BBC-CCAE-FD67-46FCA1455CC2}"/>
              </a:ext>
            </a:extLst>
          </p:cNvPr>
          <p:cNvSpPr txBox="1"/>
          <p:nvPr/>
        </p:nvSpPr>
        <p:spPr>
          <a:xfrm>
            <a:off x="2783656" y="1640047"/>
            <a:ext cx="1626433" cy="25853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marR="0" lvl="0" algn="l" rtl="0">
              <a:lnSpc>
                <a:spcPct val="100000"/>
              </a:lnSpc>
              <a:spcBef>
                <a:spcPts val="0"/>
              </a:spcBef>
              <a:spcAft>
                <a:spcPts val="0"/>
              </a:spcAft>
            </a:defPPr>
            <a:lvl1pPr>
              <a:defRPr sz="1800">
                <a:solidFill>
                  <a:srgbClr val="00316C"/>
                </a:solidFill>
                <a:latin typeface="Montserrat" panose="00000500000000000000" pitchFamily="2"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t>S</a:t>
            </a:r>
            <a:r>
              <a:rPr lang="vi-VN"/>
              <a:t>ắp xếp các cổ phiếu đó dựa trên giá trị </a:t>
            </a:r>
            <a:r>
              <a:rPr lang="vi-VN" b="1"/>
              <a:t>xác suất log </a:t>
            </a:r>
            <a:r>
              <a:rPr lang="vi-VN"/>
              <a:t>trung bình liên quan đến văn bản được tạo ra</a:t>
            </a:r>
            <a:r>
              <a:rPr lang="en-US"/>
              <a:t>.</a:t>
            </a:r>
          </a:p>
        </p:txBody>
      </p:sp>
      <p:sp>
        <p:nvSpPr>
          <p:cNvPr id="11" name="TextBox 10">
            <a:extLst>
              <a:ext uri="{FF2B5EF4-FFF2-40B4-BE49-F238E27FC236}">
                <a16:creationId xmlns:a16="http://schemas.microsoft.com/office/drawing/2014/main" id="{6316E57F-EAB3-1AA2-8035-E79ED11F08D0}"/>
              </a:ext>
            </a:extLst>
          </p:cNvPr>
          <p:cNvSpPr txBox="1"/>
          <p:nvPr/>
        </p:nvSpPr>
        <p:spPr>
          <a:xfrm>
            <a:off x="4679044" y="1630530"/>
            <a:ext cx="1748629" cy="25853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marR="0" lvl="0" algn="l" rtl="0">
              <a:lnSpc>
                <a:spcPct val="100000"/>
              </a:lnSpc>
              <a:spcBef>
                <a:spcPts val="0"/>
              </a:spcBef>
              <a:spcAft>
                <a:spcPts val="0"/>
              </a:spcAft>
            </a:defPPr>
            <a:lvl1pPr>
              <a:defRPr sz="1800">
                <a:solidFill>
                  <a:srgbClr val="00316C"/>
                </a:solidFill>
                <a:latin typeface="Montserrat" panose="00000500000000000000" pitchFamily="2"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dirty="0"/>
              <a:t>G</a:t>
            </a:r>
            <a:r>
              <a:rPr lang="vi-VN" dirty="0"/>
              <a:t>iữ lại các cổ phiếu </a:t>
            </a:r>
            <a:r>
              <a:rPr lang="vi-VN" b="1" dirty="0"/>
              <a:t>có xác suất log cao nhất</a:t>
            </a:r>
            <a:r>
              <a:rPr lang="vi-VN" dirty="0"/>
              <a:t> sao cho số lượng công ty được giữ lại mỗi năm chiếm </a:t>
            </a:r>
            <a:r>
              <a:rPr lang="vi-VN" b="1" dirty="0"/>
              <a:t>10% </a:t>
            </a:r>
            <a:r>
              <a:rPr lang="vi-VN" dirty="0"/>
              <a:t>mẫu</a:t>
            </a:r>
            <a:r>
              <a:rPr lang="en-US" dirty="0"/>
              <a:t>.</a:t>
            </a:r>
          </a:p>
        </p:txBody>
      </p:sp>
      <p:sp>
        <p:nvSpPr>
          <p:cNvPr id="13" name="TextBox 12">
            <a:extLst>
              <a:ext uri="{FF2B5EF4-FFF2-40B4-BE49-F238E27FC236}">
                <a16:creationId xmlns:a16="http://schemas.microsoft.com/office/drawing/2014/main" id="{FE61A962-EC54-98D4-A252-09AA63F08791}"/>
              </a:ext>
            </a:extLst>
          </p:cNvPr>
          <p:cNvSpPr txBox="1"/>
          <p:nvPr/>
        </p:nvSpPr>
        <p:spPr>
          <a:xfrm>
            <a:off x="6724562" y="1633006"/>
            <a:ext cx="2232565" cy="25853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marR="0" lvl="0" algn="l" rtl="0">
              <a:lnSpc>
                <a:spcPct val="100000"/>
              </a:lnSpc>
              <a:spcBef>
                <a:spcPts val="0"/>
              </a:spcBef>
              <a:spcAft>
                <a:spcPts val="0"/>
              </a:spcAft>
            </a:defPPr>
            <a:lvl1pPr>
              <a:defRPr sz="1800">
                <a:solidFill>
                  <a:srgbClr val="00316C"/>
                </a:solidFill>
                <a:latin typeface="Montserrat" panose="00000500000000000000" pitchFamily="2"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dirty="0"/>
              <a:t>B</a:t>
            </a:r>
            <a:r>
              <a:rPr lang="vi-VN" dirty="0"/>
              <a:t>án khống số lượng cổ phiếu như trong danh mục mua, tức là </a:t>
            </a:r>
            <a:r>
              <a:rPr lang="vi-VN" b="1" dirty="0"/>
              <a:t>giữ lại 10%</a:t>
            </a:r>
            <a:r>
              <a:rPr lang="vi-VN" dirty="0"/>
              <a:t> từ tổng số quan sát trong năm đó với kỳ vọng tự tin cao nhất.</a:t>
            </a:r>
            <a:endParaRPr lang="en-US" dirty="0"/>
          </a:p>
        </p:txBody>
      </p:sp>
      <p:sp>
        <p:nvSpPr>
          <p:cNvPr id="14" name="Arrow: Curved Right 13">
            <a:extLst>
              <a:ext uri="{FF2B5EF4-FFF2-40B4-BE49-F238E27FC236}">
                <a16:creationId xmlns:a16="http://schemas.microsoft.com/office/drawing/2014/main" id="{D519143E-CB82-DAC1-618E-69991D3E024A}"/>
              </a:ext>
            </a:extLst>
          </p:cNvPr>
          <p:cNvSpPr/>
          <p:nvPr/>
        </p:nvSpPr>
        <p:spPr>
          <a:xfrm rot="16200000">
            <a:off x="2472797" y="3664833"/>
            <a:ext cx="353435" cy="1626433"/>
          </a:xfrm>
          <a:prstGeom prst="curv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15" name="Arrow: Curved Right 14">
            <a:extLst>
              <a:ext uri="{FF2B5EF4-FFF2-40B4-BE49-F238E27FC236}">
                <a16:creationId xmlns:a16="http://schemas.microsoft.com/office/drawing/2014/main" id="{3D879B1C-6E35-1DDE-515C-C45D3482C284}"/>
              </a:ext>
            </a:extLst>
          </p:cNvPr>
          <p:cNvSpPr/>
          <p:nvPr/>
        </p:nvSpPr>
        <p:spPr>
          <a:xfrm rot="5400000" flipV="1">
            <a:off x="4352724" y="408909"/>
            <a:ext cx="438552" cy="1748633"/>
          </a:xfrm>
          <a:prstGeom prst="curv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16" name="Arrow: Curved Right 15">
            <a:extLst>
              <a:ext uri="{FF2B5EF4-FFF2-40B4-BE49-F238E27FC236}">
                <a16:creationId xmlns:a16="http://schemas.microsoft.com/office/drawing/2014/main" id="{95FE4118-1089-C52B-8C51-6CD7B854FC28}"/>
              </a:ext>
            </a:extLst>
          </p:cNvPr>
          <p:cNvSpPr/>
          <p:nvPr/>
        </p:nvSpPr>
        <p:spPr>
          <a:xfrm rot="16200000">
            <a:off x="6547844" y="3707382"/>
            <a:ext cx="353435" cy="1626433"/>
          </a:xfrm>
          <a:prstGeom prst="curv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20" name="Slide Number Placeholder 19">
            <a:extLst>
              <a:ext uri="{FF2B5EF4-FFF2-40B4-BE49-F238E27FC236}">
                <a16:creationId xmlns:a16="http://schemas.microsoft.com/office/drawing/2014/main" id="{BB8954F5-D7CB-ECBB-F1F3-72D1870BB971}"/>
              </a:ext>
            </a:extLst>
          </p:cNvPr>
          <p:cNvSpPr>
            <a:spLocks noGrp="1"/>
          </p:cNvSpPr>
          <p:nvPr>
            <p:ph type="sldNum" idx="12"/>
          </p:nvPr>
        </p:nvSpPr>
        <p:spPr/>
        <p:txBody>
          <a:bodyPr/>
          <a:lstStyle/>
          <a:p>
            <a:fld id="{6576285A-A244-40E9-8C01-341B11FF4D23}" type="slidenum">
              <a:rPr lang="en" smtClean="0"/>
              <a:pPr/>
              <a:t>64</a:t>
            </a:fld>
            <a:endParaRPr lang="en"/>
          </a:p>
        </p:txBody>
      </p:sp>
    </p:spTree>
    <p:extLst>
      <p:ext uri="{BB962C8B-B14F-4D97-AF65-F5344CB8AC3E}">
        <p14:creationId xmlns:p14="http://schemas.microsoft.com/office/powerpoint/2010/main" val="2824560355"/>
      </p:ext>
    </p:extLst>
  </p:cSld>
  <p:clrMapOvr>
    <a:masterClrMapping/>
  </p:clrMapOvr>
  <p:transition spd="med">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9E3D3B62-8BF9-D73E-B7C4-531E5FAE342A}"/>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BAD198B3-2C5D-E076-8621-6A1EFE315BEE}"/>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BCAE3704-669E-5631-92AC-3C789E55B904}"/>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768D640F-CB90-CE6A-9EB8-3FB8214F8F8A}"/>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FDB57557-0D86-4903-010E-3DD6E94CE858}"/>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7</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F54DE4F2-45B8-2265-8EFC-E846AA2E12FA}"/>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ACCAAEF4-094F-623A-3E98-BF3B6052D84E}"/>
              </a:ext>
            </a:extLst>
          </p:cNvPr>
          <p:cNvSpPr txBox="1"/>
          <p:nvPr/>
        </p:nvSpPr>
        <p:spPr>
          <a:xfrm>
            <a:off x="661700" y="904975"/>
            <a:ext cx="6805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316C"/>
                </a:solidFill>
                <a:latin typeface="Montserrat"/>
                <a:ea typeface="Montserrat"/>
                <a:cs typeface="Montserrat"/>
                <a:sym typeface="Montserrat"/>
              </a:rPr>
              <a:t>Kết quả</a:t>
            </a:r>
          </a:p>
        </p:txBody>
      </p:sp>
      <p:sp>
        <p:nvSpPr>
          <p:cNvPr id="99" name="Google Shape;99;p16">
            <a:extLst>
              <a:ext uri="{FF2B5EF4-FFF2-40B4-BE49-F238E27FC236}">
                <a16:creationId xmlns:a16="http://schemas.microsoft.com/office/drawing/2014/main" id="{B653F613-92FD-A61A-9D8A-3474A4CDE1B9}"/>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7.2</a:t>
            </a:r>
            <a:endParaRPr sz="1650" b="1">
              <a:solidFill>
                <a:srgbClr val="00316C"/>
              </a:solidFill>
              <a:latin typeface="Montserrat"/>
              <a:ea typeface="Montserrat"/>
              <a:cs typeface="Montserrat"/>
              <a:sym typeface="Montserrat"/>
            </a:endParaRPr>
          </a:p>
        </p:txBody>
      </p:sp>
      <p:sp>
        <p:nvSpPr>
          <p:cNvPr id="2" name="Google Shape;97;p16">
            <a:extLst>
              <a:ext uri="{FF2B5EF4-FFF2-40B4-BE49-F238E27FC236}">
                <a16:creationId xmlns:a16="http://schemas.microsoft.com/office/drawing/2014/main" id="{EC53B213-A1ED-FA33-5559-F7F5F5B26252}"/>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CÁC BÀI KIỂM TRA ĐỊNH GIÁ TÀI SẢN?</a:t>
            </a:r>
          </a:p>
        </p:txBody>
      </p:sp>
      <p:pic>
        <p:nvPicPr>
          <p:cNvPr id="7" name="Picture 6">
            <a:extLst>
              <a:ext uri="{FF2B5EF4-FFF2-40B4-BE49-F238E27FC236}">
                <a16:creationId xmlns:a16="http://schemas.microsoft.com/office/drawing/2014/main" id="{F7DAA4C4-29C1-FA34-067F-EAFE0DA0CAFC}"/>
              </a:ext>
            </a:extLst>
          </p:cNvPr>
          <p:cNvPicPr>
            <a:picLocks noChangeAspect="1"/>
          </p:cNvPicPr>
          <p:nvPr/>
        </p:nvPicPr>
        <p:blipFill>
          <a:blip r:embed="rId5"/>
          <a:stretch>
            <a:fillRect/>
          </a:stretch>
        </p:blipFill>
        <p:spPr>
          <a:xfrm>
            <a:off x="3400578" y="1202462"/>
            <a:ext cx="5567790" cy="3348726"/>
          </a:xfrm>
          <a:prstGeom prst="rect">
            <a:avLst/>
          </a:prstGeom>
          <a:ln>
            <a:noFill/>
          </a:ln>
          <a:effectLst>
            <a:outerShdw blurRad="292100" dist="139700" dir="2700000" algn="tl" rotWithShape="0">
              <a:srgbClr val="333333">
                <a:alpha val="65000"/>
              </a:srgbClr>
            </a:outerShdw>
          </a:effectLst>
        </p:spPr>
      </p:pic>
      <p:sp>
        <p:nvSpPr>
          <p:cNvPr id="8" name="Google Shape;95;p16">
            <a:extLst>
              <a:ext uri="{FF2B5EF4-FFF2-40B4-BE49-F238E27FC236}">
                <a16:creationId xmlns:a16="http://schemas.microsoft.com/office/drawing/2014/main" id="{F2179A99-2FC6-6DC8-CCB6-12B2F3171C21}"/>
              </a:ext>
            </a:extLst>
          </p:cNvPr>
          <p:cNvSpPr/>
          <p:nvPr/>
        </p:nvSpPr>
        <p:spPr>
          <a:xfrm>
            <a:off x="5468735" y="953154"/>
            <a:ext cx="1405466" cy="3345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Montserrat SemiBold"/>
                <a:ea typeface="Montserrat SemiBold"/>
                <a:cs typeface="Montserrat SemiBold"/>
                <a:sym typeface="Montserrat SemiBold"/>
              </a:rPr>
              <a:t>Tỉ lệ Sharpe</a:t>
            </a:r>
            <a:endParaRPr sz="1500">
              <a:solidFill>
                <a:schemeClr val="lt1"/>
              </a:solidFill>
              <a:latin typeface="Montserrat SemiBold"/>
              <a:ea typeface="Montserrat SemiBold"/>
              <a:cs typeface="Montserrat SemiBold"/>
              <a:sym typeface="Montserrat SemiBold"/>
            </a:endParaRPr>
          </a:p>
        </p:txBody>
      </p:sp>
      <p:sp>
        <p:nvSpPr>
          <p:cNvPr id="10" name="TextBox 9">
            <a:extLst>
              <a:ext uri="{FF2B5EF4-FFF2-40B4-BE49-F238E27FC236}">
                <a16:creationId xmlns:a16="http://schemas.microsoft.com/office/drawing/2014/main" id="{619FD54E-9617-206E-5046-1E7A37CD91EB}"/>
              </a:ext>
            </a:extLst>
          </p:cNvPr>
          <p:cNvSpPr txBox="1"/>
          <p:nvPr/>
        </p:nvSpPr>
        <p:spPr>
          <a:xfrm>
            <a:off x="167025" y="1287654"/>
            <a:ext cx="3082682" cy="313932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vi-VN" sz="1800">
                <a:solidFill>
                  <a:srgbClr val="00316C"/>
                </a:solidFill>
                <a:latin typeface="Montserrat" panose="00000500000000000000" pitchFamily="2" charset="0"/>
              </a:rPr>
              <a:t>Các danh mục có </a:t>
            </a:r>
            <a:r>
              <a:rPr lang="vi-VN" sz="1800" b="1">
                <a:solidFill>
                  <a:srgbClr val="00316C"/>
                </a:solidFill>
                <a:latin typeface="Montserrat" panose="00000500000000000000" pitchFamily="2" charset="0"/>
              </a:rPr>
              <a:t>trọng số bằng nhau</a:t>
            </a:r>
            <a:r>
              <a:rPr lang="en-US" sz="1800">
                <a:solidFill>
                  <a:srgbClr val="00316C"/>
                </a:solidFill>
                <a:latin typeface="Montserrat" panose="00000500000000000000" pitchFamily="2" charset="0"/>
              </a:rPr>
              <a:t>,</a:t>
            </a:r>
            <a:r>
              <a:rPr lang="vi-VN" sz="1800">
                <a:solidFill>
                  <a:srgbClr val="00316C"/>
                </a:solidFill>
                <a:latin typeface="Montserrat" panose="00000500000000000000" pitchFamily="2" charset="0"/>
              </a:rPr>
              <a:t> GPT đạt được tỷ lệ Sharpe là </a:t>
            </a:r>
            <a:r>
              <a:rPr lang="vi-VN" sz="1800" b="1">
                <a:solidFill>
                  <a:srgbClr val="00316C"/>
                </a:solidFill>
                <a:latin typeface="Montserrat" panose="00000500000000000000" pitchFamily="2" charset="0"/>
              </a:rPr>
              <a:t>3,36</a:t>
            </a:r>
            <a:r>
              <a:rPr lang="vi-VN" sz="1800">
                <a:solidFill>
                  <a:srgbClr val="00316C"/>
                </a:solidFill>
                <a:latin typeface="Montserrat" panose="00000500000000000000" pitchFamily="2" charset="0"/>
              </a:rPr>
              <a:t>, lớn hơn ANN (</a:t>
            </a:r>
            <a:r>
              <a:rPr lang="vi-VN" sz="1800" b="1">
                <a:solidFill>
                  <a:srgbClr val="00316C"/>
                </a:solidFill>
                <a:latin typeface="Montserrat" panose="00000500000000000000" pitchFamily="2" charset="0"/>
              </a:rPr>
              <a:t>2,54</a:t>
            </a:r>
            <a:r>
              <a:rPr lang="vi-VN" sz="1800">
                <a:solidFill>
                  <a:srgbClr val="00316C"/>
                </a:solidFill>
                <a:latin typeface="Montserrat" panose="00000500000000000000" pitchFamily="2" charset="0"/>
              </a:rPr>
              <a:t>)</a:t>
            </a:r>
            <a:r>
              <a:rPr lang="en-US" sz="1800">
                <a:solidFill>
                  <a:srgbClr val="00316C"/>
                </a:solidFill>
                <a:latin typeface="Montserrat" panose="00000500000000000000" pitchFamily="2" charset="0"/>
              </a:rPr>
              <a:t>, </a:t>
            </a:r>
            <a:r>
              <a:rPr lang="vi-VN" sz="1800">
                <a:solidFill>
                  <a:srgbClr val="00316C"/>
                </a:solidFill>
                <a:latin typeface="Montserrat" panose="00000500000000000000" pitchFamily="2" charset="0"/>
              </a:rPr>
              <a:t>hồi quy logistic (</a:t>
            </a:r>
            <a:r>
              <a:rPr lang="vi-VN" sz="1800" b="1">
                <a:solidFill>
                  <a:srgbClr val="00316C"/>
                </a:solidFill>
                <a:latin typeface="Montserrat" panose="00000500000000000000" pitchFamily="2" charset="0"/>
              </a:rPr>
              <a:t>2,05</a:t>
            </a:r>
            <a:r>
              <a:rPr lang="vi-VN" sz="1800">
                <a:solidFill>
                  <a:srgbClr val="00316C"/>
                </a:solidFill>
                <a:latin typeface="Montserrat" panose="00000500000000000000" pitchFamily="2" charset="0"/>
              </a:rPr>
              <a:t>). </a:t>
            </a:r>
            <a:endParaRPr lang="en-US" sz="1800">
              <a:solidFill>
                <a:srgbClr val="00316C"/>
              </a:solidFill>
              <a:latin typeface="Montserrat" panose="00000500000000000000" pitchFamily="2" charset="0"/>
            </a:endParaRPr>
          </a:p>
          <a:p>
            <a:endParaRPr lang="en-US" sz="1800">
              <a:solidFill>
                <a:srgbClr val="00316C"/>
              </a:solidFill>
              <a:latin typeface="Montserrat" panose="00000500000000000000" pitchFamily="2" charset="0"/>
            </a:endParaRPr>
          </a:p>
          <a:p>
            <a:r>
              <a:rPr lang="en-US" sz="1800">
                <a:solidFill>
                  <a:srgbClr val="00316C"/>
                </a:solidFill>
                <a:latin typeface="Montserrat" panose="00000500000000000000" pitchFamily="2" charset="0"/>
              </a:rPr>
              <a:t>Đối </a:t>
            </a:r>
            <a:r>
              <a:rPr lang="vi-VN" sz="1800">
                <a:solidFill>
                  <a:srgbClr val="00316C"/>
                </a:solidFill>
                <a:latin typeface="Montserrat" panose="00000500000000000000" pitchFamily="2" charset="0"/>
              </a:rPr>
              <a:t>với các danh mục </a:t>
            </a:r>
            <a:r>
              <a:rPr lang="vi-VN" sz="1800" b="1">
                <a:solidFill>
                  <a:srgbClr val="00316C"/>
                </a:solidFill>
                <a:latin typeface="Montserrat" panose="00000500000000000000" pitchFamily="2" charset="0"/>
              </a:rPr>
              <a:t>có trọng số theo giá trị</a:t>
            </a:r>
            <a:r>
              <a:rPr lang="vi-VN" sz="1800">
                <a:solidFill>
                  <a:srgbClr val="00316C"/>
                </a:solidFill>
                <a:latin typeface="Montserrat" panose="00000500000000000000" pitchFamily="2" charset="0"/>
              </a:rPr>
              <a:t>, ANN hoạt động</a:t>
            </a:r>
            <a:r>
              <a:rPr lang="en-US" sz="1800">
                <a:solidFill>
                  <a:srgbClr val="00316C"/>
                </a:solidFill>
                <a:latin typeface="Montserrat" panose="00000500000000000000" pitchFamily="2" charset="0"/>
              </a:rPr>
              <a:t> tốt hơn </a:t>
            </a:r>
            <a:r>
              <a:rPr lang="vi-VN" sz="1800">
                <a:solidFill>
                  <a:srgbClr val="00316C"/>
                </a:solidFill>
                <a:latin typeface="Montserrat" panose="00000500000000000000" pitchFamily="2" charset="0"/>
              </a:rPr>
              <a:t>(</a:t>
            </a:r>
            <a:r>
              <a:rPr lang="vi-VN" sz="1800" b="1">
                <a:solidFill>
                  <a:srgbClr val="00316C"/>
                </a:solidFill>
                <a:latin typeface="Montserrat" panose="00000500000000000000" pitchFamily="2" charset="0"/>
              </a:rPr>
              <a:t>1,79</a:t>
            </a:r>
            <a:r>
              <a:rPr lang="vi-VN" sz="1800">
                <a:solidFill>
                  <a:srgbClr val="00316C"/>
                </a:solidFill>
                <a:latin typeface="Montserrat" panose="00000500000000000000" pitchFamily="2" charset="0"/>
              </a:rPr>
              <a:t>) so với GPT (</a:t>
            </a:r>
            <a:r>
              <a:rPr lang="vi-VN" sz="1800" b="1">
                <a:solidFill>
                  <a:srgbClr val="00316C"/>
                </a:solidFill>
                <a:latin typeface="Montserrat" panose="00000500000000000000" pitchFamily="2" charset="0"/>
              </a:rPr>
              <a:t>1,47</a:t>
            </a:r>
            <a:r>
              <a:rPr lang="vi-VN" sz="1800">
                <a:solidFill>
                  <a:srgbClr val="00316C"/>
                </a:solidFill>
                <a:latin typeface="Montserrat" panose="00000500000000000000" pitchFamily="2" charset="0"/>
              </a:rPr>
              <a:t>)</a:t>
            </a:r>
            <a:r>
              <a:rPr lang="en-US" sz="1800">
                <a:solidFill>
                  <a:srgbClr val="00316C"/>
                </a:solidFill>
                <a:latin typeface="Montserrat" panose="00000500000000000000" pitchFamily="2" charset="0"/>
              </a:rPr>
              <a:t>, </a:t>
            </a:r>
            <a:r>
              <a:rPr lang="vi-VN" sz="1800">
                <a:solidFill>
                  <a:srgbClr val="00316C"/>
                </a:solidFill>
                <a:latin typeface="Montserrat" panose="00000500000000000000" pitchFamily="2" charset="0"/>
              </a:rPr>
              <a:t>hồi quy logistic (</a:t>
            </a:r>
            <a:r>
              <a:rPr lang="vi-VN" sz="1800" b="1">
                <a:solidFill>
                  <a:srgbClr val="00316C"/>
                </a:solidFill>
                <a:latin typeface="Montserrat" panose="00000500000000000000" pitchFamily="2" charset="0"/>
              </a:rPr>
              <a:t>0,81</a:t>
            </a:r>
            <a:r>
              <a:rPr lang="vi-VN" sz="1800">
                <a:solidFill>
                  <a:srgbClr val="00316C"/>
                </a:solidFill>
                <a:latin typeface="Montserrat" panose="00000500000000000000" pitchFamily="2" charset="0"/>
              </a:rPr>
              <a:t>).</a:t>
            </a:r>
            <a:endParaRPr lang="en-US" sz="1800">
              <a:solidFill>
                <a:srgbClr val="00316C"/>
              </a:solidFill>
              <a:latin typeface="Montserrat" panose="00000500000000000000" pitchFamily="2" charset="0"/>
            </a:endParaRPr>
          </a:p>
        </p:txBody>
      </p:sp>
      <p:sp>
        <p:nvSpPr>
          <p:cNvPr id="11" name="Rectangle 10">
            <a:extLst>
              <a:ext uri="{FF2B5EF4-FFF2-40B4-BE49-F238E27FC236}">
                <a16:creationId xmlns:a16="http://schemas.microsoft.com/office/drawing/2014/main" id="{B6063A3E-E3F8-3233-9C9B-A2599202B467}"/>
              </a:ext>
            </a:extLst>
          </p:cNvPr>
          <p:cNvSpPr/>
          <p:nvPr/>
        </p:nvSpPr>
        <p:spPr>
          <a:xfrm>
            <a:off x="5562185" y="1742107"/>
            <a:ext cx="622288" cy="284544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FDE350FB-761E-B4D0-9D81-181E8733FA1B}"/>
              </a:ext>
            </a:extLst>
          </p:cNvPr>
          <p:cNvSpPr/>
          <p:nvPr/>
        </p:nvSpPr>
        <p:spPr>
          <a:xfrm>
            <a:off x="8122752" y="1722165"/>
            <a:ext cx="622288" cy="284544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6" name="Slide Number Placeholder 15">
            <a:extLst>
              <a:ext uri="{FF2B5EF4-FFF2-40B4-BE49-F238E27FC236}">
                <a16:creationId xmlns:a16="http://schemas.microsoft.com/office/drawing/2014/main" id="{A502FDAB-031F-A89B-114E-6981D6FFCF72}"/>
              </a:ext>
            </a:extLst>
          </p:cNvPr>
          <p:cNvSpPr>
            <a:spLocks noGrp="1"/>
          </p:cNvSpPr>
          <p:nvPr>
            <p:ph type="sldNum" idx="12"/>
          </p:nvPr>
        </p:nvSpPr>
        <p:spPr/>
        <p:txBody>
          <a:bodyPr/>
          <a:lstStyle/>
          <a:p>
            <a:fld id="{6576285A-A244-40E9-8C01-341B11FF4D23}" type="slidenum">
              <a:rPr lang="en" smtClean="0"/>
              <a:pPr/>
              <a:t>65</a:t>
            </a:fld>
            <a:endParaRPr lang="en"/>
          </a:p>
        </p:txBody>
      </p:sp>
    </p:spTree>
    <p:extLst>
      <p:ext uri="{BB962C8B-B14F-4D97-AF65-F5344CB8AC3E}">
        <p14:creationId xmlns:p14="http://schemas.microsoft.com/office/powerpoint/2010/main" val="2726872492"/>
      </p:ext>
    </p:extLst>
  </p:cSld>
  <p:clrMapOvr>
    <a:masterClrMapping/>
  </p:clrMapOvr>
  <p:transition spd="med">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59BF9D6B-6F60-209B-3927-7E8DEF30CD2A}"/>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C36A2736-97C0-712C-CD6D-6BF36FF6ECF1}"/>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93B529DF-9ED7-6F7D-0A0D-BD99D55142F8}"/>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A0BB7792-3461-4EF8-28F6-99657A3FA586}"/>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990A0E74-DA23-4E4A-A8BD-70328F7DCCC0}"/>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7</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37B81023-01C5-EE75-9782-49C8886D240F}"/>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03F09C35-B992-F21F-E65A-229A16973826}"/>
              </a:ext>
            </a:extLst>
          </p:cNvPr>
          <p:cNvSpPr txBox="1"/>
          <p:nvPr/>
        </p:nvSpPr>
        <p:spPr>
          <a:xfrm>
            <a:off x="661700" y="904975"/>
            <a:ext cx="6805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316C"/>
                </a:solidFill>
                <a:latin typeface="Montserrat"/>
                <a:ea typeface="Montserrat"/>
                <a:cs typeface="Montserrat"/>
                <a:sym typeface="Montserrat"/>
              </a:rPr>
              <a:t>Kết quả</a:t>
            </a:r>
          </a:p>
        </p:txBody>
      </p:sp>
      <p:sp>
        <p:nvSpPr>
          <p:cNvPr id="99" name="Google Shape;99;p16">
            <a:extLst>
              <a:ext uri="{FF2B5EF4-FFF2-40B4-BE49-F238E27FC236}">
                <a16:creationId xmlns:a16="http://schemas.microsoft.com/office/drawing/2014/main" id="{3BBB4C2F-B829-3744-3279-CA675F6D2196}"/>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7.2</a:t>
            </a:r>
            <a:endParaRPr sz="1650" b="1">
              <a:solidFill>
                <a:srgbClr val="00316C"/>
              </a:solidFill>
              <a:latin typeface="Montserrat"/>
              <a:ea typeface="Montserrat"/>
              <a:cs typeface="Montserrat"/>
              <a:sym typeface="Montserrat"/>
            </a:endParaRPr>
          </a:p>
        </p:txBody>
      </p:sp>
      <p:sp>
        <p:nvSpPr>
          <p:cNvPr id="2" name="Google Shape;97;p16">
            <a:extLst>
              <a:ext uri="{FF2B5EF4-FFF2-40B4-BE49-F238E27FC236}">
                <a16:creationId xmlns:a16="http://schemas.microsoft.com/office/drawing/2014/main" id="{90AE3A7A-A89B-86E4-0756-D8A0360F917B}"/>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CÁC BÀI KIỂM TRA ĐỊNH GIÁ TÀI SẢN?</a:t>
            </a:r>
          </a:p>
        </p:txBody>
      </p:sp>
      <p:pic>
        <p:nvPicPr>
          <p:cNvPr id="4" name="Picture 3">
            <a:extLst>
              <a:ext uri="{FF2B5EF4-FFF2-40B4-BE49-F238E27FC236}">
                <a16:creationId xmlns:a16="http://schemas.microsoft.com/office/drawing/2014/main" id="{A8A0C640-45ED-CC4A-5BF7-3C84C2CFF123}"/>
              </a:ext>
            </a:extLst>
          </p:cNvPr>
          <p:cNvPicPr>
            <a:picLocks noChangeAspect="1"/>
          </p:cNvPicPr>
          <p:nvPr/>
        </p:nvPicPr>
        <p:blipFill>
          <a:blip r:embed="rId5"/>
          <a:stretch>
            <a:fillRect/>
          </a:stretch>
        </p:blipFill>
        <p:spPr>
          <a:xfrm>
            <a:off x="3376180" y="904975"/>
            <a:ext cx="5651921" cy="3773748"/>
          </a:xfrm>
          <a:prstGeom prst="rect">
            <a:avLst/>
          </a:prstGeom>
          <a:ln>
            <a:noFill/>
          </a:ln>
          <a:effectLst>
            <a:outerShdw blurRad="292100" dist="139700" dir="2700000" algn="tl" rotWithShape="0">
              <a:srgbClr val="333333">
                <a:alpha val="65000"/>
              </a:srgbClr>
            </a:outerShdw>
          </a:effectLst>
        </p:spPr>
      </p:pic>
      <p:sp>
        <p:nvSpPr>
          <p:cNvPr id="8" name="Google Shape;95;p16">
            <a:extLst>
              <a:ext uri="{FF2B5EF4-FFF2-40B4-BE49-F238E27FC236}">
                <a16:creationId xmlns:a16="http://schemas.microsoft.com/office/drawing/2014/main" id="{7AC1BFA7-DDF0-E237-FC54-7D554C161D51}"/>
              </a:ext>
            </a:extLst>
          </p:cNvPr>
          <p:cNvSpPr/>
          <p:nvPr/>
        </p:nvSpPr>
        <p:spPr>
          <a:xfrm>
            <a:off x="7240054" y="699086"/>
            <a:ext cx="937081" cy="353225"/>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Montserrat SemiBold"/>
                <a:ea typeface="Montserrat SemiBold"/>
                <a:cs typeface="Montserrat SemiBold"/>
                <a:sym typeface="Montserrat SemiBold"/>
              </a:rPr>
              <a:t>Alpha</a:t>
            </a:r>
            <a:endParaRPr sz="1500">
              <a:solidFill>
                <a:schemeClr val="lt1"/>
              </a:solidFill>
              <a:latin typeface="Montserrat SemiBold"/>
              <a:ea typeface="Montserrat SemiBold"/>
              <a:cs typeface="Montserrat SemiBold"/>
              <a:sym typeface="Montserrat SemiBold"/>
            </a:endParaRPr>
          </a:p>
        </p:txBody>
      </p:sp>
      <p:sp>
        <p:nvSpPr>
          <p:cNvPr id="6" name="TextBox 5">
            <a:extLst>
              <a:ext uri="{FF2B5EF4-FFF2-40B4-BE49-F238E27FC236}">
                <a16:creationId xmlns:a16="http://schemas.microsoft.com/office/drawing/2014/main" id="{507C6B2E-97AB-0AAE-8736-619C383B5BAE}"/>
              </a:ext>
            </a:extLst>
          </p:cNvPr>
          <p:cNvSpPr txBox="1"/>
          <p:nvPr/>
        </p:nvSpPr>
        <p:spPr>
          <a:xfrm>
            <a:off x="141753" y="1335832"/>
            <a:ext cx="3118528" cy="313932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dirty="0">
                <a:solidFill>
                  <a:srgbClr val="00316C"/>
                </a:solidFill>
                <a:latin typeface="Montserrat" panose="00000500000000000000" pitchFamily="2" charset="0"/>
              </a:rPr>
              <a:t>C</a:t>
            </a:r>
            <a:r>
              <a:rPr lang="vi-VN" sz="1800" dirty="0">
                <a:solidFill>
                  <a:srgbClr val="00316C"/>
                </a:solidFill>
                <a:latin typeface="Montserrat" panose="00000500000000000000" pitchFamily="2" charset="0"/>
              </a:rPr>
              <a:t>ác danh mục dựa trên dự đoán của GPT tạo ra alpha hàng tháng là </a:t>
            </a:r>
            <a:r>
              <a:rPr lang="en-US" sz="1800" b="1" dirty="0">
                <a:solidFill>
                  <a:srgbClr val="00316C"/>
                </a:solidFill>
                <a:latin typeface="Montserrat" panose="00000500000000000000" pitchFamily="2" charset="0"/>
              </a:rPr>
              <a:t>0.84</a:t>
            </a:r>
            <a:r>
              <a:rPr lang="en-US" sz="1800" dirty="0">
                <a:solidFill>
                  <a:srgbClr val="00316C"/>
                </a:solidFill>
                <a:latin typeface="Montserrat" panose="00000500000000000000" pitchFamily="2" charset="0"/>
              </a:rPr>
              <a:t> </a:t>
            </a:r>
            <a:r>
              <a:rPr lang="vi-VN" sz="1800" dirty="0">
                <a:solidFill>
                  <a:srgbClr val="00316C"/>
                </a:solidFill>
                <a:latin typeface="Montserrat" panose="00000500000000000000" pitchFamily="2" charset="0"/>
              </a:rPr>
              <a:t>tương đương 10% hàng năm. </a:t>
            </a:r>
            <a:endParaRPr lang="en-US" sz="1800" dirty="0">
              <a:solidFill>
                <a:srgbClr val="00316C"/>
              </a:solidFill>
              <a:latin typeface="Montserrat" panose="00000500000000000000" pitchFamily="2" charset="0"/>
            </a:endParaRPr>
          </a:p>
          <a:p>
            <a:endParaRPr lang="en-US" sz="1800" dirty="0">
              <a:solidFill>
                <a:srgbClr val="00316C"/>
              </a:solidFill>
              <a:latin typeface="Montserrat" panose="00000500000000000000" pitchFamily="2" charset="0"/>
            </a:endParaRPr>
          </a:p>
          <a:p>
            <a:r>
              <a:rPr lang="vi-VN" sz="1800" dirty="0">
                <a:solidFill>
                  <a:srgbClr val="00316C"/>
                </a:solidFill>
                <a:latin typeface="Montserrat" panose="00000500000000000000" pitchFamily="2" charset="0"/>
              </a:rPr>
              <a:t>ANN và hồi quy logistic cũng tạo ra alpha dương</a:t>
            </a:r>
            <a:r>
              <a:rPr lang="en-US" sz="1800" dirty="0">
                <a:solidFill>
                  <a:srgbClr val="00316C"/>
                </a:solidFill>
                <a:latin typeface="Montserrat" panose="00000500000000000000" pitchFamily="2" charset="0"/>
              </a:rPr>
              <a:t> nhưng </a:t>
            </a:r>
            <a:r>
              <a:rPr lang="vi-VN" sz="1800" dirty="0">
                <a:solidFill>
                  <a:srgbClr val="00316C"/>
                </a:solidFill>
                <a:latin typeface="Montserrat" panose="00000500000000000000" pitchFamily="2" charset="0"/>
              </a:rPr>
              <a:t>ý nghĩa kinh </a:t>
            </a:r>
            <a:r>
              <a:rPr lang="en-US" sz="1800" dirty="0" smtClean="0">
                <a:solidFill>
                  <a:srgbClr val="00316C"/>
                </a:solidFill>
                <a:latin typeface="Montserrat" panose="00000500000000000000" pitchFamily="2" charset="0"/>
              </a:rPr>
              <a:t>tế </a:t>
            </a:r>
            <a:r>
              <a:rPr lang="vi-VN" sz="1800" b="1" dirty="0" smtClean="0">
                <a:solidFill>
                  <a:srgbClr val="00316C"/>
                </a:solidFill>
                <a:latin typeface="Montserrat" panose="00000500000000000000" pitchFamily="2" charset="0"/>
              </a:rPr>
              <a:t>nhỏ </a:t>
            </a:r>
            <a:r>
              <a:rPr lang="vi-VN" sz="1800" b="1" dirty="0">
                <a:solidFill>
                  <a:srgbClr val="00316C"/>
                </a:solidFill>
                <a:latin typeface="Montserrat" panose="00000500000000000000" pitchFamily="2" charset="0"/>
              </a:rPr>
              <a:t>hơn</a:t>
            </a:r>
            <a:r>
              <a:rPr lang="vi-VN" sz="1800" dirty="0">
                <a:solidFill>
                  <a:srgbClr val="00316C"/>
                </a:solidFill>
                <a:latin typeface="Montserrat" panose="00000500000000000000" pitchFamily="2" charset="0"/>
              </a:rPr>
              <a:t>: ANN: </a:t>
            </a:r>
            <a:r>
              <a:rPr lang="en-US" sz="1800" dirty="0">
                <a:solidFill>
                  <a:srgbClr val="00316C"/>
                </a:solidFill>
                <a:latin typeface="Montserrat" panose="00000500000000000000" pitchFamily="2" charset="0"/>
              </a:rPr>
              <a:t>(</a:t>
            </a:r>
            <a:r>
              <a:rPr lang="en-US" sz="1800" b="1" dirty="0">
                <a:solidFill>
                  <a:srgbClr val="00316C"/>
                </a:solidFill>
                <a:latin typeface="Montserrat" panose="00000500000000000000" pitchFamily="2" charset="0"/>
              </a:rPr>
              <a:t>0.</a:t>
            </a:r>
            <a:r>
              <a:rPr lang="vi-VN" sz="1800" b="1" dirty="0">
                <a:solidFill>
                  <a:srgbClr val="00316C"/>
                </a:solidFill>
                <a:latin typeface="Montserrat" panose="00000500000000000000" pitchFamily="2" charset="0"/>
              </a:rPr>
              <a:t>60</a:t>
            </a:r>
            <a:r>
              <a:rPr lang="en-US" sz="1800" dirty="0">
                <a:solidFill>
                  <a:srgbClr val="00316C"/>
                </a:solidFill>
                <a:latin typeface="Montserrat" panose="00000500000000000000" pitchFamily="2" charset="0"/>
              </a:rPr>
              <a:t>), h</a:t>
            </a:r>
            <a:r>
              <a:rPr lang="vi-VN" sz="1800" dirty="0">
                <a:solidFill>
                  <a:srgbClr val="00316C"/>
                </a:solidFill>
                <a:latin typeface="Montserrat" panose="00000500000000000000" pitchFamily="2" charset="0"/>
              </a:rPr>
              <a:t>ồi quy logistic: </a:t>
            </a:r>
            <a:r>
              <a:rPr lang="en-US" sz="1800" dirty="0">
                <a:solidFill>
                  <a:srgbClr val="00316C"/>
                </a:solidFill>
                <a:latin typeface="Montserrat" panose="00000500000000000000" pitchFamily="2" charset="0"/>
              </a:rPr>
              <a:t>(</a:t>
            </a:r>
            <a:r>
              <a:rPr lang="en-US" sz="1800" b="1" dirty="0">
                <a:solidFill>
                  <a:srgbClr val="00316C"/>
                </a:solidFill>
                <a:latin typeface="Montserrat" panose="00000500000000000000" pitchFamily="2" charset="0"/>
              </a:rPr>
              <a:t>0.43</a:t>
            </a:r>
            <a:r>
              <a:rPr lang="en-US" sz="1800" dirty="0">
                <a:solidFill>
                  <a:srgbClr val="00316C"/>
                </a:solidFill>
                <a:latin typeface="Montserrat" panose="00000500000000000000" pitchFamily="2" charset="0"/>
              </a:rPr>
              <a:t>)</a:t>
            </a:r>
          </a:p>
        </p:txBody>
      </p:sp>
      <p:sp>
        <p:nvSpPr>
          <p:cNvPr id="9" name="Rectangle 8">
            <a:extLst>
              <a:ext uri="{FF2B5EF4-FFF2-40B4-BE49-F238E27FC236}">
                <a16:creationId xmlns:a16="http://schemas.microsoft.com/office/drawing/2014/main" id="{4AB325D5-6C67-A5F9-E995-700304F8A5BF}"/>
              </a:ext>
            </a:extLst>
          </p:cNvPr>
          <p:cNvSpPr/>
          <p:nvPr/>
        </p:nvSpPr>
        <p:spPr>
          <a:xfrm>
            <a:off x="5786007" y="1229773"/>
            <a:ext cx="622288" cy="344895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Slide Number Placeholder 12">
            <a:extLst>
              <a:ext uri="{FF2B5EF4-FFF2-40B4-BE49-F238E27FC236}">
                <a16:creationId xmlns:a16="http://schemas.microsoft.com/office/drawing/2014/main" id="{3D4805C0-EDEB-7DA6-BA6F-C8B82A5F79EF}"/>
              </a:ext>
            </a:extLst>
          </p:cNvPr>
          <p:cNvSpPr>
            <a:spLocks noGrp="1"/>
          </p:cNvSpPr>
          <p:nvPr>
            <p:ph type="sldNum" idx="12"/>
          </p:nvPr>
        </p:nvSpPr>
        <p:spPr/>
        <p:txBody>
          <a:bodyPr/>
          <a:lstStyle/>
          <a:p>
            <a:fld id="{6576285A-A244-40E9-8C01-341B11FF4D23}" type="slidenum">
              <a:rPr lang="en" smtClean="0"/>
              <a:pPr/>
              <a:t>66</a:t>
            </a:fld>
            <a:endParaRPr lang="en"/>
          </a:p>
        </p:txBody>
      </p:sp>
    </p:spTree>
    <p:extLst>
      <p:ext uri="{BB962C8B-B14F-4D97-AF65-F5344CB8AC3E}">
        <p14:creationId xmlns:p14="http://schemas.microsoft.com/office/powerpoint/2010/main" val="3887657289"/>
      </p:ext>
    </p:extLst>
  </p:cSld>
  <p:clrMapOvr>
    <a:masterClrMapping/>
  </p:clrMapOvr>
  <p:transition spd="med">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0CB53AE4-418D-DC57-98AE-30BF211B91DB}"/>
            </a:ext>
          </a:extLst>
        </p:cNvPr>
        <p:cNvGrpSpPr/>
        <p:nvPr/>
      </p:nvGrpSpPr>
      <p:grpSpPr>
        <a:xfrm>
          <a:off x="0" y="0"/>
          <a:ext cx="0" cy="0"/>
          <a:chOff x="0" y="0"/>
          <a:chExt cx="0" cy="0"/>
        </a:xfrm>
      </p:grpSpPr>
      <p:pic>
        <p:nvPicPr>
          <p:cNvPr id="92" name="Google Shape;92;p16">
            <a:extLst>
              <a:ext uri="{FF2B5EF4-FFF2-40B4-BE49-F238E27FC236}">
                <a16:creationId xmlns:a16="http://schemas.microsoft.com/office/drawing/2014/main" id="{8C86289B-D31A-CB46-CE3E-23CE776C733B}"/>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5" name="Picture 4">
            <a:extLst>
              <a:ext uri="{FF2B5EF4-FFF2-40B4-BE49-F238E27FC236}">
                <a16:creationId xmlns:a16="http://schemas.microsoft.com/office/drawing/2014/main" id="{7BC4BC12-8520-9B44-ADE6-559EE90E3324}"/>
              </a:ext>
            </a:extLst>
          </p:cNvPr>
          <p:cNvPicPr>
            <a:picLocks noChangeAspect="1"/>
          </p:cNvPicPr>
          <p:nvPr/>
        </p:nvPicPr>
        <p:blipFill>
          <a:blip r:embed="rId4"/>
          <a:stretch>
            <a:fillRect/>
          </a:stretch>
        </p:blipFill>
        <p:spPr>
          <a:xfrm>
            <a:off x="2827980" y="1059490"/>
            <a:ext cx="6167783" cy="3147247"/>
          </a:xfrm>
          <a:prstGeom prst="rect">
            <a:avLst/>
          </a:prstGeom>
          <a:ln>
            <a:noFill/>
          </a:ln>
          <a:effectLst>
            <a:outerShdw blurRad="292100" dist="139700" dir="2700000" algn="tl" rotWithShape="0">
              <a:srgbClr val="333333">
                <a:alpha val="65000"/>
              </a:srgbClr>
            </a:outerShdw>
          </a:effectLst>
        </p:spPr>
      </p:pic>
      <p:pic>
        <p:nvPicPr>
          <p:cNvPr id="93" name="Google Shape;93;p16">
            <a:extLst>
              <a:ext uri="{FF2B5EF4-FFF2-40B4-BE49-F238E27FC236}">
                <a16:creationId xmlns:a16="http://schemas.microsoft.com/office/drawing/2014/main" id="{89409802-2E09-B934-C7D7-7F8043776DF0}"/>
              </a:ext>
            </a:extLst>
          </p:cNvPr>
          <p:cNvPicPr preferRelativeResize="0"/>
          <p:nvPr/>
        </p:nvPicPr>
        <p:blipFill>
          <a:blip r:embed="rId5">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EACAFE31-5874-43ED-4E41-9A371D134CD8}"/>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C9C9A930-9478-06BC-F4AC-8BDC44647DC7}"/>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7</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A8FC1A13-2D0E-92D4-EE54-539B134391F4}"/>
              </a:ext>
            </a:extLst>
          </p:cNvPr>
          <p:cNvCxnSpPr>
            <a:cxnSpLocks/>
          </p:cNvCxnSpPr>
          <p:nvPr/>
        </p:nvCxnSpPr>
        <p:spPr>
          <a:xfrm>
            <a:off x="887350" y="710050"/>
            <a:ext cx="6182688" cy="0"/>
          </a:xfrm>
          <a:prstGeom prst="straightConnector1">
            <a:avLst/>
          </a:prstGeom>
          <a:noFill/>
          <a:ln w="38100" cap="flat" cmpd="sng">
            <a:solidFill>
              <a:srgbClr val="00316C"/>
            </a:solidFill>
            <a:prstDash val="solid"/>
            <a:round/>
            <a:headEnd type="none" w="med" len="med"/>
            <a:tailEnd type="none" w="med" len="med"/>
          </a:ln>
        </p:spPr>
      </p:cxnSp>
      <p:sp>
        <p:nvSpPr>
          <p:cNvPr id="98" name="Google Shape;98;p16">
            <a:extLst>
              <a:ext uri="{FF2B5EF4-FFF2-40B4-BE49-F238E27FC236}">
                <a16:creationId xmlns:a16="http://schemas.microsoft.com/office/drawing/2014/main" id="{367D3178-29DA-1020-4C7F-08A9191BDA4E}"/>
              </a:ext>
            </a:extLst>
          </p:cNvPr>
          <p:cNvSpPr txBox="1"/>
          <p:nvPr/>
        </p:nvSpPr>
        <p:spPr>
          <a:xfrm>
            <a:off x="661700" y="904975"/>
            <a:ext cx="6805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316C"/>
                </a:solidFill>
                <a:latin typeface="Montserrat"/>
                <a:ea typeface="Montserrat"/>
                <a:cs typeface="Montserrat"/>
                <a:sym typeface="Montserrat"/>
              </a:rPr>
              <a:t>Kết quả</a:t>
            </a:r>
          </a:p>
        </p:txBody>
      </p:sp>
      <p:sp>
        <p:nvSpPr>
          <p:cNvPr id="99" name="Google Shape;99;p16">
            <a:extLst>
              <a:ext uri="{FF2B5EF4-FFF2-40B4-BE49-F238E27FC236}">
                <a16:creationId xmlns:a16="http://schemas.microsoft.com/office/drawing/2014/main" id="{58536B50-1DB4-5081-9E75-AFCEE378A874}"/>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7.2</a:t>
            </a:r>
            <a:endParaRPr sz="1650" b="1">
              <a:solidFill>
                <a:srgbClr val="00316C"/>
              </a:solidFill>
              <a:latin typeface="Montserrat"/>
              <a:ea typeface="Montserrat"/>
              <a:cs typeface="Montserrat"/>
              <a:sym typeface="Montserrat"/>
            </a:endParaRPr>
          </a:p>
        </p:txBody>
      </p:sp>
      <p:sp>
        <p:nvSpPr>
          <p:cNvPr id="2" name="Google Shape;97;p16">
            <a:extLst>
              <a:ext uri="{FF2B5EF4-FFF2-40B4-BE49-F238E27FC236}">
                <a16:creationId xmlns:a16="http://schemas.microsoft.com/office/drawing/2014/main" id="{032A7D3C-FCAA-0DE7-DA35-A9600316A53D}"/>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CÁC BÀI KIỂM TRA ĐỊNH GIÁ TÀI SẢN?</a:t>
            </a:r>
          </a:p>
        </p:txBody>
      </p:sp>
      <p:sp>
        <p:nvSpPr>
          <p:cNvPr id="8" name="Google Shape;95;p16">
            <a:extLst>
              <a:ext uri="{FF2B5EF4-FFF2-40B4-BE49-F238E27FC236}">
                <a16:creationId xmlns:a16="http://schemas.microsoft.com/office/drawing/2014/main" id="{17C037F1-A677-FED3-C81D-22D3786060E6}"/>
              </a:ext>
            </a:extLst>
          </p:cNvPr>
          <p:cNvSpPr/>
          <p:nvPr/>
        </p:nvSpPr>
        <p:spPr>
          <a:xfrm>
            <a:off x="4782595" y="4135943"/>
            <a:ext cx="2196255" cy="492412"/>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Montserrat SemiBold"/>
                <a:ea typeface="Montserrat SemiBold"/>
                <a:cs typeface="Montserrat SemiBold"/>
                <a:sym typeface="Montserrat SemiBold"/>
              </a:rPr>
              <a:t>Bảng </a:t>
            </a:r>
            <a:r>
              <a:rPr lang="en-US" sz="1500">
                <a:solidFill>
                  <a:schemeClr val="lt1"/>
                </a:solidFill>
                <a:latin typeface="Montserrat SemiBold"/>
                <a:ea typeface="Montserrat SemiBold"/>
                <a:cs typeface="Montserrat SemiBold"/>
                <a:sym typeface="Montserrat SemiBold"/>
              </a:rPr>
              <a:t> lợi suất log tích lũy</a:t>
            </a:r>
            <a:endParaRPr sz="1500">
              <a:solidFill>
                <a:schemeClr val="lt1"/>
              </a:solidFill>
              <a:latin typeface="Montserrat SemiBold"/>
              <a:ea typeface="Montserrat SemiBold"/>
              <a:cs typeface="Montserrat SemiBold"/>
              <a:sym typeface="Montserrat SemiBold"/>
            </a:endParaRPr>
          </a:p>
        </p:txBody>
      </p:sp>
      <p:sp>
        <p:nvSpPr>
          <p:cNvPr id="12" name="TextBox 11">
            <a:extLst>
              <a:ext uri="{FF2B5EF4-FFF2-40B4-BE49-F238E27FC236}">
                <a16:creationId xmlns:a16="http://schemas.microsoft.com/office/drawing/2014/main" id="{BF8C38FE-183E-B664-A59C-0DD594FE1FFF}"/>
              </a:ext>
            </a:extLst>
          </p:cNvPr>
          <p:cNvSpPr txBox="1"/>
          <p:nvPr/>
        </p:nvSpPr>
        <p:spPr>
          <a:xfrm>
            <a:off x="148237" y="1275109"/>
            <a:ext cx="2535302"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vi-VN" sz="1800" b="1">
                <a:solidFill>
                  <a:srgbClr val="00316C"/>
                </a:solidFill>
                <a:latin typeface="Montserrat" panose="00000500000000000000" pitchFamily="2" charset="0"/>
              </a:rPr>
              <a:t>Bảng bên trái</a:t>
            </a:r>
            <a:r>
              <a:rPr lang="vi-VN" sz="1800">
                <a:solidFill>
                  <a:srgbClr val="00316C"/>
                </a:solidFill>
                <a:latin typeface="Montserrat" panose="00000500000000000000" pitchFamily="2" charset="0"/>
              </a:rPr>
              <a:t>: </a:t>
            </a:r>
            <a:r>
              <a:rPr lang="en-US" sz="1800">
                <a:solidFill>
                  <a:srgbClr val="00316C"/>
                </a:solidFill>
                <a:latin typeface="Montserrat" panose="00000500000000000000" pitchFamily="2" charset="0"/>
              </a:rPr>
              <a:t>Cho thấy danh </a:t>
            </a:r>
            <a:r>
              <a:rPr lang="vi-VN" sz="1800">
                <a:solidFill>
                  <a:srgbClr val="00316C"/>
                </a:solidFill>
                <a:latin typeface="Montserrat" panose="00000500000000000000" pitchFamily="2" charset="0"/>
              </a:rPr>
              <a:t>mục mua vượt trội so với danh mục bán khống.</a:t>
            </a:r>
            <a:endParaRPr lang="en-US" sz="1800">
              <a:solidFill>
                <a:srgbClr val="00316C"/>
              </a:solidFill>
              <a:latin typeface="Montserrat" panose="00000500000000000000" pitchFamily="2" charset="0"/>
            </a:endParaRPr>
          </a:p>
        </p:txBody>
      </p:sp>
      <p:sp>
        <p:nvSpPr>
          <p:cNvPr id="14" name="TextBox 13">
            <a:extLst>
              <a:ext uri="{FF2B5EF4-FFF2-40B4-BE49-F238E27FC236}">
                <a16:creationId xmlns:a16="http://schemas.microsoft.com/office/drawing/2014/main" id="{F3C2A1F0-BD38-CDC0-87F2-6FA07626AD7B}"/>
              </a:ext>
            </a:extLst>
          </p:cNvPr>
          <p:cNvSpPr txBox="1"/>
          <p:nvPr/>
        </p:nvSpPr>
        <p:spPr>
          <a:xfrm>
            <a:off x="147955" y="2552996"/>
            <a:ext cx="2535302"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marR="0" lvl="0" algn="l" rtl="0">
              <a:lnSpc>
                <a:spcPct val="100000"/>
              </a:lnSpc>
              <a:spcBef>
                <a:spcPts val="0"/>
              </a:spcBef>
              <a:spcAft>
                <a:spcPts val="0"/>
              </a:spcAft>
            </a:defPPr>
            <a:lvl1pPr>
              <a:defRPr sz="1800" b="1">
                <a:solidFill>
                  <a:srgbClr val="00316C"/>
                </a:solidFill>
                <a:latin typeface="Montserrat" panose="00000500000000000000" pitchFamily="2"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t>Bảng bên phải</a:t>
            </a:r>
            <a:r>
              <a:rPr lang="en-US" b="0"/>
              <a:t>: cho thấy </a:t>
            </a:r>
            <a:r>
              <a:rPr lang="vi-VN" b="0"/>
              <a:t>danh mục mua-bán khống</a:t>
            </a:r>
            <a:r>
              <a:rPr lang="en-US" b="0"/>
              <a:t> </a:t>
            </a:r>
            <a:r>
              <a:rPr lang="vi-VN" b="0"/>
              <a:t>vượt trội so với danh mục thị trường khi thị trường </a:t>
            </a:r>
            <a:r>
              <a:rPr lang="en-US" b="0"/>
              <a:t>có </a:t>
            </a:r>
            <a:r>
              <a:rPr lang="vi-VN" b="0"/>
              <a:t>lợi suất tích lũy âm.</a:t>
            </a:r>
            <a:endParaRPr lang="en-US" b="0"/>
          </a:p>
        </p:txBody>
      </p:sp>
      <p:sp>
        <p:nvSpPr>
          <p:cNvPr id="18" name="Slide Number Placeholder 17">
            <a:extLst>
              <a:ext uri="{FF2B5EF4-FFF2-40B4-BE49-F238E27FC236}">
                <a16:creationId xmlns:a16="http://schemas.microsoft.com/office/drawing/2014/main" id="{874DAFA3-1C05-2F32-498A-D2E8D666A808}"/>
              </a:ext>
            </a:extLst>
          </p:cNvPr>
          <p:cNvSpPr>
            <a:spLocks noGrp="1"/>
          </p:cNvSpPr>
          <p:nvPr>
            <p:ph type="sldNum" idx="12"/>
          </p:nvPr>
        </p:nvSpPr>
        <p:spPr/>
        <p:txBody>
          <a:bodyPr/>
          <a:lstStyle/>
          <a:p>
            <a:fld id="{6576285A-A244-40E9-8C01-341B11FF4D23}" type="slidenum">
              <a:rPr lang="en" smtClean="0"/>
              <a:pPr/>
              <a:t>67</a:t>
            </a:fld>
            <a:endParaRPr lang="en"/>
          </a:p>
        </p:txBody>
      </p:sp>
    </p:spTree>
    <p:extLst>
      <p:ext uri="{BB962C8B-B14F-4D97-AF65-F5344CB8AC3E}">
        <p14:creationId xmlns:p14="http://schemas.microsoft.com/office/powerpoint/2010/main" val="3417478562"/>
      </p:ext>
    </p:extLst>
  </p:cSld>
  <p:clrMapOvr>
    <a:masterClrMapping/>
  </p:clrMapOvr>
  <p:transition spd="med">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8">
          <a:extLst>
            <a:ext uri="{FF2B5EF4-FFF2-40B4-BE49-F238E27FC236}">
              <a16:creationId xmlns:a16="http://schemas.microsoft.com/office/drawing/2014/main" id="{E3D5D2CD-6C67-DF38-C797-87247BBC3C28}"/>
            </a:ext>
          </a:extLst>
        </p:cNvPr>
        <p:cNvGrpSpPr/>
        <p:nvPr/>
      </p:nvGrpSpPr>
      <p:grpSpPr>
        <a:xfrm>
          <a:off x="0" y="0"/>
          <a:ext cx="0" cy="0"/>
          <a:chOff x="0" y="0"/>
          <a:chExt cx="0" cy="0"/>
        </a:xfrm>
      </p:grpSpPr>
      <p:pic>
        <p:nvPicPr>
          <p:cNvPr id="69" name="Google Shape;69;p15">
            <a:extLst>
              <a:ext uri="{FF2B5EF4-FFF2-40B4-BE49-F238E27FC236}">
                <a16:creationId xmlns:a16="http://schemas.microsoft.com/office/drawing/2014/main" id="{897F9D86-0A23-EB01-4F26-95B456AA4743}"/>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70" name="Google Shape;70;p15">
            <a:extLst>
              <a:ext uri="{FF2B5EF4-FFF2-40B4-BE49-F238E27FC236}">
                <a16:creationId xmlns:a16="http://schemas.microsoft.com/office/drawing/2014/main" id="{F296CCCF-AD00-651C-22AE-A17756029389}"/>
              </a:ext>
            </a:extLst>
          </p:cNvPr>
          <p:cNvSpPr/>
          <p:nvPr/>
        </p:nvSpPr>
        <p:spPr>
          <a:xfrm>
            <a:off x="593200" y="330350"/>
            <a:ext cx="1856700" cy="6510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highlight>
                  <a:srgbClr val="85B106"/>
                </a:highlight>
                <a:latin typeface="Montserrat"/>
                <a:ea typeface="Montserrat"/>
                <a:cs typeface="Montserrat"/>
                <a:sym typeface="Montserrat"/>
              </a:rPr>
              <a:t>NỘI DUNG</a:t>
            </a:r>
            <a:endParaRPr sz="2400" b="1">
              <a:solidFill>
                <a:schemeClr val="lt1"/>
              </a:solidFill>
              <a:highlight>
                <a:srgbClr val="85B106"/>
              </a:highlight>
              <a:latin typeface="Montserrat"/>
              <a:ea typeface="Montserrat"/>
              <a:cs typeface="Montserrat"/>
              <a:sym typeface="Montserrat"/>
            </a:endParaRPr>
          </a:p>
        </p:txBody>
      </p:sp>
      <p:sp>
        <p:nvSpPr>
          <p:cNvPr id="71" name="Google Shape;71;p15">
            <a:extLst>
              <a:ext uri="{FF2B5EF4-FFF2-40B4-BE49-F238E27FC236}">
                <a16:creationId xmlns:a16="http://schemas.microsoft.com/office/drawing/2014/main" id="{DFD08710-CD7E-68A4-C2D3-5038B8821CC0}"/>
              </a:ext>
            </a:extLst>
          </p:cNvPr>
          <p:cNvSpPr txBox="1"/>
          <p:nvPr/>
        </p:nvSpPr>
        <p:spPr>
          <a:xfrm>
            <a:off x="2449900" y="378800"/>
            <a:ext cx="513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00316C"/>
                </a:solidFill>
                <a:latin typeface="Montserrat"/>
                <a:ea typeface="Montserrat"/>
                <a:cs typeface="Montserrat"/>
                <a:sym typeface="Montserrat"/>
              </a:rPr>
              <a:t>TRÌNH BÀY</a:t>
            </a:r>
            <a:endParaRPr sz="2400" b="1">
              <a:solidFill>
                <a:srgbClr val="00316C"/>
              </a:solidFill>
              <a:latin typeface="Montserrat"/>
              <a:ea typeface="Montserrat"/>
              <a:cs typeface="Montserrat"/>
              <a:sym typeface="Montserrat"/>
            </a:endParaRPr>
          </a:p>
        </p:txBody>
      </p:sp>
      <p:pic>
        <p:nvPicPr>
          <p:cNvPr id="72" name="Google Shape;72;p15">
            <a:extLst>
              <a:ext uri="{FF2B5EF4-FFF2-40B4-BE49-F238E27FC236}">
                <a16:creationId xmlns:a16="http://schemas.microsoft.com/office/drawing/2014/main" id="{BFD77414-6673-A143-7D26-3ADCB0FAA81B}"/>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73" name="Google Shape;73;p15">
            <a:extLst>
              <a:ext uri="{FF2B5EF4-FFF2-40B4-BE49-F238E27FC236}">
                <a16:creationId xmlns:a16="http://schemas.microsoft.com/office/drawing/2014/main" id="{163F4EF7-215A-F7BE-C375-786C383A09BC}"/>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01</a:t>
            </a:r>
            <a:endParaRPr sz="900" b="1">
              <a:solidFill>
                <a:srgbClr val="00316C"/>
              </a:solidFill>
              <a:latin typeface="Montserrat"/>
              <a:ea typeface="Montserrat"/>
              <a:cs typeface="Montserrat"/>
              <a:sym typeface="Montserrat"/>
            </a:endParaRPr>
          </a:p>
        </p:txBody>
      </p:sp>
      <p:sp>
        <p:nvSpPr>
          <p:cNvPr id="74" name="Google Shape;74;p15">
            <a:extLst>
              <a:ext uri="{FF2B5EF4-FFF2-40B4-BE49-F238E27FC236}">
                <a16:creationId xmlns:a16="http://schemas.microsoft.com/office/drawing/2014/main" id="{16AA302B-76CE-5103-5BF1-4DF4CCCD01B4}"/>
              </a:ext>
            </a:extLst>
          </p:cNvPr>
          <p:cNvSpPr/>
          <p:nvPr/>
        </p:nvSpPr>
        <p:spPr>
          <a:xfrm>
            <a:off x="579025" y="153862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1</a:t>
            </a:r>
            <a:endParaRPr sz="1600">
              <a:solidFill>
                <a:schemeClr val="lt1"/>
              </a:solidFill>
              <a:latin typeface="Montserrat SemiBold"/>
              <a:ea typeface="Montserrat SemiBold"/>
              <a:cs typeface="Montserrat SemiBold"/>
              <a:sym typeface="Montserrat SemiBold"/>
            </a:endParaRPr>
          </a:p>
        </p:txBody>
      </p:sp>
      <p:sp>
        <p:nvSpPr>
          <p:cNvPr id="75" name="Google Shape;75;p15">
            <a:extLst>
              <a:ext uri="{FF2B5EF4-FFF2-40B4-BE49-F238E27FC236}">
                <a16:creationId xmlns:a16="http://schemas.microsoft.com/office/drawing/2014/main" id="{AAFDEA1A-8F7A-77A2-9239-78ED8EEA17F6}"/>
              </a:ext>
            </a:extLst>
          </p:cNvPr>
          <p:cNvSpPr/>
          <p:nvPr/>
        </p:nvSpPr>
        <p:spPr>
          <a:xfrm>
            <a:off x="579025" y="22222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2</a:t>
            </a:r>
            <a:endParaRPr sz="1600">
              <a:solidFill>
                <a:schemeClr val="lt1"/>
              </a:solidFill>
              <a:latin typeface="Montserrat SemiBold"/>
              <a:ea typeface="Montserrat SemiBold"/>
              <a:cs typeface="Montserrat SemiBold"/>
              <a:sym typeface="Montserrat SemiBold"/>
            </a:endParaRPr>
          </a:p>
        </p:txBody>
      </p:sp>
      <p:sp>
        <p:nvSpPr>
          <p:cNvPr id="76" name="Google Shape;76;p15">
            <a:extLst>
              <a:ext uri="{FF2B5EF4-FFF2-40B4-BE49-F238E27FC236}">
                <a16:creationId xmlns:a16="http://schemas.microsoft.com/office/drawing/2014/main" id="{7E383707-CB1F-FB8E-A3F2-2AC6002C38F4}"/>
              </a:ext>
            </a:extLst>
          </p:cNvPr>
          <p:cNvSpPr/>
          <p:nvPr/>
        </p:nvSpPr>
        <p:spPr>
          <a:xfrm>
            <a:off x="579025" y="294247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3 </a:t>
            </a:r>
            <a:r>
              <a:rPr lang="en"/>
              <a:t>       </a:t>
            </a:r>
            <a:endParaRPr/>
          </a:p>
        </p:txBody>
      </p:sp>
      <p:sp>
        <p:nvSpPr>
          <p:cNvPr id="77" name="Google Shape;77;p15">
            <a:extLst>
              <a:ext uri="{FF2B5EF4-FFF2-40B4-BE49-F238E27FC236}">
                <a16:creationId xmlns:a16="http://schemas.microsoft.com/office/drawing/2014/main" id="{616A2BD0-E12B-C047-1324-0FB0B855648F}"/>
              </a:ext>
            </a:extLst>
          </p:cNvPr>
          <p:cNvSpPr/>
          <p:nvPr/>
        </p:nvSpPr>
        <p:spPr>
          <a:xfrm>
            <a:off x="579025" y="36627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4</a:t>
            </a:r>
            <a:endParaRPr sz="1600">
              <a:solidFill>
                <a:schemeClr val="lt1"/>
              </a:solidFill>
              <a:latin typeface="Montserrat SemiBold"/>
              <a:ea typeface="Montserrat SemiBold"/>
              <a:cs typeface="Montserrat SemiBold"/>
              <a:sym typeface="Montserrat SemiBold"/>
            </a:endParaRPr>
          </a:p>
        </p:txBody>
      </p:sp>
      <p:sp>
        <p:nvSpPr>
          <p:cNvPr id="78" name="Google Shape;78;p15">
            <a:extLst>
              <a:ext uri="{FF2B5EF4-FFF2-40B4-BE49-F238E27FC236}">
                <a16:creationId xmlns:a16="http://schemas.microsoft.com/office/drawing/2014/main" id="{D15470AD-99DC-3A2D-4AF6-A2D59EE7E61A}"/>
              </a:ext>
            </a:extLst>
          </p:cNvPr>
          <p:cNvSpPr/>
          <p:nvPr/>
        </p:nvSpPr>
        <p:spPr>
          <a:xfrm>
            <a:off x="4267700" y="15386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5</a:t>
            </a:r>
            <a:endParaRPr sz="1600">
              <a:solidFill>
                <a:schemeClr val="lt1"/>
              </a:solidFill>
              <a:latin typeface="Montserrat SemiBold"/>
              <a:ea typeface="Montserrat SemiBold"/>
              <a:cs typeface="Montserrat SemiBold"/>
              <a:sym typeface="Montserrat SemiBold"/>
            </a:endParaRPr>
          </a:p>
        </p:txBody>
      </p:sp>
      <p:sp>
        <p:nvSpPr>
          <p:cNvPr id="79" name="Google Shape;79;p15">
            <a:extLst>
              <a:ext uri="{FF2B5EF4-FFF2-40B4-BE49-F238E27FC236}">
                <a16:creationId xmlns:a16="http://schemas.microsoft.com/office/drawing/2014/main" id="{5063C565-AF9F-06F6-03EC-5F116987139F}"/>
              </a:ext>
            </a:extLst>
          </p:cNvPr>
          <p:cNvSpPr/>
          <p:nvPr/>
        </p:nvSpPr>
        <p:spPr>
          <a:xfrm>
            <a:off x="4267700" y="222222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6</a:t>
            </a:r>
            <a:r>
              <a:rPr lang="en"/>
              <a:t>       </a:t>
            </a:r>
            <a:endParaRPr/>
          </a:p>
        </p:txBody>
      </p:sp>
      <p:sp>
        <p:nvSpPr>
          <p:cNvPr id="80" name="Google Shape;80;p15">
            <a:extLst>
              <a:ext uri="{FF2B5EF4-FFF2-40B4-BE49-F238E27FC236}">
                <a16:creationId xmlns:a16="http://schemas.microsoft.com/office/drawing/2014/main" id="{D29691CB-51FD-0D37-1E61-04D15821B862}"/>
              </a:ext>
            </a:extLst>
          </p:cNvPr>
          <p:cNvSpPr txBox="1"/>
          <p:nvPr/>
        </p:nvSpPr>
        <p:spPr>
          <a:xfrm>
            <a:off x="1066350" y="1503375"/>
            <a:ext cx="512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a:solidFill>
                  <a:srgbClr val="00316C"/>
                </a:solidFill>
                <a:latin typeface="Montserrat SemiBold"/>
                <a:ea typeface="Montserrat SemiBold"/>
                <a:cs typeface="Montserrat SemiBold"/>
                <a:sym typeface="Montserrat SemiBold"/>
              </a:rPr>
              <a:t>GIỚI THIỆU</a:t>
            </a:r>
            <a:endParaRPr sz="1800">
              <a:solidFill>
                <a:srgbClr val="00316C"/>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sz="1800">
              <a:solidFill>
                <a:srgbClr val="00316C"/>
              </a:solidFill>
              <a:latin typeface="Montserrat SemiBold"/>
              <a:ea typeface="Montserrat SemiBold"/>
              <a:cs typeface="Montserrat SemiBold"/>
              <a:sym typeface="Montserrat SemiBold"/>
            </a:endParaRPr>
          </a:p>
        </p:txBody>
      </p:sp>
      <p:sp>
        <p:nvSpPr>
          <p:cNvPr id="81" name="Google Shape;81;p15">
            <a:extLst>
              <a:ext uri="{FF2B5EF4-FFF2-40B4-BE49-F238E27FC236}">
                <a16:creationId xmlns:a16="http://schemas.microsoft.com/office/drawing/2014/main" id="{F0A0486E-0559-56E2-B9BC-B0B14E1E1A53}"/>
              </a:ext>
            </a:extLst>
          </p:cNvPr>
          <p:cNvSpPr txBox="1"/>
          <p:nvPr/>
        </p:nvSpPr>
        <p:spPr>
          <a:xfrm>
            <a:off x="1066350" y="2202288"/>
            <a:ext cx="2678714"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CƠ SỞ LÝ LUẬN</a:t>
            </a:r>
            <a:endParaRPr sz="1800">
              <a:solidFill>
                <a:srgbClr val="00316C"/>
              </a:solidFill>
              <a:latin typeface="Montserrat SemiBold"/>
              <a:ea typeface="Montserrat SemiBold"/>
              <a:cs typeface="Montserrat SemiBold"/>
              <a:sym typeface="Montserrat SemiBold"/>
            </a:endParaRPr>
          </a:p>
        </p:txBody>
      </p:sp>
      <p:sp>
        <p:nvSpPr>
          <p:cNvPr id="82" name="Google Shape;82;p15">
            <a:extLst>
              <a:ext uri="{FF2B5EF4-FFF2-40B4-BE49-F238E27FC236}">
                <a16:creationId xmlns:a16="http://schemas.microsoft.com/office/drawing/2014/main" id="{CD9F4F94-3C79-AB1C-148F-EA43F28F51B2}"/>
              </a:ext>
            </a:extLst>
          </p:cNvPr>
          <p:cNvSpPr txBox="1"/>
          <p:nvPr/>
        </p:nvSpPr>
        <p:spPr>
          <a:xfrm>
            <a:off x="1066350" y="2913325"/>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PP NGHIÊN CỨU</a:t>
            </a:r>
            <a:endParaRPr sz="1800">
              <a:solidFill>
                <a:srgbClr val="00316C"/>
              </a:solidFill>
              <a:latin typeface="Montserrat SemiBold"/>
              <a:ea typeface="Montserrat SemiBold"/>
              <a:cs typeface="Montserrat SemiBold"/>
              <a:sym typeface="Montserrat SemiBold"/>
            </a:endParaRPr>
          </a:p>
        </p:txBody>
      </p:sp>
      <p:sp>
        <p:nvSpPr>
          <p:cNvPr id="83" name="Google Shape;83;p15">
            <a:extLst>
              <a:ext uri="{FF2B5EF4-FFF2-40B4-BE49-F238E27FC236}">
                <a16:creationId xmlns:a16="http://schemas.microsoft.com/office/drawing/2014/main" id="{CB46AC80-FA65-689A-6068-0DCA32972902}"/>
              </a:ext>
            </a:extLst>
          </p:cNvPr>
          <p:cNvSpPr txBox="1"/>
          <p:nvPr/>
        </p:nvSpPr>
        <p:spPr>
          <a:xfrm>
            <a:off x="1066350" y="3652225"/>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CHUYÊN GIA</a:t>
            </a:r>
            <a:endParaRPr sz="1800">
              <a:solidFill>
                <a:srgbClr val="00316C"/>
              </a:solidFill>
              <a:latin typeface="Montserrat SemiBold"/>
              <a:ea typeface="Montserrat SemiBold"/>
              <a:cs typeface="Montserrat SemiBold"/>
              <a:sym typeface="Montserrat SemiBold"/>
            </a:endParaRPr>
          </a:p>
        </p:txBody>
      </p:sp>
      <p:sp>
        <p:nvSpPr>
          <p:cNvPr id="84" name="Google Shape;84;p15">
            <a:extLst>
              <a:ext uri="{FF2B5EF4-FFF2-40B4-BE49-F238E27FC236}">
                <a16:creationId xmlns:a16="http://schemas.microsoft.com/office/drawing/2014/main" id="{F7DAED1E-D8B9-7E2F-A322-21E9C8BA42B7}"/>
              </a:ext>
            </a:extLst>
          </p:cNvPr>
          <p:cNvSpPr txBox="1"/>
          <p:nvPr/>
        </p:nvSpPr>
        <p:spPr>
          <a:xfrm>
            <a:off x="4694291" y="1371271"/>
            <a:ext cx="3035688"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CÁC MÔ HÌNH HỌC MÁY CHUYÊN SÂU</a:t>
            </a:r>
            <a:endParaRPr sz="1800">
              <a:solidFill>
                <a:srgbClr val="00316C"/>
              </a:solidFill>
              <a:latin typeface="Montserrat SemiBold"/>
              <a:ea typeface="Montserrat SemiBold"/>
              <a:cs typeface="Montserrat SemiBold"/>
              <a:sym typeface="Montserrat SemiBold"/>
            </a:endParaRPr>
          </a:p>
        </p:txBody>
      </p:sp>
      <p:sp>
        <p:nvSpPr>
          <p:cNvPr id="85" name="Google Shape;85;p15">
            <a:extLst>
              <a:ext uri="{FF2B5EF4-FFF2-40B4-BE49-F238E27FC236}">
                <a16:creationId xmlns:a16="http://schemas.microsoft.com/office/drawing/2014/main" id="{5D6C2753-816E-E1E1-7190-B7FF67A1A4D3}"/>
              </a:ext>
            </a:extLst>
          </p:cNvPr>
          <p:cNvSpPr txBox="1"/>
          <p:nvPr/>
        </p:nvSpPr>
        <p:spPr>
          <a:xfrm>
            <a:off x="4694291" y="2085475"/>
            <a:ext cx="3717634"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KHẢ NĂNG DỰ ĐOÁN CỦA LLM ĐẾN ĐÂU?</a:t>
            </a:r>
            <a:endParaRPr sz="1800">
              <a:solidFill>
                <a:srgbClr val="00316C"/>
              </a:solidFill>
              <a:latin typeface="Montserrat SemiBold"/>
              <a:ea typeface="Montserrat SemiBold"/>
              <a:cs typeface="Montserrat SemiBold"/>
              <a:sym typeface="Montserrat SemiBold"/>
            </a:endParaRPr>
          </a:p>
        </p:txBody>
      </p:sp>
      <p:sp>
        <p:nvSpPr>
          <p:cNvPr id="86" name="Google Shape;86;p15">
            <a:extLst>
              <a:ext uri="{FF2B5EF4-FFF2-40B4-BE49-F238E27FC236}">
                <a16:creationId xmlns:a16="http://schemas.microsoft.com/office/drawing/2014/main" id="{53141260-5691-F38F-9E0F-C1F4BD5348A6}"/>
              </a:ext>
            </a:extLst>
          </p:cNvPr>
          <p:cNvSpPr/>
          <p:nvPr/>
        </p:nvSpPr>
        <p:spPr>
          <a:xfrm>
            <a:off x="4267700" y="29238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7</a:t>
            </a:r>
            <a:endParaRPr sz="1600">
              <a:solidFill>
                <a:schemeClr val="lt1"/>
              </a:solidFill>
              <a:latin typeface="Montserrat SemiBold"/>
              <a:ea typeface="Montserrat SemiBold"/>
              <a:cs typeface="Montserrat SemiBold"/>
              <a:sym typeface="Montserrat SemiBold"/>
            </a:endParaRPr>
          </a:p>
        </p:txBody>
      </p:sp>
      <p:sp>
        <p:nvSpPr>
          <p:cNvPr id="87" name="Google Shape;87;p15">
            <a:extLst>
              <a:ext uri="{FF2B5EF4-FFF2-40B4-BE49-F238E27FC236}">
                <a16:creationId xmlns:a16="http://schemas.microsoft.com/office/drawing/2014/main" id="{4796EA46-5C21-7E37-705C-18A27D67CCB5}"/>
              </a:ext>
            </a:extLst>
          </p:cNvPr>
          <p:cNvSpPr txBox="1"/>
          <p:nvPr/>
        </p:nvSpPr>
        <p:spPr>
          <a:xfrm>
            <a:off x="4667040" y="2809243"/>
            <a:ext cx="2700626"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00316C"/>
                </a:solidFill>
                <a:latin typeface="Montserrat SemiBold"/>
                <a:ea typeface="Montserrat SemiBold"/>
                <a:cs typeface="Montserrat SemiBold"/>
                <a:sym typeface="Montserrat SemiBold"/>
              </a:rPr>
              <a:t>CÁC BÀI KIỂM TRA ĐỊNH GIÁ TÀI SẢN?</a:t>
            </a:r>
            <a:endParaRPr sz="1800">
              <a:solidFill>
                <a:srgbClr val="00316C"/>
              </a:solidFill>
              <a:latin typeface="Montserrat SemiBold"/>
              <a:ea typeface="Montserrat SemiBold"/>
              <a:cs typeface="Montserrat SemiBold"/>
              <a:sym typeface="Montserrat SemiBold"/>
            </a:endParaRPr>
          </a:p>
        </p:txBody>
      </p:sp>
      <p:sp>
        <p:nvSpPr>
          <p:cNvPr id="2" name="Google Shape;79;p15">
            <a:extLst>
              <a:ext uri="{FF2B5EF4-FFF2-40B4-BE49-F238E27FC236}">
                <a16:creationId xmlns:a16="http://schemas.microsoft.com/office/drawing/2014/main" id="{AD9FCF3D-0EE7-C113-F283-EC30A7D9948D}"/>
              </a:ext>
            </a:extLst>
          </p:cNvPr>
          <p:cNvSpPr/>
          <p:nvPr/>
        </p:nvSpPr>
        <p:spPr>
          <a:xfrm>
            <a:off x="4275654" y="3631683"/>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8</a:t>
            </a:r>
            <a:r>
              <a:rPr lang="en"/>
              <a:t>       </a:t>
            </a:r>
            <a:endParaRPr/>
          </a:p>
        </p:txBody>
      </p:sp>
      <p:sp>
        <p:nvSpPr>
          <p:cNvPr id="3" name="Google Shape;85;p15">
            <a:extLst>
              <a:ext uri="{FF2B5EF4-FFF2-40B4-BE49-F238E27FC236}">
                <a16:creationId xmlns:a16="http://schemas.microsoft.com/office/drawing/2014/main" id="{64C2D548-BBAA-962D-A10C-8A47879695A7}"/>
              </a:ext>
            </a:extLst>
          </p:cNvPr>
          <p:cNvSpPr txBox="1"/>
          <p:nvPr/>
        </p:nvSpPr>
        <p:spPr>
          <a:xfrm>
            <a:off x="4667040" y="3624362"/>
            <a:ext cx="51258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KẾT LUẬN</a:t>
            </a:r>
            <a:endParaRPr sz="1800">
              <a:solidFill>
                <a:srgbClr val="00316C"/>
              </a:solidFill>
              <a:latin typeface="Montserrat SemiBold"/>
              <a:ea typeface="Montserrat SemiBold"/>
              <a:cs typeface="Montserrat SemiBold"/>
              <a:sym typeface="Montserrat SemiBold"/>
            </a:endParaRPr>
          </a:p>
        </p:txBody>
      </p:sp>
      <p:sp>
        <p:nvSpPr>
          <p:cNvPr id="8" name="Slide Number Placeholder 7">
            <a:extLst>
              <a:ext uri="{FF2B5EF4-FFF2-40B4-BE49-F238E27FC236}">
                <a16:creationId xmlns:a16="http://schemas.microsoft.com/office/drawing/2014/main" id="{FD73A719-18A2-83AE-57BA-FE9CEC87BADF}"/>
              </a:ext>
            </a:extLst>
          </p:cNvPr>
          <p:cNvSpPr>
            <a:spLocks noGrp="1"/>
          </p:cNvSpPr>
          <p:nvPr>
            <p:ph type="sldNum" idx="12"/>
          </p:nvPr>
        </p:nvSpPr>
        <p:spPr/>
        <p:txBody>
          <a:bodyPr/>
          <a:lstStyle/>
          <a:p>
            <a:fld id="{6576285A-A244-40E9-8C01-341B11FF4D23}" type="slidenum">
              <a:rPr lang="en" smtClean="0"/>
              <a:pPr/>
              <a:t>68</a:t>
            </a:fld>
            <a:endParaRPr lang="en"/>
          </a:p>
        </p:txBody>
      </p:sp>
    </p:spTree>
    <p:extLst>
      <p:ext uri="{BB962C8B-B14F-4D97-AF65-F5344CB8AC3E}">
        <p14:creationId xmlns:p14="http://schemas.microsoft.com/office/powerpoint/2010/main" val="2210258390"/>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2E01AC9F-594D-D4BC-D131-E72C6AB044DE}"/>
            </a:ext>
          </a:extLst>
        </p:cNvPr>
        <p:cNvGrpSpPr/>
        <p:nvPr/>
      </p:nvGrpSpPr>
      <p:grpSpPr>
        <a:xfrm>
          <a:off x="0" y="0"/>
          <a:ext cx="0" cy="0"/>
          <a:chOff x="0" y="0"/>
          <a:chExt cx="0" cy="0"/>
        </a:xfrm>
      </p:grpSpPr>
      <p:sp>
        <p:nvSpPr>
          <p:cNvPr id="97" name="Google Shape;97;p16">
            <a:extLst>
              <a:ext uri="{FF2B5EF4-FFF2-40B4-BE49-F238E27FC236}">
                <a16:creationId xmlns:a16="http://schemas.microsoft.com/office/drawing/2014/main" id="{54E6E6CB-E2E7-57E3-E2E0-BAB2E5327A39}"/>
              </a:ext>
            </a:extLst>
          </p:cNvPr>
          <p:cNvSpPr txBox="1"/>
          <p:nvPr/>
        </p:nvSpPr>
        <p:spPr>
          <a:xfrm>
            <a:off x="797400" y="247238"/>
            <a:ext cx="91227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00316C"/>
                </a:solidFill>
                <a:latin typeface="Montserrat SemiBold"/>
                <a:ea typeface="Montserrat SemiBold"/>
                <a:cs typeface="Montserrat SemiBold"/>
                <a:sym typeface="Montserrat SemiBold"/>
              </a:rPr>
              <a:t>KẾT LUẬN</a:t>
            </a:r>
          </a:p>
        </p:txBody>
      </p:sp>
      <p:pic>
        <p:nvPicPr>
          <p:cNvPr id="92" name="Google Shape;92;p16">
            <a:extLst>
              <a:ext uri="{FF2B5EF4-FFF2-40B4-BE49-F238E27FC236}">
                <a16:creationId xmlns:a16="http://schemas.microsoft.com/office/drawing/2014/main" id="{5D37FF10-B971-1BA3-B4F8-9F877AE9D553}"/>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4" name="TextBox 3">
            <a:extLst>
              <a:ext uri="{FF2B5EF4-FFF2-40B4-BE49-F238E27FC236}">
                <a16:creationId xmlns:a16="http://schemas.microsoft.com/office/drawing/2014/main" id="{68EA0D72-0FC6-A179-1349-FAE4ED89A4EE}"/>
              </a:ext>
            </a:extLst>
          </p:cNvPr>
          <p:cNvSpPr txBox="1"/>
          <p:nvPr/>
        </p:nvSpPr>
        <p:spPr>
          <a:xfrm>
            <a:off x="457200" y="872246"/>
            <a:ext cx="8184630"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a:solidFill>
                  <a:srgbClr val="00316C"/>
                </a:solidFill>
                <a:latin typeface="Montserrat" panose="00000500000000000000" pitchFamily="2" charset="0"/>
              </a:rPr>
              <a:t>Bài báo này </a:t>
            </a:r>
            <a:r>
              <a:rPr lang="vi-VN" sz="1800">
                <a:solidFill>
                  <a:srgbClr val="00316C"/>
                </a:solidFill>
                <a:latin typeface="Montserrat" panose="00000500000000000000" pitchFamily="2" charset="0"/>
              </a:rPr>
              <a:t>thăm dò giới hạn của các </a:t>
            </a:r>
            <a:r>
              <a:rPr lang="vi-VN" sz="1800" b="1">
                <a:solidFill>
                  <a:srgbClr val="00316C"/>
                </a:solidFill>
                <a:latin typeface="Montserrat" panose="00000500000000000000" pitchFamily="2" charset="0"/>
              </a:rPr>
              <a:t>mô hình ngôn ngữ lớn</a:t>
            </a:r>
            <a:r>
              <a:rPr lang="en-US" sz="1800">
                <a:solidFill>
                  <a:srgbClr val="00316C"/>
                </a:solidFill>
                <a:latin typeface="Montserrat" panose="00000500000000000000" pitchFamily="2" charset="0"/>
              </a:rPr>
              <a:t>, với việc </a:t>
            </a:r>
            <a:r>
              <a:rPr lang="vi-VN" sz="1800">
                <a:solidFill>
                  <a:srgbClr val="00316C"/>
                </a:solidFill>
                <a:latin typeface="Montserrat" panose="00000500000000000000" pitchFamily="2" charset="0"/>
              </a:rPr>
              <a:t>cung cấp cho mô</a:t>
            </a:r>
            <a:r>
              <a:rPr lang="en-US" sz="1800">
                <a:solidFill>
                  <a:srgbClr val="00316C"/>
                </a:solidFill>
                <a:latin typeface="Montserrat" panose="00000500000000000000" pitchFamily="2" charset="0"/>
              </a:rPr>
              <a:t> </a:t>
            </a:r>
            <a:r>
              <a:rPr lang="vi-VN" sz="1800">
                <a:solidFill>
                  <a:srgbClr val="00316C"/>
                </a:solidFill>
                <a:latin typeface="Montserrat" panose="00000500000000000000" pitchFamily="2" charset="0"/>
              </a:rPr>
              <a:t>hình</a:t>
            </a:r>
            <a:r>
              <a:rPr lang="en-US" sz="1800">
                <a:solidFill>
                  <a:srgbClr val="00316C"/>
                </a:solidFill>
                <a:latin typeface="Montserrat" panose="00000500000000000000" pitchFamily="2" charset="0"/>
              </a:rPr>
              <a:t>:</a:t>
            </a:r>
          </a:p>
          <a:p>
            <a:pPr marL="285750" indent="-285750">
              <a:buFont typeface="Arial" panose="020B0604020202020204" pitchFamily="34" charset="0"/>
              <a:buChar char="•"/>
            </a:pPr>
            <a:r>
              <a:rPr lang="en-US" sz="1800" b="1">
                <a:solidFill>
                  <a:srgbClr val="00316C"/>
                </a:solidFill>
                <a:latin typeface="Montserrat" panose="00000500000000000000" pitchFamily="2" charset="0"/>
              </a:rPr>
              <a:t>C</a:t>
            </a:r>
            <a:r>
              <a:rPr lang="vi-VN" sz="1800" b="1">
                <a:solidFill>
                  <a:srgbClr val="00316C"/>
                </a:solidFill>
                <a:latin typeface="Montserrat" panose="00000500000000000000" pitchFamily="2" charset="0"/>
              </a:rPr>
              <a:t>ác báo cáo tài chính </a:t>
            </a:r>
            <a:r>
              <a:rPr lang="vi-VN" sz="1800">
                <a:solidFill>
                  <a:srgbClr val="00316C"/>
                </a:solidFill>
                <a:latin typeface="Montserrat" panose="00000500000000000000" pitchFamily="2" charset="0"/>
              </a:rPr>
              <a:t>có cấu trúc và ẩn dan</a:t>
            </a:r>
            <a:r>
              <a:rPr lang="en-US" sz="1800">
                <a:solidFill>
                  <a:srgbClr val="00316C"/>
                </a:solidFill>
                <a:latin typeface="Montserrat" panose="00000500000000000000" pitchFamily="2" charset="0"/>
              </a:rPr>
              <a:t>h.</a:t>
            </a:r>
          </a:p>
          <a:p>
            <a:pPr marL="285750" indent="-285750">
              <a:buFont typeface="Arial" panose="020B0604020202020204" pitchFamily="34" charset="0"/>
              <a:buChar char="•"/>
            </a:pPr>
            <a:r>
              <a:rPr lang="en-US" sz="1800" b="1">
                <a:solidFill>
                  <a:srgbClr val="00316C"/>
                </a:solidFill>
                <a:latin typeface="Montserrat" panose="00000500000000000000" pitchFamily="2" charset="0"/>
              </a:rPr>
              <a:t>L</a:t>
            </a:r>
            <a:r>
              <a:rPr lang="vi-VN" sz="1800" b="1">
                <a:solidFill>
                  <a:srgbClr val="00316C"/>
                </a:solidFill>
                <a:latin typeface="Montserrat" panose="00000500000000000000" pitchFamily="2" charset="0"/>
              </a:rPr>
              <a:t>ời nhắc</a:t>
            </a:r>
            <a:r>
              <a:rPr lang="en-US" sz="1800" b="1">
                <a:solidFill>
                  <a:srgbClr val="00316C"/>
                </a:solidFill>
                <a:latin typeface="Montserrat" panose="00000500000000000000" pitchFamily="2" charset="0"/>
              </a:rPr>
              <a:t> CoT </a:t>
            </a:r>
            <a:r>
              <a:rPr lang="vi-VN" sz="1800">
                <a:solidFill>
                  <a:srgbClr val="00316C"/>
                </a:solidFill>
                <a:latin typeface="Montserrat" panose="00000500000000000000" pitchFamily="2" charset="0"/>
              </a:rPr>
              <a:t>tinh vi mô phỏng cách các nhà phân tích con người xử lý thông tin tài chính. </a:t>
            </a:r>
            <a:endParaRPr lang="en-US" sz="1800">
              <a:solidFill>
                <a:srgbClr val="00316C"/>
              </a:solidFill>
              <a:latin typeface="Montserrat" panose="00000500000000000000" pitchFamily="2" charset="0"/>
            </a:endParaRPr>
          </a:p>
        </p:txBody>
      </p:sp>
      <p:pic>
        <p:nvPicPr>
          <p:cNvPr id="93" name="Google Shape;93;p16">
            <a:extLst>
              <a:ext uri="{FF2B5EF4-FFF2-40B4-BE49-F238E27FC236}">
                <a16:creationId xmlns:a16="http://schemas.microsoft.com/office/drawing/2014/main" id="{F9E92414-3435-1B07-97CC-07DFEE6D4A5B}"/>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CCC6EECD-B2BF-0A33-539D-7D4E506804D2}"/>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70BA30A1-D222-4395-F0BA-E883A205DA67}"/>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8</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3C025522-F787-8283-E733-6EF057F6B13C}"/>
              </a:ext>
            </a:extLst>
          </p:cNvPr>
          <p:cNvCxnSpPr>
            <a:cxnSpLocks/>
          </p:cNvCxnSpPr>
          <p:nvPr/>
        </p:nvCxnSpPr>
        <p:spPr>
          <a:xfrm>
            <a:off x="887350" y="710050"/>
            <a:ext cx="1406145" cy="0"/>
          </a:xfrm>
          <a:prstGeom prst="straightConnector1">
            <a:avLst/>
          </a:prstGeom>
          <a:noFill/>
          <a:ln w="38100" cap="flat" cmpd="sng">
            <a:solidFill>
              <a:srgbClr val="00316C"/>
            </a:solidFill>
            <a:prstDash val="solid"/>
            <a:round/>
            <a:headEnd type="none" w="med" len="med"/>
            <a:tailEnd type="none" w="med" len="med"/>
          </a:ln>
        </p:spPr>
      </p:cxnSp>
      <p:sp>
        <p:nvSpPr>
          <p:cNvPr id="3" name="TextBox 2">
            <a:extLst>
              <a:ext uri="{FF2B5EF4-FFF2-40B4-BE49-F238E27FC236}">
                <a16:creationId xmlns:a16="http://schemas.microsoft.com/office/drawing/2014/main" id="{92DCA8DD-7304-E42C-2681-DD55E4F53321}"/>
              </a:ext>
            </a:extLst>
          </p:cNvPr>
          <p:cNvSpPr txBox="1"/>
          <p:nvPr/>
        </p:nvSpPr>
        <p:spPr>
          <a:xfrm>
            <a:off x="457199" y="2497376"/>
            <a:ext cx="4017365"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a:solidFill>
                  <a:srgbClr val="00316C"/>
                </a:solidFill>
                <a:latin typeface="Montserrat" panose="00000500000000000000" pitchFamily="2" charset="0"/>
              </a:rPr>
              <a:t>Mô hình </a:t>
            </a:r>
            <a:r>
              <a:rPr lang="en-US" sz="1800" b="1">
                <a:solidFill>
                  <a:srgbClr val="00316C"/>
                </a:solidFill>
                <a:latin typeface="Montserrat" panose="00000500000000000000" pitchFamily="2" charset="0"/>
              </a:rPr>
              <a:t>vượt trội </a:t>
            </a:r>
            <a:r>
              <a:rPr lang="en-US" sz="1800">
                <a:solidFill>
                  <a:srgbClr val="00316C"/>
                </a:solidFill>
                <a:latin typeface="Montserrat" panose="00000500000000000000" pitchFamily="2" charset="0"/>
              </a:rPr>
              <a:t>so với các nhà phân tích </a:t>
            </a:r>
            <a:r>
              <a:rPr lang="en-US" sz="1800" b="1">
                <a:solidFill>
                  <a:srgbClr val="00316C"/>
                </a:solidFill>
                <a:latin typeface="Montserrat" panose="00000500000000000000" pitchFamily="2" charset="0"/>
              </a:rPr>
              <a:t>chuyên nghiệp </a:t>
            </a:r>
            <a:r>
              <a:rPr lang="en-US" sz="1800">
                <a:solidFill>
                  <a:srgbClr val="00316C"/>
                </a:solidFill>
                <a:latin typeface="Montserrat" panose="00000500000000000000" pitchFamily="2" charset="0"/>
              </a:rPr>
              <a:t>trong việc dự đoán hướng thu nhập tương lai.</a:t>
            </a:r>
          </a:p>
        </p:txBody>
      </p:sp>
      <p:sp>
        <p:nvSpPr>
          <p:cNvPr id="6" name="TextBox 5">
            <a:extLst>
              <a:ext uri="{FF2B5EF4-FFF2-40B4-BE49-F238E27FC236}">
                <a16:creationId xmlns:a16="http://schemas.microsoft.com/office/drawing/2014/main" id="{5142C69E-056E-57A0-1D53-098840927A93}"/>
              </a:ext>
            </a:extLst>
          </p:cNvPr>
          <p:cNvSpPr txBox="1"/>
          <p:nvPr/>
        </p:nvSpPr>
        <p:spPr>
          <a:xfrm>
            <a:off x="4669436" y="2496770"/>
            <a:ext cx="3972394"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a:solidFill>
                  <a:srgbClr val="00316C"/>
                </a:solidFill>
                <a:latin typeface="Montserrat" panose="00000500000000000000" pitchFamily="2" charset="0"/>
              </a:rPr>
              <a:t>Các phân tích có giá trị thông tin </a:t>
            </a:r>
            <a:r>
              <a:rPr lang="en-US" sz="1800" b="1">
                <a:solidFill>
                  <a:srgbClr val="00316C"/>
                </a:solidFill>
                <a:latin typeface="Montserrat" panose="00000500000000000000" pitchFamily="2" charset="0"/>
              </a:rPr>
              <a:t>đáng kể</a:t>
            </a:r>
            <a:r>
              <a:rPr lang="en-US" sz="1800">
                <a:solidFill>
                  <a:srgbClr val="00316C"/>
                </a:solidFill>
                <a:latin typeface="Montserrat" panose="00000500000000000000" pitchFamily="2" charset="0"/>
              </a:rPr>
              <a:t>. </a:t>
            </a:r>
          </a:p>
        </p:txBody>
      </p:sp>
      <p:sp>
        <p:nvSpPr>
          <p:cNvPr id="7" name="TextBox 6">
            <a:extLst>
              <a:ext uri="{FF2B5EF4-FFF2-40B4-BE49-F238E27FC236}">
                <a16:creationId xmlns:a16="http://schemas.microsoft.com/office/drawing/2014/main" id="{2B32240C-12D7-B794-DB46-1B7D2ACD30F8}"/>
              </a:ext>
            </a:extLst>
          </p:cNvPr>
          <p:cNvSpPr txBox="1"/>
          <p:nvPr/>
        </p:nvSpPr>
        <p:spPr>
          <a:xfrm>
            <a:off x="4669436" y="3277352"/>
            <a:ext cx="3972394"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a:solidFill>
                  <a:srgbClr val="00316C"/>
                </a:solidFill>
                <a:latin typeface="Montserrat" panose="00000500000000000000" pitchFamily="2" charset="0"/>
              </a:rPr>
              <a:t>GPT và con người là </a:t>
            </a:r>
            <a:r>
              <a:rPr lang="en-US" sz="1800" b="1">
                <a:solidFill>
                  <a:srgbClr val="00316C"/>
                </a:solidFill>
                <a:latin typeface="Montserrat" panose="00000500000000000000" pitchFamily="2" charset="0"/>
              </a:rPr>
              <a:t>bổ sung</a:t>
            </a:r>
            <a:r>
              <a:rPr lang="en-US" sz="1800">
                <a:solidFill>
                  <a:srgbClr val="00316C"/>
                </a:solidFill>
                <a:latin typeface="Montserrat" panose="00000500000000000000" pitchFamily="2" charset="0"/>
              </a:rPr>
              <a:t>, không phải thay thế.</a:t>
            </a:r>
          </a:p>
        </p:txBody>
      </p:sp>
      <p:sp>
        <p:nvSpPr>
          <p:cNvPr id="9" name="TextBox 8">
            <a:extLst>
              <a:ext uri="{FF2B5EF4-FFF2-40B4-BE49-F238E27FC236}">
                <a16:creationId xmlns:a16="http://schemas.microsoft.com/office/drawing/2014/main" id="{156B89FB-5573-86AF-D91D-3BCB21F08A46}"/>
              </a:ext>
            </a:extLst>
          </p:cNvPr>
          <p:cNvSpPr txBox="1"/>
          <p:nvPr/>
        </p:nvSpPr>
        <p:spPr>
          <a:xfrm>
            <a:off x="457200" y="3831719"/>
            <a:ext cx="4017364"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marR="0" lvl="0" algn="l" rtl="0">
              <a:lnSpc>
                <a:spcPct val="100000"/>
              </a:lnSpc>
              <a:spcBef>
                <a:spcPts val="0"/>
              </a:spcBef>
              <a:spcAft>
                <a:spcPts val="0"/>
              </a:spcAft>
            </a:defPPr>
            <a:lvl1pPr marL="285750" indent="-285750">
              <a:buFontTx/>
              <a:buChar char="-"/>
              <a:defRPr sz="1800">
                <a:solidFill>
                  <a:srgbClr val="00316C"/>
                </a:solidFill>
                <a:latin typeface="Montserrat" panose="00000500000000000000" pitchFamily="2"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indent="0">
              <a:buNone/>
            </a:pPr>
            <a:r>
              <a:rPr lang="en-US"/>
              <a:t>Hiệu suất </a:t>
            </a:r>
            <a:r>
              <a:rPr lang="en-US" b="1"/>
              <a:t>ngang bằng </a:t>
            </a:r>
            <a:r>
              <a:rPr lang="en-US"/>
              <a:t>với các mô hình học máy </a:t>
            </a:r>
            <a:r>
              <a:rPr lang="en-US" b="1"/>
              <a:t>chuyên biệt nhất.</a:t>
            </a:r>
          </a:p>
        </p:txBody>
      </p:sp>
      <p:sp>
        <p:nvSpPr>
          <p:cNvPr id="10" name="TextBox 9">
            <a:extLst>
              <a:ext uri="{FF2B5EF4-FFF2-40B4-BE49-F238E27FC236}">
                <a16:creationId xmlns:a16="http://schemas.microsoft.com/office/drawing/2014/main" id="{43F6858C-E5A5-9EA4-A9C6-E3C2A4FC253B}"/>
              </a:ext>
            </a:extLst>
          </p:cNvPr>
          <p:cNvSpPr txBox="1"/>
          <p:nvPr/>
        </p:nvSpPr>
        <p:spPr>
          <a:xfrm>
            <a:off x="4669436" y="4054240"/>
            <a:ext cx="3972394"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a:solidFill>
                  <a:srgbClr val="00316C"/>
                </a:solidFill>
                <a:latin typeface="Montserrat" panose="00000500000000000000" pitchFamily="2" charset="0"/>
              </a:rPr>
              <a:t>AI sẽ </a:t>
            </a:r>
            <a:r>
              <a:rPr lang="en-US" sz="1800" b="1">
                <a:solidFill>
                  <a:srgbClr val="00316C"/>
                </a:solidFill>
                <a:latin typeface="Montserrat" panose="00000500000000000000" pitchFamily="2" charset="0"/>
              </a:rPr>
              <a:t>đóng góp đáng kể </a:t>
            </a:r>
            <a:r>
              <a:rPr lang="en-US" sz="1800">
                <a:solidFill>
                  <a:srgbClr val="00316C"/>
                </a:solidFill>
                <a:latin typeface="Montserrat" panose="00000500000000000000" pitchFamily="2" charset="0"/>
              </a:rPr>
              <a:t>việc ra quyết định của con người.</a:t>
            </a:r>
          </a:p>
        </p:txBody>
      </p:sp>
      <p:sp>
        <p:nvSpPr>
          <p:cNvPr id="16" name="Slide Number Placeholder 15">
            <a:extLst>
              <a:ext uri="{FF2B5EF4-FFF2-40B4-BE49-F238E27FC236}">
                <a16:creationId xmlns:a16="http://schemas.microsoft.com/office/drawing/2014/main" id="{855F3133-D0E5-777E-10FB-90DFA4CC5351}"/>
              </a:ext>
            </a:extLst>
          </p:cNvPr>
          <p:cNvSpPr>
            <a:spLocks noGrp="1"/>
          </p:cNvSpPr>
          <p:nvPr>
            <p:ph type="sldNum" idx="12"/>
          </p:nvPr>
        </p:nvSpPr>
        <p:spPr/>
        <p:txBody>
          <a:bodyPr/>
          <a:lstStyle/>
          <a:p>
            <a:fld id="{6576285A-A244-40E9-8C01-341B11FF4D23}" type="slidenum">
              <a:rPr lang="en" smtClean="0"/>
              <a:pPr/>
              <a:t>69</a:t>
            </a:fld>
            <a:endParaRPr lang="en"/>
          </a:p>
        </p:txBody>
      </p:sp>
    </p:spTree>
    <p:extLst>
      <p:ext uri="{BB962C8B-B14F-4D97-AF65-F5344CB8AC3E}">
        <p14:creationId xmlns:p14="http://schemas.microsoft.com/office/powerpoint/2010/main" val="1034088922"/>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a:extLst>
            <a:ext uri="{FF2B5EF4-FFF2-40B4-BE49-F238E27FC236}">
              <a16:creationId xmlns:a16="http://schemas.microsoft.com/office/drawing/2014/main" id="{0F2D0284-1AD1-147E-387A-CC36BD686ECD}"/>
            </a:ext>
          </a:extLst>
        </p:cNvPr>
        <p:cNvGrpSpPr/>
        <p:nvPr/>
      </p:nvGrpSpPr>
      <p:grpSpPr>
        <a:xfrm>
          <a:off x="0" y="0"/>
          <a:ext cx="0" cy="0"/>
          <a:chOff x="0" y="0"/>
          <a:chExt cx="0" cy="0"/>
        </a:xfrm>
      </p:grpSpPr>
      <p:sp>
        <p:nvSpPr>
          <p:cNvPr id="10" name="Google Shape;99;p16">
            <a:extLst>
              <a:ext uri="{FF2B5EF4-FFF2-40B4-BE49-F238E27FC236}">
                <a16:creationId xmlns:a16="http://schemas.microsoft.com/office/drawing/2014/main" id="{8A7790DA-C2D0-2277-2712-D992F9868D83}"/>
              </a:ext>
            </a:extLst>
          </p:cNvPr>
          <p:cNvSpPr txBox="1"/>
          <p:nvPr/>
        </p:nvSpPr>
        <p:spPr>
          <a:xfrm>
            <a:off x="724945" y="2245274"/>
            <a:ext cx="108737" cy="2308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 b="1">
                <a:solidFill>
                  <a:srgbClr val="00316C"/>
                </a:solidFill>
                <a:latin typeface="Montserrat"/>
                <a:ea typeface="Montserrat"/>
                <a:cs typeface="Montserrat"/>
                <a:sym typeface="Montserrat"/>
              </a:rPr>
              <a:t>2.1</a:t>
            </a:r>
            <a:endParaRPr sz="100" b="1">
              <a:solidFill>
                <a:srgbClr val="00316C"/>
              </a:solidFill>
              <a:latin typeface="Montserrat"/>
              <a:ea typeface="Montserrat"/>
              <a:cs typeface="Montserrat"/>
              <a:sym typeface="Montserrat"/>
            </a:endParaRPr>
          </a:p>
        </p:txBody>
      </p:sp>
      <p:sp>
        <p:nvSpPr>
          <p:cNvPr id="9" name="Google Shape;98;p16">
            <a:extLst>
              <a:ext uri="{FF2B5EF4-FFF2-40B4-BE49-F238E27FC236}">
                <a16:creationId xmlns:a16="http://schemas.microsoft.com/office/drawing/2014/main" id="{B0163686-02F1-DC4F-5032-74F99EB1E693}"/>
              </a:ext>
            </a:extLst>
          </p:cNvPr>
          <p:cNvSpPr txBox="1"/>
          <p:nvPr/>
        </p:nvSpPr>
        <p:spPr>
          <a:xfrm>
            <a:off x="543714" y="2380134"/>
            <a:ext cx="857182" cy="2000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 b="1">
                <a:solidFill>
                  <a:srgbClr val="00316C"/>
                </a:solidFill>
                <a:latin typeface="Montserrat"/>
                <a:ea typeface="Montserrat"/>
                <a:cs typeface="Montserrat"/>
                <a:sym typeface="Montserrat"/>
              </a:rPr>
              <a:t>Con người – ưu điểm và nhược điểm</a:t>
            </a:r>
            <a:endParaRPr sz="100" b="1">
              <a:solidFill>
                <a:srgbClr val="00316C"/>
              </a:solidFill>
              <a:latin typeface="Montserrat"/>
              <a:ea typeface="Montserrat"/>
              <a:cs typeface="Montserrat"/>
              <a:sym typeface="Montserrat"/>
            </a:endParaRPr>
          </a:p>
        </p:txBody>
      </p:sp>
      <p:sp>
        <p:nvSpPr>
          <p:cNvPr id="11" name="TextBox 10">
            <a:extLst>
              <a:ext uri="{FF2B5EF4-FFF2-40B4-BE49-F238E27FC236}">
                <a16:creationId xmlns:a16="http://schemas.microsoft.com/office/drawing/2014/main" id="{418223A7-3E53-A506-137C-ADE7406905A3}"/>
              </a:ext>
            </a:extLst>
          </p:cNvPr>
          <p:cNvSpPr txBox="1"/>
          <p:nvPr/>
        </p:nvSpPr>
        <p:spPr>
          <a:xfrm>
            <a:off x="239843" y="2345521"/>
            <a:ext cx="738795" cy="200055"/>
          </a:xfrm>
          <a:prstGeom prst="rect">
            <a:avLst/>
          </a:prstGeom>
          <a:noFill/>
        </p:spPr>
        <p:txBody>
          <a:bodyPr wrap="square">
            <a:spAutoFit/>
          </a:bodyPr>
          <a:lstStyle/>
          <a:p>
            <a:pPr marL="285750" indent="-285750">
              <a:buFontTx/>
              <a:buChar char="-"/>
            </a:pPr>
            <a:r>
              <a:rPr lang="en-US" sz="100">
                <a:solidFill>
                  <a:srgbClr val="00316C"/>
                </a:solidFill>
                <a:latin typeface="Montserrat" panose="00000500000000000000" pitchFamily="2" charset="0"/>
              </a:rPr>
              <a:t>Tư duy số học, phản biện, logic và phán </a:t>
            </a:r>
            <a:r>
              <a:rPr lang="en-US" sz="100">
                <a:solidFill>
                  <a:srgbClr val="00316C"/>
                </a:solidFill>
                <a:latin typeface="Montserrat"/>
              </a:rPr>
              <a:t>đoán</a:t>
            </a:r>
            <a:r>
              <a:rPr lang="en-US" sz="100">
                <a:solidFill>
                  <a:srgbClr val="00316C"/>
                </a:solidFill>
                <a:latin typeface="Montserrat" panose="00000500000000000000" pitchFamily="2" charset="0"/>
              </a:rPr>
              <a:t> tổng hợp.</a:t>
            </a:r>
          </a:p>
          <a:p>
            <a:pPr marL="285750" indent="-285750">
              <a:buFontTx/>
              <a:buChar char="-"/>
            </a:pPr>
            <a:r>
              <a:rPr lang="en-US" sz="100">
                <a:solidFill>
                  <a:srgbClr val="00316C"/>
                </a:solidFill>
                <a:latin typeface="Montserrat" panose="00000500000000000000" pitchFamily="2" charset="0"/>
              </a:rPr>
              <a:t>T</a:t>
            </a:r>
            <a:r>
              <a:rPr lang="vi-VN" sz="100">
                <a:solidFill>
                  <a:srgbClr val="00316C"/>
                </a:solidFill>
                <a:latin typeface="Montserrat" panose="00000500000000000000" pitchFamily="2" charset="0"/>
              </a:rPr>
              <a:t>hường thức, trực giác, và sự linh hoạt của bộ óc con người</a:t>
            </a:r>
            <a:r>
              <a:rPr lang="en-US" sz="100">
                <a:solidFill>
                  <a:srgbClr val="00316C"/>
                </a:solidFill>
                <a:latin typeface="Montserrat" panose="00000500000000000000" pitchFamily="2" charset="0"/>
              </a:rPr>
              <a:t>.</a:t>
            </a:r>
          </a:p>
          <a:p>
            <a:pPr marL="285750" indent="-285750">
              <a:buFontTx/>
              <a:buChar char="-"/>
            </a:pPr>
            <a:r>
              <a:rPr lang="en-US" sz="100">
                <a:solidFill>
                  <a:srgbClr val="00316C"/>
                </a:solidFill>
                <a:latin typeface="Montserrat" panose="00000500000000000000" pitchFamily="2" charset="0"/>
              </a:rPr>
              <a:t>X</a:t>
            </a:r>
            <a:r>
              <a:rPr lang="vi-VN" sz="100">
                <a:solidFill>
                  <a:srgbClr val="00316C"/>
                </a:solidFill>
                <a:latin typeface="Montserrat" panose="00000500000000000000" pitchFamily="2" charset="0"/>
              </a:rPr>
              <a:t>em xét thông tin mềm, kiến thức về ngành, yếu tố pháp lý, chính trị và kinh tế vĩ mô khi đưa ra đánh giá</a:t>
            </a:r>
            <a:r>
              <a:rPr lang="en-US" sz="100">
                <a:solidFill>
                  <a:srgbClr val="00316C"/>
                </a:solidFill>
                <a:latin typeface="Montserrat" panose="00000500000000000000" pitchFamily="2" charset="0"/>
              </a:rPr>
              <a:t>.</a:t>
            </a:r>
          </a:p>
        </p:txBody>
      </p:sp>
      <p:sp>
        <p:nvSpPr>
          <p:cNvPr id="12" name="TextBox 11">
            <a:extLst>
              <a:ext uri="{FF2B5EF4-FFF2-40B4-BE49-F238E27FC236}">
                <a16:creationId xmlns:a16="http://schemas.microsoft.com/office/drawing/2014/main" id="{4E02444E-F0F0-3FBD-50D1-803C5604BC48}"/>
              </a:ext>
            </a:extLst>
          </p:cNvPr>
          <p:cNvSpPr txBox="1"/>
          <p:nvPr/>
        </p:nvSpPr>
        <p:spPr>
          <a:xfrm>
            <a:off x="288543" y="2250414"/>
            <a:ext cx="625872" cy="215444"/>
          </a:xfrm>
          <a:prstGeom prst="rect">
            <a:avLst/>
          </a:prstGeom>
          <a:noFill/>
        </p:spPr>
        <p:txBody>
          <a:bodyPr wrap="square">
            <a:spAutoFit/>
          </a:bodyPr>
          <a:lstStyle/>
          <a:p>
            <a:pPr marL="285750" indent="-285750">
              <a:buFontTx/>
              <a:buChar char="-"/>
            </a:pPr>
            <a:r>
              <a:rPr lang="en-US" sz="100">
                <a:solidFill>
                  <a:schemeClr val="accent4">
                    <a:lumMod val="50000"/>
                  </a:schemeClr>
                </a:solidFill>
                <a:latin typeface="Montserrat" panose="00000500000000000000" pitchFamily="2" charset="0"/>
              </a:rPr>
              <a:t>Thiên lệch thống kê do tâm lý và phương pháp luận.</a:t>
            </a:r>
          </a:p>
          <a:p>
            <a:pPr marL="285750" indent="-285750">
              <a:buFontTx/>
              <a:buChar char="-"/>
            </a:pPr>
            <a:r>
              <a:rPr lang="en-US" sz="100">
                <a:solidFill>
                  <a:schemeClr val="accent4">
                    <a:lumMod val="50000"/>
                  </a:schemeClr>
                </a:solidFill>
                <a:latin typeface="Montserrat" panose="00000500000000000000" pitchFamily="2" charset="0"/>
              </a:rPr>
              <a:t>X</a:t>
            </a:r>
            <a:r>
              <a:rPr lang="vi-VN" sz="100">
                <a:solidFill>
                  <a:schemeClr val="accent4">
                    <a:lumMod val="50000"/>
                  </a:schemeClr>
                </a:solidFill>
                <a:latin typeface="Montserrat" panose="00000500000000000000" pitchFamily="2" charset="0"/>
              </a:rPr>
              <a:t>u hướng phản ứng thái quá với các sự kiện gần đây</a:t>
            </a:r>
            <a:r>
              <a:rPr lang="en-US" sz="100">
                <a:solidFill>
                  <a:schemeClr val="accent4">
                    <a:lumMod val="50000"/>
                  </a:schemeClr>
                </a:solidFill>
                <a:latin typeface="Montserrat" panose="00000500000000000000" pitchFamily="2" charset="0"/>
              </a:rPr>
              <a:t>.</a:t>
            </a:r>
          </a:p>
          <a:p>
            <a:pPr marL="285750" indent="-285750">
              <a:buFontTx/>
              <a:buChar char="-"/>
            </a:pPr>
            <a:r>
              <a:rPr lang="en-US" sz="100">
                <a:solidFill>
                  <a:schemeClr val="accent4">
                    <a:lumMod val="50000"/>
                  </a:schemeClr>
                </a:solidFill>
                <a:latin typeface="Montserrat" panose="00000500000000000000" pitchFamily="2" charset="0"/>
              </a:rPr>
              <a:t>Gặp khó khăn khi đưa ra dự báo chính xác.</a:t>
            </a:r>
          </a:p>
        </p:txBody>
      </p:sp>
      <p:pic>
        <p:nvPicPr>
          <p:cNvPr id="69" name="Google Shape;69;p15">
            <a:extLst>
              <a:ext uri="{FF2B5EF4-FFF2-40B4-BE49-F238E27FC236}">
                <a16:creationId xmlns:a16="http://schemas.microsoft.com/office/drawing/2014/main" id="{BAE774A1-7E7D-3D20-3DEF-73284FDBB083}"/>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sp>
        <p:nvSpPr>
          <p:cNvPr id="70" name="Google Shape;70;p15">
            <a:extLst>
              <a:ext uri="{FF2B5EF4-FFF2-40B4-BE49-F238E27FC236}">
                <a16:creationId xmlns:a16="http://schemas.microsoft.com/office/drawing/2014/main" id="{36C590BC-5F3B-AFD3-8DC9-84CBC7249431}"/>
              </a:ext>
            </a:extLst>
          </p:cNvPr>
          <p:cNvSpPr/>
          <p:nvPr/>
        </p:nvSpPr>
        <p:spPr>
          <a:xfrm>
            <a:off x="593200" y="330350"/>
            <a:ext cx="1856700" cy="6510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highlight>
                  <a:srgbClr val="85B106"/>
                </a:highlight>
                <a:latin typeface="Montserrat"/>
                <a:ea typeface="Montserrat"/>
                <a:cs typeface="Montserrat"/>
                <a:sym typeface="Montserrat"/>
              </a:rPr>
              <a:t>NỘI DUNG</a:t>
            </a:r>
            <a:endParaRPr sz="2400" b="1">
              <a:solidFill>
                <a:schemeClr val="lt1"/>
              </a:solidFill>
              <a:highlight>
                <a:srgbClr val="85B106"/>
              </a:highlight>
              <a:latin typeface="Montserrat"/>
              <a:ea typeface="Montserrat"/>
              <a:cs typeface="Montserrat"/>
              <a:sym typeface="Montserrat"/>
            </a:endParaRPr>
          </a:p>
        </p:txBody>
      </p:sp>
      <p:sp>
        <p:nvSpPr>
          <p:cNvPr id="71" name="Google Shape;71;p15">
            <a:extLst>
              <a:ext uri="{FF2B5EF4-FFF2-40B4-BE49-F238E27FC236}">
                <a16:creationId xmlns:a16="http://schemas.microsoft.com/office/drawing/2014/main" id="{A0FC628B-3698-6B4C-5BF1-1C1C69C73FD8}"/>
              </a:ext>
            </a:extLst>
          </p:cNvPr>
          <p:cNvSpPr txBox="1"/>
          <p:nvPr/>
        </p:nvSpPr>
        <p:spPr>
          <a:xfrm>
            <a:off x="2449900" y="378800"/>
            <a:ext cx="513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00316C"/>
                </a:solidFill>
                <a:latin typeface="Montserrat"/>
                <a:ea typeface="Montserrat"/>
                <a:cs typeface="Montserrat"/>
                <a:sym typeface="Montserrat"/>
              </a:rPr>
              <a:t>TRÌNH BÀY</a:t>
            </a:r>
            <a:endParaRPr sz="2400" b="1">
              <a:solidFill>
                <a:srgbClr val="00316C"/>
              </a:solidFill>
              <a:latin typeface="Montserrat"/>
              <a:ea typeface="Montserrat"/>
              <a:cs typeface="Montserrat"/>
              <a:sym typeface="Montserrat"/>
            </a:endParaRPr>
          </a:p>
        </p:txBody>
      </p:sp>
      <p:pic>
        <p:nvPicPr>
          <p:cNvPr id="72" name="Google Shape;72;p15">
            <a:extLst>
              <a:ext uri="{FF2B5EF4-FFF2-40B4-BE49-F238E27FC236}">
                <a16:creationId xmlns:a16="http://schemas.microsoft.com/office/drawing/2014/main" id="{0232048E-C5DB-A049-4D93-7FB484F18051}"/>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73" name="Google Shape;73;p15">
            <a:extLst>
              <a:ext uri="{FF2B5EF4-FFF2-40B4-BE49-F238E27FC236}">
                <a16:creationId xmlns:a16="http://schemas.microsoft.com/office/drawing/2014/main" id="{B7718631-9FE8-0554-4A8E-74BE24858D48}"/>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01</a:t>
            </a:r>
            <a:endParaRPr sz="900" b="1">
              <a:solidFill>
                <a:srgbClr val="00316C"/>
              </a:solidFill>
              <a:latin typeface="Montserrat"/>
              <a:ea typeface="Montserrat"/>
              <a:cs typeface="Montserrat"/>
              <a:sym typeface="Montserrat"/>
            </a:endParaRPr>
          </a:p>
        </p:txBody>
      </p:sp>
      <p:sp>
        <p:nvSpPr>
          <p:cNvPr id="74" name="Google Shape;74;p15">
            <a:extLst>
              <a:ext uri="{FF2B5EF4-FFF2-40B4-BE49-F238E27FC236}">
                <a16:creationId xmlns:a16="http://schemas.microsoft.com/office/drawing/2014/main" id="{D8996F0E-B861-F8BF-19CB-BA6AA9E8F470}"/>
              </a:ext>
            </a:extLst>
          </p:cNvPr>
          <p:cNvSpPr/>
          <p:nvPr/>
        </p:nvSpPr>
        <p:spPr>
          <a:xfrm>
            <a:off x="579025" y="153862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1</a:t>
            </a:r>
            <a:endParaRPr sz="1600">
              <a:solidFill>
                <a:schemeClr val="lt1"/>
              </a:solidFill>
              <a:latin typeface="Montserrat SemiBold"/>
              <a:ea typeface="Montserrat SemiBold"/>
              <a:cs typeface="Montserrat SemiBold"/>
              <a:sym typeface="Montserrat SemiBold"/>
            </a:endParaRPr>
          </a:p>
        </p:txBody>
      </p:sp>
      <p:sp>
        <p:nvSpPr>
          <p:cNvPr id="75" name="Google Shape;75;p15">
            <a:extLst>
              <a:ext uri="{FF2B5EF4-FFF2-40B4-BE49-F238E27FC236}">
                <a16:creationId xmlns:a16="http://schemas.microsoft.com/office/drawing/2014/main" id="{A1A00371-E226-322E-91BA-B087067628C8}"/>
              </a:ext>
            </a:extLst>
          </p:cNvPr>
          <p:cNvSpPr/>
          <p:nvPr/>
        </p:nvSpPr>
        <p:spPr>
          <a:xfrm>
            <a:off x="579025" y="22222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2</a:t>
            </a:r>
            <a:endParaRPr sz="1600">
              <a:solidFill>
                <a:schemeClr val="lt1"/>
              </a:solidFill>
              <a:latin typeface="Montserrat SemiBold"/>
              <a:ea typeface="Montserrat SemiBold"/>
              <a:cs typeface="Montserrat SemiBold"/>
              <a:sym typeface="Montserrat SemiBold"/>
            </a:endParaRPr>
          </a:p>
        </p:txBody>
      </p:sp>
      <p:sp>
        <p:nvSpPr>
          <p:cNvPr id="76" name="Google Shape;76;p15">
            <a:extLst>
              <a:ext uri="{FF2B5EF4-FFF2-40B4-BE49-F238E27FC236}">
                <a16:creationId xmlns:a16="http://schemas.microsoft.com/office/drawing/2014/main" id="{871C79F4-5C62-65B4-143C-4A1E1AB408F0}"/>
              </a:ext>
            </a:extLst>
          </p:cNvPr>
          <p:cNvSpPr/>
          <p:nvPr/>
        </p:nvSpPr>
        <p:spPr>
          <a:xfrm>
            <a:off x="579025" y="294247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3 </a:t>
            </a:r>
            <a:r>
              <a:rPr lang="en"/>
              <a:t>       </a:t>
            </a:r>
            <a:endParaRPr/>
          </a:p>
        </p:txBody>
      </p:sp>
      <p:sp>
        <p:nvSpPr>
          <p:cNvPr id="77" name="Google Shape;77;p15">
            <a:extLst>
              <a:ext uri="{FF2B5EF4-FFF2-40B4-BE49-F238E27FC236}">
                <a16:creationId xmlns:a16="http://schemas.microsoft.com/office/drawing/2014/main" id="{E60CE36C-2791-EFBA-BE0B-5B09789C5AB2}"/>
              </a:ext>
            </a:extLst>
          </p:cNvPr>
          <p:cNvSpPr/>
          <p:nvPr/>
        </p:nvSpPr>
        <p:spPr>
          <a:xfrm>
            <a:off x="579025" y="36627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4</a:t>
            </a:r>
            <a:endParaRPr sz="1600">
              <a:solidFill>
                <a:schemeClr val="lt1"/>
              </a:solidFill>
              <a:latin typeface="Montserrat SemiBold"/>
              <a:ea typeface="Montserrat SemiBold"/>
              <a:cs typeface="Montserrat SemiBold"/>
              <a:sym typeface="Montserrat SemiBold"/>
            </a:endParaRPr>
          </a:p>
        </p:txBody>
      </p:sp>
      <p:sp>
        <p:nvSpPr>
          <p:cNvPr id="78" name="Google Shape;78;p15">
            <a:extLst>
              <a:ext uri="{FF2B5EF4-FFF2-40B4-BE49-F238E27FC236}">
                <a16:creationId xmlns:a16="http://schemas.microsoft.com/office/drawing/2014/main" id="{F27B3901-9D2D-A840-7D42-779A13D5D8DE}"/>
              </a:ext>
            </a:extLst>
          </p:cNvPr>
          <p:cNvSpPr/>
          <p:nvPr/>
        </p:nvSpPr>
        <p:spPr>
          <a:xfrm>
            <a:off x="4267700" y="15386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5</a:t>
            </a:r>
            <a:endParaRPr sz="1600">
              <a:solidFill>
                <a:schemeClr val="lt1"/>
              </a:solidFill>
              <a:latin typeface="Montserrat SemiBold"/>
              <a:ea typeface="Montserrat SemiBold"/>
              <a:cs typeface="Montserrat SemiBold"/>
              <a:sym typeface="Montserrat SemiBold"/>
            </a:endParaRPr>
          </a:p>
        </p:txBody>
      </p:sp>
      <p:sp>
        <p:nvSpPr>
          <p:cNvPr id="79" name="Google Shape;79;p15">
            <a:extLst>
              <a:ext uri="{FF2B5EF4-FFF2-40B4-BE49-F238E27FC236}">
                <a16:creationId xmlns:a16="http://schemas.microsoft.com/office/drawing/2014/main" id="{F4009BE3-0EB1-E6E5-4965-20BD168C13A1}"/>
              </a:ext>
            </a:extLst>
          </p:cNvPr>
          <p:cNvSpPr/>
          <p:nvPr/>
        </p:nvSpPr>
        <p:spPr>
          <a:xfrm>
            <a:off x="4267700" y="2222225"/>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6</a:t>
            </a:r>
            <a:r>
              <a:rPr lang="en"/>
              <a:t>       </a:t>
            </a:r>
            <a:endParaRPr/>
          </a:p>
        </p:txBody>
      </p:sp>
      <p:sp>
        <p:nvSpPr>
          <p:cNvPr id="80" name="Google Shape;80;p15">
            <a:extLst>
              <a:ext uri="{FF2B5EF4-FFF2-40B4-BE49-F238E27FC236}">
                <a16:creationId xmlns:a16="http://schemas.microsoft.com/office/drawing/2014/main" id="{3C35933E-A33B-71C8-0BFA-CBA906BE724A}"/>
              </a:ext>
            </a:extLst>
          </p:cNvPr>
          <p:cNvSpPr txBox="1"/>
          <p:nvPr/>
        </p:nvSpPr>
        <p:spPr>
          <a:xfrm>
            <a:off x="1066350" y="1503375"/>
            <a:ext cx="512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a:solidFill>
                  <a:srgbClr val="00316C"/>
                </a:solidFill>
                <a:latin typeface="Montserrat SemiBold"/>
                <a:ea typeface="Montserrat SemiBold"/>
                <a:cs typeface="Montserrat SemiBold"/>
                <a:sym typeface="Montserrat SemiBold"/>
              </a:rPr>
              <a:t>GIỚI THIỆU</a:t>
            </a:r>
            <a:endParaRPr sz="1800">
              <a:solidFill>
                <a:srgbClr val="00316C"/>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sz="1800">
              <a:solidFill>
                <a:srgbClr val="00316C"/>
              </a:solidFill>
              <a:latin typeface="Montserrat SemiBold"/>
              <a:ea typeface="Montserrat SemiBold"/>
              <a:cs typeface="Montserrat SemiBold"/>
              <a:sym typeface="Montserrat SemiBold"/>
            </a:endParaRPr>
          </a:p>
        </p:txBody>
      </p:sp>
      <p:sp>
        <p:nvSpPr>
          <p:cNvPr id="81" name="Google Shape;81;p15">
            <a:extLst>
              <a:ext uri="{FF2B5EF4-FFF2-40B4-BE49-F238E27FC236}">
                <a16:creationId xmlns:a16="http://schemas.microsoft.com/office/drawing/2014/main" id="{57C4CF37-D631-1F42-AA7D-982927FE897D}"/>
              </a:ext>
            </a:extLst>
          </p:cNvPr>
          <p:cNvSpPr txBox="1"/>
          <p:nvPr/>
        </p:nvSpPr>
        <p:spPr>
          <a:xfrm>
            <a:off x="1066350" y="2202288"/>
            <a:ext cx="2678714"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CƠ SỞ LÝ LUẬN</a:t>
            </a:r>
            <a:endParaRPr sz="1800">
              <a:solidFill>
                <a:srgbClr val="00316C"/>
              </a:solidFill>
              <a:latin typeface="Montserrat SemiBold"/>
              <a:ea typeface="Montserrat SemiBold"/>
              <a:cs typeface="Montserrat SemiBold"/>
              <a:sym typeface="Montserrat SemiBold"/>
            </a:endParaRPr>
          </a:p>
        </p:txBody>
      </p:sp>
      <p:sp>
        <p:nvSpPr>
          <p:cNvPr id="82" name="Google Shape;82;p15">
            <a:extLst>
              <a:ext uri="{FF2B5EF4-FFF2-40B4-BE49-F238E27FC236}">
                <a16:creationId xmlns:a16="http://schemas.microsoft.com/office/drawing/2014/main" id="{9A988066-8C8C-A6B1-8C9C-692B1F62A69E}"/>
              </a:ext>
            </a:extLst>
          </p:cNvPr>
          <p:cNvSpPr txBox="1"/>
          <p:nvPr/>
        </p:nvSpPr>
        <p:spPr>
          <a:xfrm>
            <a:off x="1066350" y="2913325"/>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PP NGHIÊN CỨU</a:t>
            </a:r>
            <a:endParaRPr sz="1800">
              <a:solidFill>
                <a:srgbClr val="00316C"/>
              </a:solidFill>
              <a:latin typeface="Montserrat SemiBold"/>
              <a:ea typeface="Montserrat SemiBold"/>
              <a:cs typeface="Montserrat SemiBold"/>
              <a:sym typeface="Montserrat SemiBold"/>
            </a:endParaRPr>
          </a:p>
        </p:txBody>
      </p:sp>
      <p:sp>
        <p:nvSpPr>
          <p:cNvPr id="83" name="Google Shape;83;p15">
            <a:extLst>
              <a:ext uri="{FF2B5EF4-FFF2-40B4-BE49-F238E27FC236}">
                <a16:creationId xmlns:a16="http://schemas.microsoft.com/office/drawing/2014/main" id="{6ECB39C8-0C26-7BE2-119E-5117BF26E145}"/>
              </a:ext>
            </a:extLst>
          </p:cNvPr>
          <p:cNvSpPr txBox="1"/>
          <p:nvPr/>
        </p:nvSpPr>
        <p:spPr>
          <a:xfrm>
            <a:off x="1066350" y="3652225"/>
            <a:ext cx="512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CHUYÊN GIA</a:t>
            </a:r>
            <a:endParaRPr sz="1800">
              <a:solidFill>
                <a:srgbClr val="00316C"/>
              </a:solidFill>
              <a:latin typeface="Montserrat SemiBold"/>
              <a:ea typeface="Montserrat SemiBold"/>
              <a:cs typeface="Montserrat SemiBold"/>
              <a:sym typeface="Montserrat SemiBold"/>
            </a:endParaRPr>
          </a:p>
        </p:txBody>
      </p:sp>
      <p:sp>
        <p:nvSpPr>
          <p:cNvPr id="84" name="Google Shape;84;p15">
            <a:extLst>
              <a:ext uri="{FF2B5EF4-FFF2-40B4-BE49-F238E27FC236}">
                <a16:creationId xmlns:a16="http://schemas.microsoft.com/office/drawing/2014/main" id="{9D1568A2-84F8-9106-21ED-04E5803E2120}"/>
              </a:ext>
            </a:extLst>
          </p:cNvPr>
          <p:cNvSpPr txBox="1"/>
          <p:nvPr/>
        </p:nvSpPr>
        <p:spPr>
          <a:xfrm>
            <a:off x="4694291" y="1371271"/>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LLM VS CÁC MÔ HÌNH </a:t>
            </a:r>
            <a:br>
              <a:rPr lang="en" sz="1800">
                <a:solidFill>
                  <a:srgbClr val="00316C"/>
                </a:solidFill>
                <a:latin typeface="Montserrat SemiBold"/>
                <a:ea typeface="Montserrat SemiBold"/>
                <a:cs typeface="Montserrat SemiBold"/>
                <a:sym typeface="Montserrat SemiBold"/>
              </a:rPr>
            </a:br>
            <a:r>
              <a:rPr lang="en" sz="1800">
                <a:solidFill>
                  <a:srgbClr val="00316C"/>
                </a:solidFill>
                <a:latin typeface="Montserrat SemiBold"/>
                <a:ea typeface="Montserrat SemiBold"/>
                <a:cs typeface="Montserrat SemiBold"/>
                <a:sym typeface="Montserrat SemiBold"/>
              </a:rPr>
              <a:t>HỌC MÁY CHUYÊN SÂU</a:t>
            </a:r>
            <a:endParaRPr sz="1800">
              <a:solidFill>
                <a:srgbClr val="00316C"/>
              </a:solidFill>
              <a:latin typeface="Montserrat SemiBold"/>
              <a:ea typeface="Montserrat SemiBold"/>
              <a:cs typeface="Montserrat SemiBold"/>
              <a:sym typeface="Montserrat SemiBold"/>
            </a:endParaRPr>
          </a:p>
        </p:txBody>
      </p:sp>
      <p:sp>
        <p:nvSpPr>
          <p:cNvPr id="85" name="Google Shape;85;p15">
            <a:extLst>
              <a:ext uri="{FF2B5EF4-FFF2-40B4-BE49-F238E27FC236}">
                <a16:creationId xmlns:a16="http://schemas.microsoft.com/office/drawing/2014/main" id="{6A5688E9-8B04-7ACA-9D02-2F9CD9D01353}"/>
              </a:ext>
            </a:extLst>
          </p:cNvPr>
          <p:cNvSpPr txBox="1"/>
          <p:nvPr/>
        </p:nvSpPr>
        <p:spPr>
          <a:xfrm>
            <a:off x="4694291" y="2085475"/>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KHẢ NĂNG DỰ ĐOÁN CỦA</a:t>
            </a:r>
            <a:br>
              <a:rPr lang="en" sz="1800">
                <a:solidFill>
                  <a:srgbClr val="00316C"/>
                </a:solidFill>
                <a:latin typeface="Montserrat SemiBold"/>
                <a:ea typeface="Montserrat SemiBold"/>
                <a:cs typeface="Montserrat SemiBold"/>
                <a:sym typeface="Montserrat SemiBold"/>
              </a:rPr>
            </a:br>
            <a:r>
              <a:rPr lang="en" sz="1800">
                <a:solidFill>
                  <a:srgbClr val="00316C"/>
                </a:solidFill>
                <a:latin typeface="Montserrat SemiBold"/>
                <a:ea typeface="Montserrat SemiBold"/>
                <a:cs typeface="Montserrat SemiBold"/>
                <a:sym typeface="Montserrat SemiBold"/>
              </a:rPr>
              <a:t>LLM ĐẾN ĐÂU?</a:t>
            </a:r>
            <a:endParaRPr sz="1800">
              <a:solidFill>
                <a:srgbClr val="00316C"/>
              </a:solidFill>
              <a:latin typeface="Montserrat SemiBold"/>
              <a:ea typeface="Montserrat SemiBold"/>
              <a:cs typeface="Montserrat SemiBold"/>
              <a:sym typeface="Montserrat SemiBold"/>
            </a:endParaRPr>
          </a:p>
        </p:txBody>
      </p:sp>
      <p:sp>
        <p:nvSpPr>
          <p:cNvPr id="86" name="Google Shape;86;p15">
            <a:extLst>
              <a:ext uri="{FF2B5EF4-FFF2-40B4-BE49-F238E27FC236}">
                <a16:creationId xmlns:a16="http://schemas.microsoft.com/office/drawing/2014/main" id="{689446A7-942C-6C8B-6EF9-9ACF3DEE8C78}"/>
              </a:ext>
            </a:extLst>
          </p:cNvPr>
          <p:cNvSpPr/>
          <p:nvPr/>
        </p:nvSpPr>
        <p:spPr>
          <a:xfrm>
            <a:off x="4267700" y="2923825"/>
            <a:ext cx="361500" cy="3912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7</a:t>
            </a:r>
            <a:endParaRPr sz="1600">
              <a:solidFill>
                <a:schemeClr val="lt1"/>
              </a:solidFill>
              <a:latin typeface="Montserrat SemiBold"/>
              <a:ea typeface="Montserrat SemiBold"/>
              <a:cs typeface="Montserrat SemiBold"/>
              <a:sym typeface="Montserrat SemiBold"/>
            </a:endParaRPr>
          </a:p>
        </p:txBody>
      </p:sp>
      <p:sp>
        <p:nvSpPr>
          <p:cNvPr id="87" name="Google Shape;87;p15">
            <a:extLst>
              <a:ext uri="{FF2B5EF4-FFF2-40B4-BE49-F238E27FC236}">
                <a16:creationId xmlns:a16="http://schemas.microsoft.com/office/drawing/2014/main" id="{D422A2B5-45EA-5A16-C6C8-C45BB7C51B26}"/>
              </a:ext>
            </a:extLst>
          </p:cNvPr>
          <p:cNvSpPr txBox="1"/>
          <p:nvPr/>
        </p:nvSpPr>
        <p:spPr>
          <a:xfrm>
            <a:off x="4667040" y="2809243"/>
            <a:ext cx="5125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00316C"/>
                </a:solidFill>
                <a:latin typeface="Montserrat SemiBold"/>
                <a:ea typeface="Montserrat SemiBold"/>
                <a:cs typeface="Montserrat SemiBold"/>
                <a:sym typeface="Montserrat SemiBold"/>
              </a:rPr>
              <a:t>CÁC BÀI KIỂM TRA </a:t>
            </a:r>
            <a:br>
              <a:rPr lang="en-US" sz="1800">
                <a:solidFill>
                  <a:srgbClr val="00316C"/>
                </a:solidFill>
                <a:latin typeface="Montserrat SemiBold"/>
                <a:ea typeface="Montserrat SemiBold"/>
                <a:cs typeface="Montserrat SemiBold"/>
                <a:sym typeface="Montserrat SemiBold"/>
              </a:rPr>
            </a:br>
            <a:r>
              <a:rPr lang="en-US" sz="1800">
                <a:solidFill>
                  <a:srgbClr val="00316C"/>
                </a:solidFill>
                <a:latin typeface="Montserrat SemiBold"/>
                <a:ea typeface="Montserrat SemiBold"/>
                <a:cs typeface="Montserrat SemiBold"/>
                <a:sym typeface="Montserrat SemiBold"/>
              </a:rPr>
              <a:t>ĐỊNH GIÁ TÀI SẢN?</a:t>
            </a:r>
            <a:endParaRPr sz="1800">
              <a:solidFill>
                <a:srgbClr val="00316C"/>
              </a:solidFill>
              <a:latin typeface="Montserrat SemiBold"/>
              <a:ea typeface="Montserrat SemiBold"/>
              <a:cs typeface="Montserrat SemiBold"/>
              <a:sym typeface="Montserrat SemiBold"/>
            </a:endParaRPr>
          </a:p>
        </p:txBody>
      </p:sp>
      <p:sp>
        <p:nvSpPr>
          <p:cNvPr id="2" name="Google Shape;79;p15">
            <a:extLst>
              <a:ext uri="{FF2B5EF4-FFF2-40B4-BE49-F238E27FC236}">
                <a16:creationId xmlns:a16="http://schemas.microsoft.com/office/drawing/2014/main" id="{0403F6BD-E102-A466-D309-31B8852875DC}"/>
              </a:ext>
            </a:extLst>
          </p:cNvPr>
          <p:cNvSpPr/>
          <p:nvPr/>
        </p:nvSpPr>
        <p:spPr>
          <a:xfrm>
            <a:off x="4275654" y="3631683"/>
            <a:ext cx="361500" cy="391200"/>
          </a:xfrm>
          <a:prstGeom prst="rect">
            <a:avLst/>
          </a:prstGeom>
          <a:solidFill>
            <a:srgbClr val="00316C"/>
          </a:solidFill>
          <a:ln w="9525" cap="flat" cmpd="sng">
            <a:solidFill>
              <a:srgbClr val="00316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Montserrat SemiBold"/>
                <a:ea typeface="Montserrat SemiBold"/>
                <a:cs typeface="Montserrat SemiBold"/>
                <a:sym typeface="Montserrat SemiBold"/>
              </a:rPr>
              <a:t>8</a:t>
            </a:r>
            <a:r>
              <a:rPr lang="en"/>
              <a:t>       </a:t>
            </a:r>
            <a:endParaRPr/>
          </a:p>
        </p:txBody>
      </p:sp>
      <p:sp>
        <p:nvSpPr>
          <p:cNvPr id="3" name="Google Shape;85;p15">
            <a:extLst>
              <a:ext uri="{FF2B5EF4-FFF2-40B4-BE49-F238E27FC236}">
                <a16:creationId xmlns:a16="http://schemas.microsoft.com/office/drawing/2014/main" id="{1191A3D3-5D70-6A27-F115-1475AF3A29D5}"/>
              </a:ext>
            </a:extLst>
          </p:cNvPr>
          <p:cNvSpPr txBox="1"/>
          <p:nvPr/>
        </p:nvSpPr>
        <p:spPr>
          <a:xfrm>
            <a:off x="4667040" y="3624362"/>
            <a:ext cx="51258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316C"/>
                </a:solidFill>
                <a:latin typeface="Montserrat SemiBold"/>
                <a:ea typeface="Montserrat SemiBold"/>
                <a:cs typeface="Montserrat SemiBold"/>
                <a:sym typeface="Montserrat SemiBold"/>
              </a:rPr>
              <a:t>KẾT LUẬN</a:t>
            </a:r>
            <a:endParaRPr sz="1800">
              <a:solidFill>
                <a:srgbClr val="00316C"/>
              </a:solidFill>
              <a:latin typeface="Montserrat SemiBold"/>
              <a:ea typeface="Montserrat SemiBold"/>
              <a:cs typeface="Montserrat SemiBold"/>
              <a:sym typeface="Montserrat SemiBold"/>
            </a:endParaRPr>
          </a:p>
        </p:txBody>
      </p:sp>
      <p:sp>
        <p:nvSpPr>
          <p:cNvPr id="8" name="Slide Number Placeholder 7">
            <a:extLst>
              <a:ext uri="{FF2B5EF4-FFF2-40B4-BE49-F238E27FC236}">
                <a16:creationId xmlns:a16="http://schemas.microsoft.com/office/drawing/2014/main" id="{D5DB23BD-BE2A-CC81-794B-12EC832658D5}"/>
              </a:ext>
            </a:extLst>
          </p:cNvPr>
          <p:cNvSpPr>
            <a:spLocks noGrp="1"/>
          </p:cNvSpPr>
          <p:nvPr>
            <p:ph type="sldNum" idx="12"/>
          </p:nvPr>
        </p:nvSpPr>
        <p:spPr/>
        <p:txBody>
          <a:bodyPr/>
          <a:lstStyle/>
          <a:p>
            <a:fld id="{6576285A-A244-40E9-8C01-341B11FF4D23}" type="slidenum">
              <a:rPr lang="en" smtClean="0"/>
              <a:pPr/>
              <a:t>7</a:t>
            </a:fld>
            <a:endParaRPr lang="en"/>
          </a:p>
        </p:txBody>
      </p:sp>
    </p:spTree>
    <p:extLst>
      <p:ext uri="{BB962C8B-B14F-4D97-AF65-F5344CB8AC3E}">
        <p14:creationId xmlns:p14="http://schemas.microsoft.com/office/powerpoint/2010/main" val="2737747817"/>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Google Shape;462;p35"/>
          <p:cNvPicPr preferRelativeResize="0"/>
          <p:nvPr/>
        </p:nvPicPr>
        <p:blipFill>
          <a:blip r:embed="rId3">
            <a:alphaModFix/>
          </a:blip>
          <a:stretch>
            <a:fillRect/>
          </a:stretch>
        </p:blipFill>
        <p:spPr>
          <a:xfrm>
            <a:off x="0" y="0"/>
            <a:ext cx="9264640" cy="5143501"/>
          </a:xfrm>
          <a:prstGeom prst="rect">
            <a:avLst/>
          </a:prstGeom>
          <a:noFill/>
          <a:ln>
            <a:noFill/>
          </a:ln>
        </p:spPr>
      </p:pic>
      <p:sp>
        <p:nvSpPr>
          <p:cNvPr id="463" name="Google Shape;463;p35"/>
          <p:cNvSpPr/>
          <p:nvPr/>
        </p:nvSpPr>
        <p:spPr>
          <a:xfrm>
            <a:off x="1957790" y="2212020"/>
            <a:ext cx="5228419" cy="719460"/>
          </a:xfrm>
          <a:prstGeom prst="rect">
            <a:avLst/>
          </a:prstGeom>
        </p:spPr>
        <p:txBody>
          <a:bodyPr>
            <a:prstTxWarp prst="textPlain">
              <a:avLst/>
            </a:prstTxWarp>
          </a:bodyPr>
          <a:lstStyle/>
          <a:p>
            <a:pPr lvl="0" algn="ctr"/>
            <a:r>
              <a:rPr lang="en-US" b="1" i="0">
                <a:ln>
                  <a:noFill/>
                </a:ln>
                <a:gradFill>
                  <a:gsLst>
                    <a:gs pos="0">
                      <a:srgbClr val="1353C1"/>
                    </a:gs>
                    <a:gs pos="100000">
                      <a:srgbClr val="85B106"/>
                    </a:gs>
                  </a:gsLst>
                  <a:lin ang="0" scaled="0"/>
                </a:gradFill>
                <a:latin typeface="Montserrat"/>
              </a:rPr>
              <a:t>THANK  YOU!</a:t>
            </a:r>
            <a:endParaRPr b="1" i="0">
              <a:ln>
                <a:noFill/>
              </a:ln>
              <a:gradFill>
                <a:gsLst>
                  <a:gs pos="0">
                    <a:srgbClr val="1353C1"/>
                  </a:gs>
                  <a:gs pos="100000">
                    <a:srgbClr val="85B106"/>
                  </a:gs>
                </a:gsLst>
                <a:lin ang="0" scaled="0"/>
              </a:gradFill>
              <a:latin typeface="Montserrat"/>
            </a:endParaRPr>
          </a:p>
        </p:txBody>
      </p:sp>
    </p:spTree>
  </p:cSld>
  <p:clrMapOvr>
    <a:masterClrMapping/>
  </p:clrMapOvr>
  <p:transition spd="med">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BAE6B548-F052-2C8D-2C93-64B10D8E8A68}"/>
            </a:ext>
          </a:extLst>
        </p:cNvPr>
        <p:cNvGrpSpPr/>
        <p:nvPr/>
      </p:nvGrpSpPr>
      <p:grpSpPr>
        <a:xfrm>
          <a:off x="0" y="0"/>
          <a:ext cx="0" cy="0"/>
          <a:chOff x="0" y="0"/>
          <a:chExt cx="0" cy="0"/>
        </a:xfrm>
      </p:grpSpPr>
      <p:sp>
        <p:nvSpPr>
          <p:cNvPr id="11" name="Google Shape;99;p16">
            <a:extLst>
              <a:ext uri="{FF2B5EF4-FFF2-40B4-BE49-F238E27FC236}">
                <a16:creationId xmlns:a16="http://schemas.microsoft.com/office/drawing/2014/main" id="{7F8BA5B2-8026-D98C-137B-E2115F076BDB}"/>
              </a:ext>
            </a:extLst>
          </p:cNvPr>
          <p:cNvSpPr txBox="1"/>
          <p:nvPr/>
        </p:nvSpPr>
        <p:spPr>
          <a:xfrm>
            <a:off x="343039" y="439611"/>
            <a:ext cx="610500" cy="2154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 b="1">
                <a:solidFill>
                  <a:srgbClr val="00316C"/>
                </a:solidFill>
                <a:latin typeface="Montserrat"/>
                <a:ea typeface="Montserrat"/>
                <a:cs typeface="Montserrat"/>
                <a:sym typeface="Montserrat"/>
              </a:rPr>
              <a:t>2.2</a:t>
            </a:r>
            <a:endParaRPr sz="200" b="1">
              <a:solidFill>
                <a:srgbClr val="00316C"/>
              </a:solidFill>
              <a:latin typeface="Montserrat"/>
              <a:ea typeface="Montserrat"/>
              <a:cs typeface="Montserrat"/>
              <a:sym typeface="Montserrat"/>
            </a:endParaRPr>
          </a:p>
        </p:txBody>
      </p:sp>
      <p:sp>
        <p:nvSpPr>
          <p:cNvPr id="10" name="Google Shape;98;p16">
            <a:extLst>
              <a:ext uri="{FF2B5EF4-FFF2-40B4-BE49-F238E27FC236}">
                <a16:creationId xmlns:a16="http://schemas.microsoft.com/office/drawing/2014/main" id="{7EC03DD0-04CE-816E-9AF3-4349456A21E6}"/>
              </a:ext>
            </a:extLst>
          </p:cNvPr>
          <p:cNvSpPr txBox="1"/>
          <p:nvPr/>
        </p:nvSpPr>
        <p:spPr>
          <a:xfrm>
            <a:off x="276900" y="401512"/>
            <a:ext cx="4812600" cy="2154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 b="1">
                <a:solidFill>
                  <a:srgbClr val="00316C"/>
                </a:solidFill>
                <a:latin typeface="Montserrat"/>
                <a:ea typeface="Montserrat"/>
                <a:cs typeface="Montserrat"/>
                <a:sym typeface="Montserrat"/>
              </a:rPr>
              <a:t>LLM – ưu điểm và nhược điểm</a:t>
            </a:r>
            <a:endParaRPr sz="200" b="1">
              <a:solidFill>
                <a:srgbClr val="00316C"/>
              </a:solidFill>
              <a:latin typeface="Montserrat"/>
              <a:ea typeface="Montserrat"/>
              <a:cs typeface="Montserrat"/>
              <a:sym typeface="Montserrat"/>
            </a:endParaRPr>
          </a:p>
        </p:txBody>
      </p:sp>
      <p:pic>
        <p:nvPicPr>
          <p:cNvPr id="92" name="Google Shape;92;p16">
            <a:extLst>
              <a:ext uri="{FF2B5EF4-FFF2-40B4-BE49-F238E27FC236}">
                <a16:creationId xmlns:a16="http://schemas.microsoft.com/office/drawing/2014/main" id="{FA3FE654-0F11-2C4B-EF35-33E1C9787E7A}"/>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C9B44C5A-9637-7A40-64D6-BD6A0E145BBF}"/>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E64E7AA2-000B-3379-EB1A-47213C236783}"/>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0E291F30-77D4-9177-AAB7-D6ED9A8A74E6}"/>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2</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D4D3DAF1-3453-D668-07DF-1BAE19EECB2F}"/>
              </a:ext>
            </a:extLst>
          </p:cNvPr>
          <p:cNvCxnSpPr/>
          <p:nvPr/>
        </p:nvCxnSpPr>
        <p:spPr>
          <a:xfrm rot="10800000" flipH="1">
            <a:off x="887350" y="705250"/>
            <a:ext cx="2565900" cy="4800"/>
          </a:xfrm>
          <a:prstGeom prst="straightConnector1">
            <a:avLst/>
          </a:prstGeom>
          <a:noFill/>
          <a:ln w="38100" cap="flat" cmpd="sng">
            <a:solidFill>
              <a:srgbClr val="00316C"/>
            </a:solidFill>
            <a:prstDash val="solid"/>
            <a:round/>
            <a:headEnd type="none" w="med" len="med"/>
            <a:tailEnd type="none" w="med" len="med"/>
          </a:ln>
        </p:spPr>
      </p:cxnSp>
      <p:sp>
        <p:nvSpPr>
          <p:cNvPr id="97" name="Google Shape;97;p16">
            <a:extLst>
              <a:ext uri="{FF2B5EF4-FFF2-40B4-BE49-F238E27FC236}">
                <a16:creationId xmlns:a16="http://schemas.microsoft.com/office/drawing/2014/main" id="{B3D24ECA-6B98-AF1A-A9FD-10953954F8A0}"/>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CƠ SỞ LÝ LUẬN</a:t>
            </a:r>
            <a:endParaRPr sz="2450" b="1">
              <a:solidFill>
                <a:srgbClr val="00316C"/>
              </a:solidFill>
              <a:latin typeface="Montserrat"/>
              <a:ea typeface="Montserrat"/>
              <a:cs typeface="Montserrat"/>
              <a:sym typeface="Montserrat"/>
            </a:endParaRPr>
          </a:p>
        </p:txBody>
      </p:sp>
      <p:sp>
        <p:nvSpPr>
          <p:cNvPr id="98" name="Google Shape;98;p16">
            <a:extLst>
              <a:ext uri="{FF2B5EF4-FFF2-40B4-BE49-F238E27FC236}">
                <a16:creationId xmlns:a16="http://schemas.microsoft.com/office/drawing/2014/main" id="{6CAF43A4-6D7D-58B8-0E5F-608D8C91F0F2}"/>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Con người – ưu điểm và nhược điểm</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E3F072D9-346B-C924-32D1-DD03B935D573}"/>
              </a:ext>
            </a:extLst>
          </p:cNvPr>
          <p:cNvSpPr txBox="1"/>
          <p:nvPr/>
        </p:nvSpPr>
        <p:spPr>
          <a:xfrm>
            <a:off x="276900" y="897325"/>
            <a:ext cx="6105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2.1</a:t>
            </a:r>
            <a:endParaRPr sz="1650" b="1">
              <a:solidFill>
                <a:srgbClr val="00316C"/>
              </a:solidFill>
              <a:latin typeface="Montserrat"/>
              <a:ea typeface="Montserrat"/>
              <a:cs typeface="Montserrat"/>
              <a:sym typeface="Montserrat"/>
            </a:endParaRPr>
          </a:p>
        </p:txBody>
      </p:sp>
      <p:sp>
        <p:nvSpPr>
          <p:cNvPr id="3" name="TextBox 2">
            <a:extLst>
              <a:ext uri="{FF2B5EF4-FFF2-40B4-BE49-F238E27FC236}">
                <a16:creationId xmlns:a16="http://schemas.microsoft.com/office/drawing/2014/main" id="{1511DC80-1161-F61C-9F14-2392F2D00DAE}"/>
              </a:ext>
            </a:extLst>
          </p:cNvPr>
          <p:cNvSpPr txBox="1"/>
          <p:nvPr/>
        </p:nvSpPr>
        <p:spPr>
          <a:xfrm>
            <a:off x="300528" y="1774069"/>
            <a:ext cx="4147923" cy="2308324"/>
          </a:xfrm>
          <a:prstGeom prst="rect">
            <a:avLst/>
          </a:prstGeom>
          <a:noFill/>
        </p:spPr>
        <p:txBody>
          <a:bodyPr wrap="square">
            <a:spAutoFit/>
          </a:bodyPr>
          <a:lstStyle/>
          <a:p>
            <a:pPr marL="285750" indent="-285750">
              <a:buFontTx/>
              <a:buChar char="-"/>
            </a:pPr>
            <a:r>
              <a:rPr lang="en-US" sz="1800">
                <a:solidFill>
                  <a:srgbClr val="00316C"/>
                </a:solidFill>
                <a:latin typeface="Montserrat" panose="00000500000000000000" pitchFamily="2" charset="0"/>
              </a:rPr>
              <a:t>Tư duy số học, phản biện, logic và phán </a:t>
            </a:r>
            <a:r>
              <a:rPr lang="en-US" sz="1800">
                <a:solidFill>
                  <a:srgbClr val="00316C"/>
                </a:solidFill>
                <a:latin typeface="Montserrat"/>
              </a:rPr>
              <a:t>đoán</a:t>
            </a:r>
            <a:r>
              <a:rPr lang="en-US" sz="1800">
                <a:solidFill>
                  <a:srgbClr val="00316C"/>
                </a:solidFill>
                <a:latin typeface="Montserrat" panose="00000500000000000000" pitchFamily="2" charset="0"/>
              </a:rPr>
              <a:t> tổng hợp.</a:t>
            </a:r>
          </a:p>
          <a:p>
            <a:pPr marL="285750" indent="-285750">
              <a:buFontTx/>
              <a:buChar char="-"/>
            </a:pPr>
            <a:r>
              <a:rPr lang="en-US" sz="1800">
                <a:solidFill>
                  <a:srgbClr val="00316C"/>
                </a:solidFill>
                <a:latin typeface="Montserrat" panose="00000500000000000000" pitchFamily="2" charset="0"/>
              </a:rPr>
              <a:t>T</a:t>
            </a:r>
            <a:r>
              <a:rPr lang="vi-VN" sz="1800">
                <a:solidFill>
                  <a:srgbClr val="00316C"/>
                </a:solidFill>
                <a:latin typeface="Montserrat" panose="00000500000000000000" pitchFamily="2" charset="0"/>
              </a:rPr>
              <a:t>hường thức, trực giác, và sự linh hoạt của bộ óc con người</a:t>
            </a:r>
            <a:r>
              <a:rPr lang="en-US" sz="1800">
                <a:solidFill>
                  <a:srgbClr val="00316C"/>
                </a:solidFill>
                <a:latin typeface="Montserrat" panose="00000500000000000000" pitchFamily="2" charset="0"/>
              </a:rPr>
              <a:t>.</a:t>
            </a:r>
          </a:p>
          <a:p>
            <a:pPr marL="285750" indent="-285750">
              <a:buFontTx/>
              <a:buChar char="-"/>
            </a:pPr>
            <a:r>
              <a:rPr lang="en-US" sz="1800">
                <a:solidFill>
                  <a:srgbClr val="00316C"/>
                </a:solidFill>
                <a:latin typeface="Montserrat" panose="00000500000000000000" pitchFamily="2" charset="0"/>
              </a:rPr>
              <a:t>X</a:t>
            </a:r>
            <a:r>
              <a:rPr lang="vi-VN" sz="1800">
                <a:solidFill>
                  <a:srgbClr val="00316C"/>
                </a:solidFill>
                <a:latin typeface="Montserrat" panose="00000500000000000000" pitchFamily="2" charset="0"/>
              </a:rPr>
              <a:t>em xét thông tin mềm, kiến thức về ngành, yếu tố pháp lý, chính trị và kinh tế vĩ mô khi đưa ra đánh giá</a:t>
            </a:r>
            <a:r>
              <a:rPr lang="en-US" sz="1800">
                <a:solidFill>
                  <a:srgbClr val="00316C"/>
                </a:solidFill>
                <a:latin typeface="Montserrat" panose="00000500000000000000" pitchFamily="2" charset="0"/>
              </a:rPr>
              <a:t>.</a:t>
            </a:r>
          </a:p>
        </p:txBody>
      </p:sp>
      <p:sp>
        <p:nvSpPr>
          <p:cNvPr id="7" name="TextBox 6">
            <a:extLst>
              <a:ext uri="{FF2B5EF4-FFF2-40B4-BE49-F238E27FC236}">
                <a16:creationId xmlns:a16="http://schemas.microsoft.com/office/drawing/2014/main" id="{B86076A9-50BD-BCA2-2EB7-C385C687A5BE}"/>
              </a:ext>
            </a:extLst>
          </p:cNvPr>
          <p:cNvSpPr txBox="1"/>
          <p:nvPr/>
        </p:nvSpPr>
        <p:spPr>
          <a:xfrm>
            <a:off x="4898003" y="1755253"/>
            <a:ext cx="3513922" cy="2308324"/>
          </a:xfrm>
          <a:prstGeom prst="rect">
            <a:avLst/>
          </a:prstGeom>
          <a:noFill/>
        </p:spPr>
        <p:txBody>
          <a:bodyPr wrap="square">
            <a:spAutoFit/>
          </a:bodyPr>
          <a:lstStyle/>
          <a:p>
            <a:pPr marL="285750" indent="-285750">
              <a:buFontTx/>
              <a:buChar char="-"/>
            </a:pPr>
            <a:r>
              <a:rPr lang="en-US" sz="1800">
                <a:solidFill>
                  <a:schemeClr val="accent4">
                    <a:lumMod val="50000"/>
                  </a:schemeClr>
                </a:solidFill>
                <a:latin typeface="Montserrat" panose="00000500000000000000" pitchFamily="2" charset="0"/>
              </a:rPr>
              <a:t>Thiên lệch thống kê do tâm lý và phương pháp luận.</a:t>
            </a:r>
          </a:p>
          <a:p>
            <a:pPr marL="285750" indent="-285750">
              <a:buFontTx/>
              <a:buChar char="-"/>
            </a:pPr>
            <a:r>
              <a:rPr lang="en-US" sz="1800">
                <a:solidFill>
                  <a:schemeClr val="accent4">
                    <a:lumMod val="50000"/>
                  </a:schemeClr>
                </a:solidFill>
                <a:latin typeface="Montserrat" panose="00000500000000000000" pitchFamily="2" charset="0"/>
              </a:rPr>
              <a:t>X</a:t>
            </a:r>
            <a:r>
              <a:rPr lang="vi-VN" sz="1800">
                <a:solidFill>
                  <a:schemeClr val="accent4">
                    <a:lumMod val="50000"/>
                  </a:schemeClr>
                </a:solidFill>
                <a:latin typeface="Montserrat" panose="00000500000000000000" pitchFamily="2" charset="0"/>
              </a:rPr>
              <a:t>u hướng phản ứng thái quá với các sự kiện gần đây</a:t>
            </a:r>
            <a:r>
              <a:rPr lang="en-US" sz="1800">
                <a:solidFill>
                  <a:schemeClr val="accent4">
                    <a:lumMod val="50000"/>
                  </a:schemeClr>
                </a:solidFill>
                <a:latin typeface="Montserrat" panose="00000500000000000000" pitchFamily="2" charset="0"/>
              </a:rPr>
              <a:t>.</a:t>
            </a:r>
          </a:p>
          <a:p>
            <a:pPr marL="285750" indent="-285750">
              <a:buFontTx/>
              <a:buChar char="-"/>
            </a:pPr>
            <a:r>
              <a:rPr lang="en-US" sz="1800">
                <a:solidFill>
                  <a:schemeClr val="accent4">
                    <a:lumMod val="50000"/>
                  </a:schemeClr>
                </a:solidFill>
                <a:latin typeface="Montserrat" panose="00000500000000000000" pitchFamily="2" charset="0"/>
              </a:rPr>
              <a:t>Gặp khó khăn khi đưa ra dự báo chính xác.</a:t>
            </a:r>
          </a:p>
        </p:txBody>
      </p:sp>
      <p:cxnSp>
        <p:nvCxnSpPr>
          <p:cNvPr id="9" name="Straight Connector 8">
            <a:extLst>
              <a:ext uri="{FF2B5EF4-FFF2-40B4-BE49-F238E27FC236}">
                <a16:creationId xmlns:a16="http://schemas.microsoft.com/office/drawing/2014/main" id="{D4EA4232-2177-0DD1-E311-59A6A9347E49}"/>
              </a:ext>
            </a:extLst>
          </p:cNvPr>
          <p:cNvCxnSpPr>
            <a:cxnSpLocks/>
          </p:cNvCxnSpPr>
          <p:nvPr/>
        </p:nvCxnSpPr>
        <p:spPr>
          <a:xfrm>
            <a:off x="4567721" y="1597615"/>
            <a:ext cx="0" cy="2623574"/>
          </a:xfrm>
          <a:prstGeom prst="line">
            <a:avLst/>
          </a:prstGeom>
        </p:spPr>
        <p:style>
          <a:lnRef idx="3">
            <a:schemeClr val="accent1"/>
          </a:lnRef>
          <a:fillRef idx="0">
            <a:schemeClr val="accent1"/>
          </a:fillRef>
          <a:effectRef idx="2">
            <a:schemeClr val="accent1"/>
          </a:effectRef>
          <a:fontRef idx="minor">
            <a:schemeClr val="tx1"/>
          </a:fontRef>
        </p:style>
      </p:cxnSp>
      <p:sp>
        <p:nvSpPr>
          <p:cNvPr id="8" name="Slide Number Placeholder 7">
            <a:extLst>
              <a:ext uri="{FF2B5EF4-FFF2-40B4-BE49-F238E27FC236}">
                <a16:creationId xmlns:a16="http://schemas.microsoft.com/office/drawing/2014/main" id="{B38EDFA9-3507-5B40-A2FA-0C0A0EB36E92}"/>
              </a:ext>
            </a:extLst>
          </p:cNvPr>
          <p:cNvSpPr>
            <a:spLocks noGrp="1"/>
          </p:cNvSpPr>
          <p:nvPr>
            <p:ph type="sldNum" idx="12"/>
          </p:nvPr>
        </p:nvSpPr>
        <p:spPr/>
        <p:txBody>
          <a:bodyPr/>
          <a:lstStyle/>
          <a:p>
            <a:fld id="{6576285A-A244-40E9-8C01-341B11FF4D23}" type="slidenum">
              <a:rPr lang="en" smtClean="0"/>
              <a:pPr/>
              <a:t>8</a:t>
            </a:fld>
            <a:endParaRPr lang="en"/>
          </a:p>
        </p:txBody>
      </p:sp>
    </p:spTree>
    <p:extLst>
      <p:ext uri="{BB962C8B-B14F-4D97-AF65-F5344CB8AC3E}">
        <p14:creationId xmlns:p14="http://schemas.microsoft.com/office/powerpoint/2010/main" val="1461005275"/>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A31A7194-07B3-3CE4-EF6B-DC31432E8817}"/>
            </a:ext>
          </a:extLst>
        </p:cNvPr>
        <p:cNvGrpSpPr/>
        <p:nvPr/>
      </p:nvGrpSpPr>
      <p:grpSpPr>
        <a:xfrm>
          <a:off x="0" y="0"/>
          <a:ext cx="0" cy="0"/>
          <a:chOff x="0" y="0"/>
          <a:chExt cx="0" cy="0"/>
        </a:xfrm>
      </p:grpSpPr>
      <p:sp>
        <p:nvSpPr>
          <p:cNvPr id="11" name="Google Shape;99;p16">
            <a:extLst>
              <a:ext uri="{FF2B5EF4-FFF2-40B4-BE49-F238E27FC236}">
                <a16:creationId xmlns:a16="http://schemas.microsoft.com/office/drawing/2014/main" id="{3B7FE334-C6DD-3501-1ADD-E8648E2C843B}"/>
              </a:ext>
            </a:extLst>
          </p:cNvPr>
          <p:cNvSpPr txBox="1"/>
          <p:nvPr/>
        </p:nvSpPr>
        <p:spPr>
          <a:xfrm>
            <a:off x="276900" y="471638"/>
            <a:ext cx="610500" cy="2154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 b="1">
                <a:solidFill>
                  <a:srgbClr val="00316C"/>
                </a:solidFill>
                <a:latin typeface="Montserrat"/>
                <a:ea typeface="Montserrat"/>
                <a:cs typeface="Montserrat"/>
                <a:sym typeface="Montserrat"/>
              </a:rPr>
              <a:t>2.3</a:t>
            </a:r>
            <a:endParaRPr sz="200" b="1">
              <a:solidFill>
                <a:srgbClr val="00316C"/>
              </a:solidFill>
              <a:latin typeface="Montserrat"/>
              <a:ea typeface="Montserrat"/>
              <a:cs typeface="Montserrat"/>
              <a:sym typeface="Montserrat"/>
            </a:endParaRPr>
          </a:p>
        </p:txBody>
      </p:sp>
      <p:sp>
        <p:nvSpPr>
          <p:cNvPr id="10" name="Google Shape;98;p16">
            <a:extLst>
              <a:ext uri="{FF2B5EF4-FFF2-40B4-BE49-F238E27FC236}">
                <a16:creationId xmlns:a16="http://schemas.microsoft.com/office/drawing/2014/main" id="{2E85F951-0C80-F6CF-6C34-6B0B56DB55EB}"/>
              </a:ext>
            </a:extLst>
          </p:cNvPr>
          <p:cNvSpPr txBox="1"/>
          <p:nvPr/>
        </p:nvSpPr>
        <p:spPr>
          <a:xfrm>
            <a:off x="252420" y="425173"/>
            <a:ext cx="634930" cy="24619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 b="1">
                <a:solidFill>
                  <a:srgbClr val="00316C"/>
                </a:solidFill>
                <a:latin typeface="Montserrat"/>
                <a:ea typeface="Montserrat"/>
                <a:cs typeface="Montserrat"/>
                <a:sym typeface="Montserrat"/>
              </a:rPr>
              <a:t>Mạng noron nhân tạo (ANN)– ưu điểm và nhược điểm</a:t>
            </a:r>
            <a:endParaRPr sz="200" b="1">
              <a:solidFill>
                <a:srgbClr val="00316C"/>
              </a:solidFill>
              <a:latin typeface="Montserrat"/>
              <a:ea typeface="Montserrat"/>
              <a:cs typeface="Montserrat"/>
              <a:sym typeface="Montserrat"/>
            </a:endParaRPr>
          </a:p>
        </p:txBody>
      </p:sp>
      <p:pic>
        <p:nvPicPr>
          <p:cNvPr id="92" name="Google Shape;92;p16">
            <a:extLst>
              <a:ext uri="{FF2B5EF4-FFF2-40B4-BE49-F238E27FC236}">
                <a16:creationId xmlns:a16="http://schemas.microsoft.com/office/drawing/2014/main" id="{93F377B6-9CB7-0ACD-8657-716882F23B05}"/>
              </a:ext>
            </a:extLst>
          </p:cNvPr>
          <p:cNvPicPr preferRelativeResize="0"/>
          <p:nvPr/>
        </p:nvPicPr>
        <p:blipFill>
          <a:blip r:embed="rId3">
            <a:alphaModFix/>
          </a:blip>
          <a:stretch>
            <a:fillRect/>
          </a:stretch>
        </p:blipFill>
        <p:spPr>
          <a:xfrm>
            <a:off x="4996077" y="0"/>
            <a:ext cx="4147923" cy="3959499"/>
          </a:xfrm>
          <a:prstGeom prst="rect">
            <a:avLst/>
          </a:prstGeom>
          <a:noFill/>
          <a:ln>
            <a:noFill/>
          </a:ln>
        </p:spPr>
      </p:pic>
      <p:pic>
        <p:nvPicPr>
          <p:cNvPr id="93" name="Google Shape;93;p16">
            <a:extLst>
              <a:ext uri="{FF2B5EF4-FFF2-40B4-BE49-F238E27FC236}">
                <a16:creationId xmlns:a16="http://schemas.microsoft.com/office/drawing/2014/main" id="{7BB0AB6B-D175-B7F8-9177-F56B7246E043}"/>
              </a:ext>
            </a:extLst>
          </p:cNvPr>
          <p:cNvPicPr preferRelativeResize="0"/>
          <p:nvPr/>
        </p:nvPicPr>
        <p:blipFill>
          <a:blip r:embed="rId4">
            <a:alphaModFix/>
          </a:blip>
          <a:stretch>
            <a:fillRect/>
          </a:stretch>
        </p:blipFill>
        <p:spPr>
          <a:xfrm>
            <a:off x="167025" y="4635725"/>
            <a:ext cx="8562852" cy="334500"/>
          </a:xfrm>
          <a:prstGeom prst="rect">
            <a:avLst/>
          </a:prstGeom>
          <a:noFill/>
          <a:ln>
            <a:noFill/>
          </a:ln>
        </p:spPr>
      </p:pic>
      <p:sp>
        <p:nvSpPr>
          <p:cNvPr id="94" name="Google Shape;94;p16">
            <a:extLst>
              <a:ext uri="{FF2B5EF4-FFF2-40B4-BE49-F238E27FC236}">
                <a16:creationId xmlns:a16="http://schemas.microsoft.com/office/drawing/2014/main" id="{803D4EB9-1505-8D1C-2A0D-FA246EDB6124}"/>
              </a:ext>
            </a:extLst>
          </p:cNvPr>
          <p:cNvSpPr txBox="1"/>
          <p:nvPr/>
        </p:nvSpPr>
        <p:spPr>
          <a:xfrm>
            <a:off x="8411925" y="4804800"/>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16C"/>
                </a:solidFill>
                <a:latin typeface="Montserrat"/>
                <a:ea typeface="Montserrat"/>
                <a:cs typeface="Montserrat"/>
                <a:sym typeface="Montserrat"/>
              </a:rPr>
              <a:t>02</a:t>
            </a:r>
            <a:endParaRPr sz="900" b="1">
              <a:solidFill>
                <a:srgbClr val="00316C"/>
              </a:solidFill>
              <a:latin typeface="Montserrat"/>
              <a:ea typeface="Montserrat"/>
              <a:cs typeface="Montserrat"/>
              <a:sym typeface="Montserrat"/>
            </a:endParaRPr>
          </a:p>
        </p:txBody>
      </p:sp>
      <p:sp>
        <p:nvSpPr>
          <p:cNvPr id="95" name="Google Shape;95;p16">
            <a:extLst>
              <a:ext uri="{FF2B5EF4-FFF2-40B4-BE49-F238E27FC236}">
                <a16:creationId xmlns:a16="http://schemas.microsoft.com/office/drawing/2014/main" id="{0B82D5A8-A7A9-25BE-DB9C-A00F93DD5FE6}"/>
              </a:ext>
            </a:extLst>
          </p:cNvPr>
          <p:cNvSpPr/>
          <p:nvPr/>
        </p:nvSpPr>
        <p:spPr>
          <a:xfrm>
            <a:off x="276900" y="325750"/>
            <a:ext cx="520500" cy="399300"/>
          </a:xfrm>
          <a:prstGeom prst="rect">
            <a:avLst/>
          </a:prstGeom>
          <a:solidFill>
            <a:srgbClr val="85B106"/>
          </a:solidFill>
          <a:ln w="9525" cap="flat" cmpd="sng">
            <a:solidFill>
              <a:srgbClr val="85B1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50">
                <a:solidFill>
                  <a:schemeClr val="lt1"/>
                </a:solidFill>
                <a:latin typeface="Montserrat SemiBold"/>
                <a:ea typeface="Montserrat SemiBold"/>
                <a:cs typeface="Montserrat SemiBold"/>
                <a:sym typeface="Montserrat SemiBold"/>
              </a:rPr>
              <a:t>2</a:t>
            </a:r>
            <a:endParaRPr sz="2450">
              <a:solidFill>
                <a:schemeClr val="lt1"/>
              </a:solidFill>
              <a:latin typeface="Montserrat SemiBold"/>
              <a:ea typeface="Montserrat SemiBold"/>
              <a:cs typeface="Montserrat SemiBold"/>
              <a:sym typeface="Montserrat SemiBold"/>
            </a:endParaRPr>
          </a:p>
        </p:txBody>
      </p:sp>
      <p:cxnSp>
        <p:nvCxnSpPr>
          <p:cNvPr id="96" name="Google Shape;96;p16">
            <a:extLst>
              <a:ext uri="{FF2B5EF4-FFF2-40B4-BE49-F238E27FC236}">
                <a16:creationId xmlns:a16="http://schemas.microsoft.com/office/drawing/2014/main" id="{82B2E57F-BAC5-C508-850E-F941E7962C23}"/>
              </a:ext>
            </a:extLst>
          </p:cNvPr>
          <p:cNvCxnSpPr/>
          <p:nvPr/>
        </p:nvCxnSpPr>
        <p:spPr>
          <a:xfrm rot="10800000" flipH="1">
            <a:off x="887350" y="705250"/>
            <a:ext cx="2565900" cy="4800"/>
          </a:xfrm>
          <a:prstGeom prst="straightConnector1">
            <a:avLst/>
          </a:prstGeom>
          <a:noFill/>
          <a:ln w="38100" cap="flat" cmpd="sng">
            <a:solidFill>
              <a:srgbClr val="00316C"/>
            </a:solidFill>
            <a:prstDash val="solid"/>
            <a:round/>
            <a:headEnd type="none" w="med" len="med"/>
            <a:tailEnd type="none" w="med" len="med"/>
          </a:ln>
        </p:spPr>
      </p:cxnSp>
      <p:sp>
        <p:nvSpPr>
          <p:cNvPr id="97" name="Google Shape;97;p16">
            <a:extLst>
              <a:ext uri="{FF2B5EF4-FFF2-40B4-BE49-F238E27FC236}">
                <a16:creationId xmlns:a16="http://schemas.microsoft.com/office/drawing/2014/main" id="{D8F19486-9B6E-A2E0-0DF0-0AD2E6713AE1}"/>
              </a:ext>
            </a:extLst>
          </p:cNvPr>
          <p:cNvSpPr txBox="1"/>
          <p:nvPr/>
        </p:nvSpPr>
        <p:spPr>
          <a:xfrm>
            <a:off x="797400" y="186250"/>
            <a:ext cx="5125800" cy="5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00316C"/>
                </a:solidFill>
                <a:latin typeface="Montserrat"/>
                <a:ea typeface="Montserrat"/>
                <a:cs typeface="Montserrat"/>
                <a:sym typeface="Montserrat"/>
              </a:rPr>
              <a:t>CƠ SỞ LÝ LUẬN</a:t>
            </a:r>
            <a:endParaRPr sz="2450" b="1">
              <a:solidFill>
                <a:srgbClr val="00316C"/>
              </a:solidFill>
              <a:latin typeface="Montserrat"/>
              <a:ea typeface="Montserrat"/>
              <a:cs typeface="Montserrat"/>
              <a:sym typeface="Montserrat"/>
            </a:endParaRPr>
          </a:p>
        </p:txBody>
      </p:sp>
      <p:sp>
        <p:nvSpPr>
          <p:cNvPr id="98" name="Google Shape;98;p16">
            <a:extLst>
              <a:ext uri="{FF2B5EF4-FFF2-40B4-BE49-F238E27FC236}">
                <a16:creationId xmlns:a16="http://schemas.microsoft.com/office/drawing/2014/main" id="{B849A4AD-C856-3B53-E1E4-E297ED44BE6A}"/>
              </a:ext>
            </a:extLst>
          </p:cNvPr>
          <p:cNvSpPr txBox="1"/>
          <p:nvPr/>
        </p:nvSpPr>
        <p:spPr>
          <a:xfrm>
            <a:off x="661700" y="904975"/>
            <a:ext cx="481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316C"/>
                </a:solidFill>
                <a:latin typeface="Montserrat"/>
                <a:ea typeface="Montserrat"/>
                <a:cs typeface="Montserrat"/>
                <a:sym typeface="Montserrat"/>
              </a:rPr>
              <a:t>LLM – ưu điểm và nhược điểm</a:t>
            </a:r>
            <a:endParaRPr sz="1600" b="1">
              <a:solidFill>
                <a:srgbClr val="00316C"/>
              </a:solidFill>
              <a:latin typeface="Montserrat"/>
              <a:ea typeface="Montserrat"/>
              <a:cs typeface="Montserrat"/>
              <a:sym typeface="Montserrat"/>
            </a:endParaRPr>
          </a:p>
        </p:txBody>
      </p:sp>
      <p:sp>
        <p:nvSpPr>
          <p:cNvPr id="99" name="Google Shape;99;p16">
            <a:extLst>
              <a:ext uri="{FF2B5EF4-FFF2-40B4-BE49-F238E27FC236}">
                <a16:creationId xmlns:a16="http://schemas.microsoft.com/office/drawing/2014/main" id="{DFCB1C47-A407-DAD2-C41F-D4F8F4F1C724}"/>
              </a:ext>
            </a:extLst>
          </p:cNvPr>
          <p:cNvSpPr txBox="1"/>
          <p:nvPr/>
        </p:nvSpPr>
        <p:spPr>
          <a:xfrm>
            <a:off x="276900" y="897325"/>
            <a:ext cx="610500" cy="4385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b="1">
                <a:solidFill>
                  <a:srgbClr val="00316C"/>
                </a:solidFill>
                <a:latin typeface="Montserrat"/>
                <a:ea typeface="Montserrat"/>
                <a:cs typeface="Montserrat"/>
                <a:sym typeface="Montserrat"/>
              </a:rPr>
              <a:t>2.2</a:t>
            </a:r>
            <a:endParaRPr sz="1650" b="1">
              <a:solidFill>
                <a:srgbClr val="00316C"/>
              </a:solidFill>
              <a:latin typeface="Montserrat"/>
              <a:ea typeface="Montserrat"/>
              <a:cs typeface="Montserrat"/>
              <a:sym typeface="Montserrat"/>
            </a:endParaRPr>
          </a:p>
        </p:txBody>
      </p:sp>
      <p:sp>
        <p:nvSpPr>
          <p:cNvPr id="3" name="TextBox 2">
            <a:extLst>
              <a:ext uri="{FF2B5EF4-FFF2-40B4-BE49-F238E27FC236}">
                <a16:creationId xmlns:a16="http://schemas.microsoft.com/office/drawing/2014/main" id="{86B1005E-057B-1BFB-F349-F74660C50BDB}"/>
              </a:ext>
            </a:extLst>
          </p:cNvPr>
          <p:cNvSpPr txBox="1"/>
          <p:nvPr/>
        </p:nvSpPr>
        <p:spPr>
          <a:xfrm>
            <a:off x="737787" y="1569287"/>
            <a:ext cx="3513921" cy="2832827"/>
          </a:xfrm>
          <a:prstGeom prst="rect">
            <a:avLst/>
          </a:prstGeom>
          <a:noFill/>
        </p:spPr>
        <p:txBody>
          <a:bodyPr wrap="square">
            <a:spAutoFit/>
          </a:bodyPr>
          <a:lstStyle/>
          <a:p>
            <a:pPr marL="457200" lvl="0" indent="-342900" algn="l" rtl="0">
              <a:lnSpc>
                <a:spcPct val="125000"/>
              </a:lnSpc>
              <a:spcBef>
                <a:spcPts val="0"/>
              </a:spcBef>
              <a:spcAft>
                <a:spcPts val="0"/>
              </a:spcAft>
              <a:buClr>
                <a:srgbClr val="00316C"/>
              </a:buClr>
              <a:buSzPts val="1800"/>
              <a:buFont typeface="Montserrat"/>
              <a:buChar char="-"/>
            </a:pPr>
            <a:r>
              <a:rPr lang="en-US" sz="1800">
                <a:solidFill>
                  <a:srgbClr val="00316C"/>
                </a:solidFill>
                <a:latin typeface="Montserrat"/>
                <a:ea typeface="Montserrat"/>
                <a:cs typeface="Montserrat"/>
                <a:sym typeface="Montserrat"/>
              </a:rPr>
              <a:t>K</a:t>
            </a:r>
            <a:r>
              <a:rPr lang="vi-VN" sz="1800">
                <a:solidFill>
                  <a:srgbClr val="00316C"/>
                </a:solidFill>
                <a:latin typeface="Montserrat"/>
                <a:ea typeface="Montserrat"/>
                <a:cs typeface="Montserrat"/>
                <a:sym typeface="Montserrat"/>
              </a:rPr>
              <a:t>iến thức rộng trên nhiều lĩnh vực và có thể xử lý khối lượng dữ liệu lớn một cách nhanh chóng, hiệu quả. </a:t>
            </a:r>
            <a:endParaRPr lang="en-US" sz="1800">
              <a:solidFill>
                <a:srgbClr val="00316C"/>
              </a:solidFill>
              <a:latin typeface="Montserrat"/>
              <a:ea typeface="Montserrat"/>
              <a:cs typeface="Montserrat"/>
              <a:sym typeface="Montserrat"/>
            </a:endParaRPr>
          </a:p>
          <a:p>
            <a:pPr marL="457200" lvl="0" indent="-342900" algn="l" rtl="0">
              <a:lnSpc>
                <a:spcPct val="125000"/>
              </a:lnSpc>
              <a:spcBef>
                <a:spcPts val="0"/>
              </a:spcBef>
              <a:spcAft>
                <a:spcPts val="0"/>
              </a:spcAft>
              <a:buClr>
                <a:srgbClr val="00316C"/>
              </a:buClr>
              <a:buSzPts val="1800"/>
              <a:buFont typeface="Montserrat"/>
              <a:buChar char="-"/>
            </a:pPr>
            <a:r>
              <a:rPr lang="en-US" sz="1800">
                <a:solidFill>
                  <a:srgbClr val="00316C"/>
                </a:solidFill>
                <a:latin typeface="Montserrat"/>
                <a:ea typeface="Montserrat"/>
                <a:cs typeface="Montserrat"/>
                <a:sym typeface="Montserrat"/>
              </a:rPr>
              <a:t>Kho kiến thức khổng lồ của toàn nhân loại.</a:t>
            </a:r>
          </a:p>
          <a:p>
            <a:pPr marL="457200" lvl="0" indent="-342900" algn="l" rtl="0">
              <a:lnSpc>
                <a:spcPct val="125000"/>
              </a:lnSpc>
              <a:spcBef>
                <a:spcPts val="0"/>
              </a:spcBef>
              <a:spcAft>
                <a:spcPts val="0"/>
              </a:spcAft>
              <a:buClr>
                <a:srgbClr val="00316C"/>
              </a:buClr>
              <a:buSzPts val="1800"/>
              <a:buFont typeface="Montserrat"/>
              <a:buChar char="-"/>
            </a:pPr>
            <a:endParaRPr lang="en-US" sz="1800">
              <a:solidFill>
                <a:srgbClr val="00316C"/>
              </a:solidFill>
              <a:latin typeface="Montserrat"/>
              <a:ea typeface="Montserrat"/>
              <a:cs typeface="Montserrat"/>
              <a:sym typeface="Montserrat"/>
            </a:endParaRPr>
          </a:p>
        </p:txBody>
      </p:sp>
      <p:sp>
        <p:nvSpPr>
          <p:cNvPr id="7" name="TextBox 6">
            <a:extLst>
              <a:ext uri="{FF2B5EF4-FFF2-40B4-BE49-F238E27FC236}">
                <a16:creationId xmlns:a16="http://schemas.microsoft.com/office/drawing/2014/main" id="{029DCA96-F295-F8C0-678C-FACB588DDEBF}"/>
              </a:ext>
            </a:extLst>
          </p:cNvPr>
          <p:cNvSpPr txBox="1"/>
          <p:nvPr/>
        </p:nvSpPr>
        <p:spPr>
          <a:xfrm>
            <a:off x="4842208" y="1889573"/>
            <a:ext cx="3513922" cy="1477328"/>
          </a:xfrm>
          <a:prstGeom prst="rect">
            <a:avLst/>
          </a:prstGeom>
          <a:noFill/>
        </p:spPr>
        <p:txBody>
          <a:bodyPr wrap="square">
            <a:spAutoFit/>
          </a:bodyPr>
          <a:lstStyle/>
          <a:p>
            <a:pPr marL="285750" indent="-285750">
              <a:buFontTx/>
              <a:buChar char="-"/>
            </a:pPr>
            <a:r>
              <a:rPr lang="en-US" sz="1800">
                <a:solidFill>
                  <a:schemeClr val="accent4">
                    <a:lumMod val="50000"/>
                  </a:schemeClr>
                </a:solidFill>
                <a:latin typeface="Montserrat" panose="00000500000000000000" pitchFamily="2" charset="0"/>
              </a:rPr>
              <a:t>Không được huấn luyện chuyên biệt để phân tích thông tin tài chính.</a:t>
            </a:r>
          </a:p>
          <a:p>
            <a:pPr marL="285750" indent="-285750">
              <a:buFontTx/>
              <a:buChar char="-"/>
            </a:pPr>
            <a:r>
              <a:rPr lang="en-US" sz="1800">
                <a:solidFill>
                  <a:schemeClr val="accent4">
                    <a:lumMod val="50000"/>
                  </a:schemeClr>
                </a:solidFill>
                <a:latin typeface="Montserrat" panose="00000500000000000000" pitchFamily="2" charset="0"/>
              </a:rPr>
              <a:t>Không thể kết hợp kiến thức về bối cảnh rộng lớn.</a:t>
            </a:r>
          </a:p>
        </p:txBody>
      </p:sp>
      <p:cxnSp>
        <p:nvCxnSpPr>
          <p:cNvPr id="9" name="Straight Connector 8">
            <a:extLst>
              <a:ext uri="{FF2B5EF4-FFF2-40B4-BE49-F238E27FC236}">
                <a16:creationId xmlns:a16="http://schemas.microsoft.com/office/drawing/2014/main" id="{C6D09762-DE39-D429-C8B5-D8EDA05DF912}"/>
              </a:ext>
            </a:extLst>
          </p:cNvPr>
          <p:cNvCxnSpPr>
            <a:cxnSpLocks/>
          </p:cNvCxnSpPr>
          <p:nvPr/>
        </p:nvCxnSpPr>
        <p:spPr>
          <a:xfrm>
            <a:off x="4499831" y="1671937"/>
            <a:ext cx="0" cy="1912599"/>
          </a:xfrm>
          <a:prstGeom prst="line">
            <a:avLst/>
          </a:prstGeom>
        </p:spPr>
        <p:style>
          <a:lnRef idx="3">
            <a:schemeClr val="accent1"/>
          </a:lnRef>
          <a:fillRef idx="0">
            <a:schemeClr val="accent1"/>
          </a:fillRef>
          <a:effectRef idx="2">
            <a:schemeClr val="accent1"/>
          </a:effectRef>
          <a:fontRef idx="minor">
            <a:schemeClr val="tx1"/>
          </a:fontRef>
        </p:style>
      </p:cxnSp>
      <p:sp>
        <p:nvSpPr>
          <p:cNvPr id="8" name="Slide Number Placeholder 7">
            <a:extLst>
              <a:ext uri="{FF2B5EF4-FFF2-40B4-BE49-F238E27FC236}">
                <a16:creationId xmlns:a16="http://schemas.microsoft.com/office/drawing/2014/main" id="{CB44798D-C0A7-41D2-B21B-3E3B2D4A262D}"/>
              </a:ext>
            </a:extLst>
          </p:cNvPr>
          <p:cNvSpPr>
            <a:spLocks noGrp="1"/>
          </p:cNvSpPr>
          <p:nvPr>
            <p:ph type="sldNum" idx="12"/>
          </p:nvPr>
        </p:nvSpPr>
        <p:spPr/>
        <p:txBody>
          <a:bodyPr/>
          <a:lstStyle/>
          <a:p>
            <a:fld id="{6576285A-A244-40E9-8C01-341B11FF4D23}" type="slidenum">
              <a:rPr lang="en" smtClean="0"/>
              <a:pPr/>
              <a:t>9</a:t>
            </a:fld>
            <a:endParaRPr lang="en"/>
          </a:p>
        </p:txBody>
      </p:sp>
    </p:spTree>
    <p:extLst>
      <p:ext uri="{BB962C8B-B14F-4D97-AF65-F5344CB8AC3E}">
        <p14:creationId xmlns:p14="http://schemas.microsoft.com/office/powerpoint/2010/main" val="2055642030"/>
      </p:ext>
    </p:extLst>
  </p:cSld>
  <p:clrMapOvr>
    <a:masterClrMapping/>
  </p:clrMapOvr>
  <p:transition spd="med">
    <p:push dir="u"/>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1148</TotalTime>
  <Words>6287</Words>
  <Application>Microsoft Office PowerPoint</Application>
  <PresentationFormat>On-screen Show (16:9)</PresentationFormat>
  <Paragraphs>809</Paragraphs>
  <Slides>70</Slides>
  <Notes>70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70</vt:i4>
      </vt:variant>
    </vt:vector>
  </HeadingPairs>
  <TitlesOfParts>
    <vt:vector size="81" baseType="lpstr">
      <vt:lpstr>Mongolian Baiti</vt:lpstr>
      <vt:lpstr>Consolas</vt:lpstr>
      <vt:lpstr>Aptos</vt:lpstr>
      <vt:lpstr>Montserrat SemiBold</vt:lpstr>
      <vt:lpstr>Montserrat</vt:lpstr>
      <vt:lpstr>Cambria Math</vt:lpstr>
      <vt:lpstr>Arial</vt:lpstr>
      <vt:lpstr>Times New Roman</vt:lpstr>
      <vt:lpstr>Courier New</vt:lpstr>
      <vt:lpstr>Montserrat Medium</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user</cp:lastModifiedBy>
  <cp:revision>21</cp:revision>
  <dcterms:modified xsi:type="dcterms:W3CDTF">2025-03-24T14:14:34Z</dcterms:modified>
</cp:coreProperties>
</file>